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12_6D64CEB9.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61_A9099ABA.xml" ContentType="application/vnd.ms-powerpoint.comments+xml"/>
  <Override PartName="/ppt/notesSlides/notesSlide18.xml" ContentType="application/vnd.openxmlformats-officedocument.presentationml.notesSlide+xml"/>
  <Override PartName="/ppt/comments/modernComment_27E_65DF23D5.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comments/modernComment_279_ACCD206F.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7B_72DC3C32.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comments/modernComment_281_EC9B0EDB.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33.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6.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1"/>
  </p:notesMasterIdLst>
  <p:sldIdLst>
    <p:sldId id="338" r:id="rId5"/>
    <p:sldId id="496" r:id="rId6"/>
    <p:sldId id="524" r:id="rId7"/>
    <p:sldId id="525" r:id="rId8"/>
    <p:sldId id="527" r:id="rId9"/>
    <p:sldId id="590" r:id="rId10"/>
    <p:sldId id="606" r:id="rId11"/>
    <p:sldId id="444" r:id="rId12"/>
    <p:sldId id="530" r:id="rId13"/>
    <p:sldId id="628" r:id="rId14"/>
    <p:sldId id="643" r:id="rId15"/>
    <p:sldId id="261" r:id="rId16"/>
    <p:sldId id="653" r:id="rId17"/>
    <p:sldId id="652" r:id="rId18"/>
    <p:sldId id="270" r:id="rId19"/>
    <p:sldId id="645" r:id="rId20"/>
    <p:sldId id="631" r:id="rId21"/>
    <p:sldId id="609" r:id="rId22"/>
    <p:sldId id="638" r:id="rId23"/>
    <p:sldId id="633" r:id="rId24"/>
    <p:sldId id="634" r:id="rId25"/>
    <p:sldId id="635" r:id="rId26"/>
    <p:sldId id="636" r:id="rId27"/>
    <p:sldId id="637" r:id="rId28"/>
    <p:sldId id="639" r:id="rId29"/>
    <p:sldId id="640" r:id="rId30"/>
    <p:sldId id="641" r:id="rId31"/>
    <p:sldId id="517" r:id="rId32"/>
    <p:sldId id="516" r:id="rId33"/>
    <p:sldId id="630" r:id="rId34"/>
    <p:sldId id="647" r:id="rId35"/>
    <p:sldId id="648" r:id="rId36"/>
    <p:sldId id="265" r:id="rId37"/>
    <p:sldId id="649" r:id="rId38"/>
    <p:sldId id="650" r:id="rId39"/>
    <p:sldId id="651" r:id="rId40"/>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B0E7EC6-AE9C-44D5-B4FC-0A8D669D1163}">
          <p14:sldIdLst>
            <p14:sldId id="338"/>
          </p14:sldIdLst>
        </p14:section>
        <p14:section name="Introduction (15 minutes)" id="{0980D2D9-6EB7-49F7-805E-05815D2FF0DD}">
          <p14:sldIdLst>
            <p14:sldId id="496"/>
            <p14:sldId id="524"/>
            <p14:sldId id="525"/>
            <p14:sldId id="527"/>
            <p14:sldId id="590"/>
            <p14:sldId id="606"/>
          </p14:sldIdLst>
        </p14:section>
        <p14:section name="Description of CPWI" id="{24FEC48D-9CAB-4D7E-9713-55634E205CE6}">
          <p14:sldIdLst>
            <p14:sldId id="444"/>
            <p14:sldId id="530"/>
            <p14:sldId id="628"/>
          </p14:sldIdLst>
        </p14:section>
        <p14:section name="Findings (15 minutes)" id="{A0AD9661-10A2-48DC-B4DC-12BA6E781848}">
          <p14:sldIdLst>
            <p14:sldId id="643"/>
            <p14:sldId id="261"/>
            <p14:sldId id="653"/>
            <p14:sldId id="652"/>
            <p14:sldId id="270"/>
            <p14:sldId id="645"/>
            <p14:sldId id="631"/>
            <p14:sldId id="609"/>
            <p14:sldId id="638"/>
            <p14:sldId id="633"/>
            <p14:sldId id="634"/>
            <p14:sldId id="635"/>
            <p14:sldId id="636"/>
            <p14:sldId id="637"/>
            <p14:sldId id="639"/>
            <p14:sldId id="640"/>
            <p14:sldId id="641"/>
          </p14:sldIdLst>
        </p14:section>
        <p14:section name="W3 (15 minutes)" id="{2D2D192C-9391-453D-BEDB-BDEC2CCDBAB2}">
          <p14:sldIdLst>
            <p14:sldId id="517"/>
            <p14:sldId id="516"/>
            <p14:sldId id="630"/>
          </p14:sldIdLst>
        </p14:section>
        <p14:section name="Extra Slides" id="{EE925FC7-2FC8-4E22-B4BF-20B5C0312C21}">
          <p14:sldIdLst>
            <p14:sldId id="647"/>
            <p14:sldId id="648"/>
            <p14:sldId id="265"/>
            <p14:sldId id="649"/>
            <p14:sldId id="650"/>
            <p14:sldId id="65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22A813-77EE-6E98-E183-DD5150783E74}" name="Terral, Heather Francis" initials="HT" userId="S::heather.terral@wsu.edu::6116b474-b755-4fcc-8674-c928c8c7c23d" providerId="AD"/>
  <p188:author id="{22486E51-DD7A-3810-EC2B-841321E39DB4}" name="Newburg, Jordan Ashley" initials="NA" userId="S::jordan.newburg@wsu.edu::505049ea-1bb0-4d3b-bfb6-828eb4d1b097" providerId="AD"/>
  <p188:author id="{3D8AE180-05A2-C27C-E352-44D14B083A84}" name="Cooper, Brittany Rhoades" initials="CR" userId="S::brittany.cooper@wsu.edu::2d6f2714-23e6-4e1d-a3d5-b5c6367e2af2" providerId="AD"/>
  <p188:author id="{1710FDCC-4A65-9C3D-7677-B16956254524}" name="Karimova, Konul" initials="KK" userId="S::konul.karimova@wsu.edu::dad6ebdd-639c-46ab-ba38-f16b9bf82243" providerId="AD"/>
  <p188:author id="{604A71EC-87DE-114F-A470-4C4A22E50483}" name="Shrestha, Gitanjali" initials="SG" userId="S::gshrestha@wsu.edu::7eb6598c-ccc9-43bf-902d-1214abcf849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restha, Gitanjali" initials="SG" lastIdx="19" clrIdx="0">
    <p:extLst>
      <p:ext uri="{19B8F6BF-5375-455C-9EA6-DF929625EA0E}">
        <p15:presenceInfo xmlns:p15="http://schemas.microsoft.com/office/powerpoint/2012/main" userId="S-1-5-21-861567501-115176313-682003330-1965528" providerId="AD"/>
      </p:ext>
    </p:extLst>
  </p:cmAuthor>
  <p:cmAuthor id="2" name="Shrestha, Gitanjali" initials="SG [2]" lastIdx="44" clrIdx="1">
    <p:extLst>
      <p:ext uri="{19B8F6BF-5375-455C-9EA6-DF929625EA0E}">
        <p15:presenceInfo xmlns:p15="http://schemas.microsoft.com/office/powerpoint/2012/main" userId="S::gshrestha@wsu.edu::7eb6598c-ccc9-43bf-902d-1214abcf8490" providerId="AD"/>
      </p:ext>
    </p:extLst>
  </p:cmAuthor>
  <p:cmAuthor id="3" name="Brittany Cooper" initials="BC" lastIdx="17" clrIdx="2">
    <p:extLst>
      <p:ext uri="{19B8F6BF-5375-455C-9EA6-DF929625EA0E}">
        <p15:presenceInfo xmlns:p15="http://schemas.microsoft.com/office/powerpoint/2012/main" userId="S::brittany.cooper@wsu.edu::2d6f2714-23e6-4e1d-a3d5-b5c6367e2af2" providerId="AD"/>
      </p:ext>
    </p:extLst>
  </p:cmAuthor>
  <p:cmAuthor id="4" name="Newburg, Jordan Ashley" initials="NJA" lastIdx="5" clrIdx="3">
    <p:extLst>
      <p:ext uri="{19B8F6BF-5375-455C-9EA6-DF929625EA0E}">
        <p15:presenceInfo xmlns:p15="http://schemas.microsoft.com/office/powerpoint/2012/main" userId="S::jordan.newburg@wsu.edu::505049ea-1bb0-4d3b-bfb6-828eb4d1b097" providerId="AD"/>
      </p:ext>
    </p:extLst>
  </p:cmAuthor>
  <p:cmAuthor id="5" name="tyler.watson@hca.wa.gov" initials="ty" lastIdx="4" clrIdx="4">
    <p:extLst>
      <p:ext uri="{19B8F6BF-5375-455C-9EA6-DF929625EA0E}">
        <p15:presenceInfo xmlns:p15="http://schemas.microsoft.com/office/powerpoint/2012/main" userId="S::urn:spo:guest#tyler.watson@hca.wa.gov::"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CFD5EA"/>
    <a:srgbClr val="A1B33B"/>
    <a:srgbClr val="FFF2CC"/>
    <a:srgbClr val="FDA419"/>
    <a:srgbClr val="0077C8"/>
    <a:srgbClr val="8856A7"/>
    <a:srgbClr val="8F45C7"/>
    <a:srgbClr val="9999FF"/>
    <a:srgbClr val="F17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A2F058-731E-9698-9EAA-6801C248FE60}" v="1" dt="2023-10-24T21:53:39.766"/>
    <p1510:client id="{2CC979E9-6F87-4530-9B06-6E2A5ED60BF3}" v="1233" dt="2023-10-24T22:45:33.272"/>
    <p1510:client id="{33DA9802-E9E2-279F-8DCD-ECB95BE9FAAC}" v="3" dt="2023-10-24T17:56:34.314"/>
    <p1510:client id="{42D7D6DE-7D43-4906-BFD0-16AF674EC295}" v="358" vWet="360" dt="2023-10-24T22:42:20.844"/>
    <p1510:client id="{51BA7AFA-CD4C-F343-AFAA-EC335F4FF57F}" v="3" dt="2023-10-24T20:30:46.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mova, Konul" userId="S::konul.karimova@wsu.edu::dad6ebdd-639c-46ab-ba38-f16b9bf82243" providerId="AD" clId="Web-{933F358C-9BCC-FDAE-2226-774BA5BC4BF0}"/>
    <pc:docChg chg="sldOrd modSection">
      <pc:chgData name="Karimova, Konul" userId="S::konul.karimova@wsu.edu::dad6ebdd-639c-46ab-ba38-f16b9bf82243" providerId="AD" clId="Web-{933F358C-9BCC-FDAE-2226-774BA5BC4BF0}" dt="2023-10-19T12:36:24.995" v="3"/>
      <pc:docMkLst>
        <pc:docMk/>
      </pc:docMkLst>
      <pc:sldChg chg="ord">
        <pc:chgData name="Karimova, Konul" userId="S::konul.karimova@wsu.edu::dad6ebdd-639c-46ab-ba38-f16b9bf82243" providerId="AD" clId="Web-{933F358C-9BCC-FDAE-2226-774BA5BC4BF0}" dt="2023-10-19T12:36:12.807" v="2"/>
        <pc:sldMkLst>
          <pc:docMk/>
          <pc:sldMk cId="1597769697" sldId="634"/>
        </pc:sldMkLst>
      </pc:sldChg>
      <pc:sldChg chg="ord">
        <pc:chgData name="Karimova, Konul" userId="S::konul.karimova@wsu.edu::dad6ebdd-639c-46ab-ba38-f16b9bf82243" providerId="AD" clId="Web-{933F358C-9BCC-FDAE-2226-774BA5BC4BF0}" dt="2023-10-19T12:36:24.995" v="3"/>
        <pc:sldMkLst>
          <pc:docMk/>
          <pc:sldMk cId="1558852494" sldId="636"/>
        </pc:sldMkLst>
      </pc:sldChg>
      <pc:sldChg chg="ord">
        <pc:chgData name="Karimova, Konul" userId="S::konul.karimova@wsu.edu::dad6ebdd-639c-46ab-ba38-f16b9bf82243" providerId="AD" clId="Web-{933F358C-9BCC-FDAE-2226-774BA5BC4BF0}" dt="2023-10-19T12:35:37.352" v="1"/>
        <pc:sldMkLst>
          <pc:docMk/>
          <pc:sldMk cId="1855237564" sldId="639"/>
        </pc:sldMkLst>
      </pc:sldChg>
      <pc:sldChg chg="ord">
        <pc:chgData name="Karimova, Konul" userId="S::konul.karimova@wsu.edu::dad6ebdd-639c-46ab-ba38-f16b9bf82243" providerId="AD" clId="Web-{933F358C-9BCC-FDAE-2226-774BA5BC4BF0}" dt="2023-10-19T12:35:16.524" v="0"/>
        <pc:sldMkLst>
          <pc:docMk/>
          <pc:sldMk cId="3969584859" sldId="641"/>
        </pc:sldMkLst>
      </pc:sldChg>
    </pc:docChg>
  </pc:docChgLst>
  <pc:docChgLst>
    <pc:chgData name="Karimova, Konul" userId="S::konul.karimova@wsu.edu::dad6ebdd-639c-46ab-ba38-f16b9bf82243" providerId="AD" clId="Web-{00022A7C-F758-AE64-C977-F7CA88DE22BE}"/>
    <pc:docChg chg="modSld">
      <pc:chgData name="Karimova, Konul" userId="S::konul.karimova@wsu.edu::dad6ebdd-639c-46ab-ba38-f16b9bf82243" providerId="AD" clId="Web-{00022A7C-F758-AE64-C977-F7CA88DE22BE}" dt="2023-10-23T20:30:49.223" v="9" actId="20577"/>
      <pc:docMkLst>
        <pc:docMk/>
      </pc:docMkLst>
      <pc:sldChg chg="modSp">
        <pc:chgData name="Karimova, Konul" userId="S::konul.karimova@wsu.edu::dad6ebdd-639c-46ab-ba38-f16b9bf82243" providerId="AD" clId="Web-{00022A7C-F758-AE64-C977-F7CA88DE22BE}" dt="2023-10-23T20:30:29.005" v="2" actId="20577"/>
        <pc:sldMkLst>
          <pc:docMk/>
          <pc:sldMk cId="2899124335" sldId="633"/>
        </pc:sldMkLst>
        <pc:spChg chg="mod">
          <ac:chgData name="Karimova, Konul" userId="S::konul.karimova@wsu.edu::dad6ebdd-639c-46ab-ba38-f16b9bf82243" providerId="AD" clId="Web-{00022A7C-F758-AE64-C977-F7CA88DE22BE}" dt="2023-10-23T20:30:29.005" v="2" actId="20577"/>
          <ac:spMkLst>
            <pc:docMk/>
            <pc:sldMk cId="2899124335" sldId="633"/>
            <ac:spMk id="4" creationId="{99636565-AE4C-FC58-D985-86873484B135}"/>
          </ac:spMkLst>
        </pc:spChg>
      </pc:sldChg>
      <pc:sldChg chg="modSp">
        <pc:chgData name="Karimova, Konul" userId="S::konul.karimova@wsu.edu::dad6ebdd-639c-46ab-ba38-f16b9bf82243" providerId="AD" clId="Web-{00022A7C-F758-AE64-C977-F7CA88DE22BE}" dt="2023-10-23T20:30:49.223" v="9" actId="20577"/>
        <pc:sldMkLst>
          <pc:docMk/>
          <pc:sldMk cId="1709122517" sldId="638"/>
        </pc:sldMkLst>
        <pc:graphicFrameChg chg="modGraphic">
          <ac:chgData name="Karimova, Konul" userId="S::konul.karimova@wsu.edu::dad6ebdd-639c-46ab-ba38-f16b9bf82243" providerId="AD" clId="Web-{00022A7C-F758-AE64-C977-F7CA88DE22BE}" dt="2023-10-23T20:30:49.223" v="9" actId="20577"/>
          <ac:graphicFrameMkLst>
            <pc:docMk/>
            <pc:sldMk cId="1709122517" sldId="638"/>
            <ac:graphicFrameMk id="6" creationId="{8493A6B7-DA8E-CBE4-A4D5-038522AB91E6}"/>
          </ac:graphicFrameMkLst>
        </pc:graphicFrameChg>
      </pc:sldChg>
    </pc:docChg>
  </pc:docChgLst>
  <pc:docChgLst>
    <pc:chgData name="Shrestha, Gitanjali" userId="S::gshrestha@wsu.edu::7eb6598c-ccc9-43bf-902d-1214abcf8490" providerId="AD" clId="Web-{BCA88CD0-4309-0D01-69E7-483FCD5AD913}"/>
    <pc:docChg chg="">
      <pc:chgData name="Shrestha, Gitanjali" userId="S::gshrestha@wsu.edu::7eb6598c-ccc9-43bf-902d-1214abcf8490" providerId="AD" clId="Web-{BCA88CD0-4309-0D01-69E7-483FCD5AD913}" dt="2023-10-19T00:08:27.415" v="0"/>
      <pc:docMkLst>
        <pc:docMk/>
      </pc:docMkLst>
      <pc:sldChg chg="modCm">
        <pc:chgData name="Shrestha, Gitanjali" userId="S::gshrestha@wsu.edu::7eb6598c-ccc9-43bf-902d-1214abcf8490" providerId="AD" clId="Web-{BCA88CD0-4309-0D01-69E7-483FCD5AD913}" dt="2023-10-19T00:08:27.415" v="0"/>
        <pc:sldMkLst>
          <pc:docMk/>
          <pc:sldMk cId="3408411988" sldId="606"/>
        </pc:sldMkLst>
        <pc:extLst>
          <p:ext xmlns:p="http://schemas.openxmlformats.org/presentationml/2006/main" uri="{D6D511B9-2390-475A-947B-AFAB55BFBCF1}">
            <pc226:cmChg xmlns:pc226="http://schemas.microsoft.com/office/powerpoint/2022/06/main/command" chg="">
              <pc226:chgData name="Shrestha, Gitanjali" userId="S::gshrestha@wsu.edu::7eb6598c-ccc9-43bf-902d-1214abcf8490" providerId="AD" clId="Web-{BCA88CD0-4309-0D01-69E7-483FCD5AD913}" dt="2023-10-19T00:08:27.415" v="0"/>
              <pc2:cmMkLst xmlns:pc2="http://schemas.microsoft.com/office/powerpoint/2019/9/main/command">
                <pc:docMk/>
                <pc:sldMk cId="3408411988" sldId="606"/>
                <pc2:cmMk id="{5BD91AF9-FE11-46F2-A8EA-3D1E427E622B}"/>
              </pc2:cmMkLst>
              <pc226:cmRplyChg chg="add">
                <pc226:chgData name="Shrestha, Gitanjali" userId="S::gshrestha@wsu.edu::7eb6598c-ccc9-43bf-902d-1214abcf8490" providerId="AD" clId="Web-{BCA88CD0-4309-0D01-69E7-483FCD5AD913}" dt="2023-10-19T00:08:27.415" v="0"/>
                <pc2:cmRplyMkLst xmlns:pc2="http://schemas.microsoft.com/office/powerpoint/2019/9/main/command">
                  <pc:docMk/>
                  <pc:sldMk cId="3408411988" sldId="606"/>
                  <pc2:cmMk id="{5BD91AF9-FE11-46F2-A8EA-3D1E427E622B}"/>
                  <pc2:cmRplyMk id="{475E3501-34C7-49D4-891A-6763F5AC8766}"/>
                </pc2:cmRplyMkLst>
              </pc226:cmRplyChg>
            </pc226:cmChg>
          </p:ext>
        </pc:extLst>
      </pc:sldChg>
    </pc:docChg>
  </pc:docChgLst>
  <pc:docChgLst>
    <pc:chgData name="Karimova, Konul" userId="S::konul.karimova@wsu.edu::dad6ebdd-639c-46ab-ba38-f16b9bf82243" providerId="AD" clId="Web-{33DA9802-E9E2-279F-8DCD-ECB95BE9FAAC}"/>
    <pc:docChg chg="modSld">
      <pc:chgData name="Karimova, Konul" userId="S::konul.karimova@wsu.edu::dad6ebdd-639c-46ab-ba38-f16b9bf82243" providerId="AD" clId="Web-{33DA9802-E9E2-279F-8DCD-ECB95BE9FAAC}" dt="2023-10-24T18:29:20.241" v="172"/>
      <pc:docMkLst>
        <pc:docMk/>
      </pc:docMkLst>
      <pc:sldChg chg="modNotes">
        <pc:chgData name="Karimova, Konul" userId="S::konul.karimova@wsu.edu::dad6ebdd-639c-46ab-ba38-f16b9bf82243" providerId="AD" clId="Web-{33DA9802-E9E2-279F-8DCD-ECB95BE9FAAC}" dt="2023-10-24T17:56:29.376" v="14"/>
        <pc:sldMkLst>
          <pc:docMk/>
          <pc:sldMk cId="2835978938" sldId="609"/>
        </pc:sldMkLst>
      </pc:sldChg>
      <pc:sldChg chg="modNotes">
        <pc:chgData name="Karimova, Konul" userId="S::konul.karimova@wsu.edu::dad6ebdd-639c-46ab-ba38-f16b9bf82243" providerId="AD" clId="Web-{33DA9802-E9E2-279F-8DCD-ECB95BE9FAAC}" dt="2023-10-24T18:29:20.241" v="172"/>
        <pc:sldMkLst>
          <pc:docMk/>
          <pc:sldMk cId="3955472864" sldId="631"/>
        </pc:sldMkLst>
      </pc:sldChg>
      <pc:sldChg chg="modNotes">
        <pc:chgData name="Karimova, Konul" userId="S::konul.karimova@wsu.edu::dad6ebdd-639c-46ab-ba38-f16b9bf82243" providerId="AD" clId="Web-{33DA9802-E9E2-279F-8DCD-ECB95BE9FAAC}" dt="2023-10-24T18:11:46.236" v="94"/>
        <pc:sldMkLst>
          <pc:docMk/>
          <pc:sldMk cId="2899124335" sldId="633"/>
        </pc:sldMkLst>
      </pc:sldChg>
      <pc:sldChg chg="modNotes">
        <pc:chgData name="Karimova, Konul" userId="S::konul.karimova@wsu.edu::dad6ebdd-639c-46ab-ba38-f16b9bf82243" providerId="AD" clId="Web-{33DA9802-E9E2-279F-8DCD-ECB95BE9FAAC}" dt="2023-10-24T18:14:19.851" v="109"/>
        <pc:sldMkLst>
          <pc:docMk/>
          <pc:sldMk cId="1927035954" sldId="635"/>
        </pc:sldMkLst>
      </pc:sldChg>
      <pc:sldChg chg="modNotes">
        <pc:chgData name="Karimova, Konul" userId="S::konul.karimova@wsu.edu::dad6ebdd-639c-46ab-ba38-f16b9bf82243" providerId="AD" clId="Web-{33DA9802-E9E2-279F-8DCD-ECB95BE9FAAC}" dt="2023-10-24T18:19:06.142" v="151"/>
        <pc:sldMkLst>
          <pc:docMk/>
          <pc:sldMk cId="2353795759" sldId="637"/>
        </pc:sldMkLst>
      </pc:sldChg>
      <pc:sldChg chg="modNotes">
        <pc:chgData name="Karimova, Konul" userId="S::konul.karimova@wsu.edu::dad6ebdd-639c-46ab-ba38-f16b9bf82243" providerId="AD" clId="Web-{33DA9802-E9E2-279F-8DCD-ECB95BE9FAAC}" dt="2023-10-24T17:57:40.519" v="20"/>
        <pc:sldMkLst>
          <pc:docMk/>
          <pc:sldMk cId="1709122517" sldId="638"/>
        </pc:sldMkLst>
      </pc:sldChg>
      <pc:sldChg chg="modNotes">
        <pc:chgData name="Karimova, Konul" userId="S::konul.karimova@wsu.edu::dad6ebdd-639c-46ab-ba38-f16b9bf82243" providerId="AD" clId="Web-{33DA9802-E9E2-279F-8DCD-ECB95BE9FAAC}" dt="2023-10-24T18:24:14.746" v="171"/>
        <pc:sldMkLst>
          <pc:docMk/>
          <pc:sldMk cId="1103080712" sldId="640"/>
        </pc:sldMkLst>
      </pc:sldChg>
      <pc:sldChg chg="modNotes">
        <pc:chgData name="Karimova, Konul" userId="S::konul.karimova@wsu.edu::dad6ebdd-639c-46ab-ba38-f16b9bf82243" providerId="AD" clId="Web-{33DA9802-E9E2-279F-8DCD-ECB95BE9FAAC}" dt="2023-10-24T18:00:34.619" v="32"/>
        <pc:sldMkLst>
          <pc:docMk/>
          <pc:sldMk cId="3969584859" sldId="641"/>
        </pc:sldMkLst>
      </pc:sldChg>
    </pc:docChg>
  </pc:docChgLst>
  <pc:docChgLst>
    <pc:chgData name="Karimova, Konul" userId="S::konul.karimova@wsu.edu::dad6ebdd-639c-46ab-ba38-f16b9bf82243" providerId="AD" clId="Web-{51BA7AFA-CD4C-F343-AFAA-EC335F4FF57F}"/>
    <pc:docChg chg="modSld">
      <pc:chgData name="Karimova, Konul" userId="S::konul.karimova@wsu.edu::dad6ebdd-639c-46ab-ba38-f16b9bf82243" providerId="AD" clId="Web-{51BA7AFA-CD4C-F343-AFAA-EC335F4FF57F}" dt="2023-10-24T20:30:41.528" v="211"/>
      <pc:docMkLst>
        <pc:docMk/>
      </pc:docMkLst>
      <pc:sldChg chg="modNotes">
        <pc:chgData name="Karimova, Konul" userId="S::konul.karimova@wsu.edu::dad6ebdd-639c-46ab-ba38-f16b9bf82243" providerId="AD" clId="Web-{51BA7AFA-CD4C-F343-AFAA-EC335F4FF57F}" dt="2023-10-24T20:19:23.638" v="53"/>
        <pc:sldMkLst>
          <pc:docMk/>
          <pc:sldMk cId="2835978938" sldId="609"/>
        </pc:sldMkLst>
      </pc:sldChg>
      <pc:sldChg chg="modNotes">
        <pc:chgData name="Karimova, Konul" userId="S::konul.karimova@wsu.edu::dad6ebdd-639c-46ab-ba38-f16b9bf82243" providerId="AD" clId="Web-{51BA7AFA-CD4C-F343-AFAA-EC335F4FF57F}" dt="2023-10-24T20:22:18.165" v="95"/>
        <pc:sldMkLst>
          <pc:docMk/>
          <pc:sldMk cId="2899124335" sldId="633"/>
        </pc:sldMkLst>
      </pc:sldChg>
      <pc:sldChg chg="modNotes">
        <pc:chgData name="Karimova, Konul" userId="S::konul.karimova@wsu.edu::dad6ebdd-639c-46ab-ba38-f16b9bf82243" providerId="AD" clId="Web-{51BA7AFA-CD4C-F343-AFAA-EC335F4FF57F}" dt="2023-10-24T20:26:31.980" v="144"/>
        <pc:sldMkLst>
          <pc:docMk/>
          <pc:sldMk cId="1597769697" sldId="634"/>
        </pc:sldMkLst>
      </pc:sldChg>
      <pc:sldChg chg="modNotes">
        <pc:chgData name="Karimova, Konul" userId="S::konul.karimova@wsu.edu::dad6ebdd-639c-46ab-ba38-f16b9bf82243" providerId="AD" clId="Web-{51BA7AFA-CD4C-F343-AFAA-EC335F4FF57F}" dt="2023-10-24T20:28:40.348" v="155"/>
        <pc:sldMkLst>
          <pc:docMk/>
          <pc:sldMk cId="1927035954" sldId="635"/>
        </pc:sldMkLst>
      </pc:sldChg>
      <pc:sldChg chg="modNotes">
        <pc:chgData name="Karimova, Konul" userId="S::konul.karimova@wsu.edu::dad6ebdd-639c-46ab-ba38-f16b9bf82243" providerId="AD" clId="Web-{51BA7AFA-CD4C-F343-AFAA-EC335F4FF57F}" dt="2023-10-24T20:30:41.528" v="211"/>
        <pc:sldMkLst>
          <pc:docMk/>
          <pc:sldMk cId="1558852494" sldId="636"/>
        </pc:sldMkLst>
      </pc:sldChg>
      <pc:sldChg chg="modNotes">
        <pc:chgData name="Karimova, Konul" userId="S::konul.karimova@wsu.edu::dad6ebdd-639c-46ab-ba38-f16b9bf82243" providerId="AD" clId="Web-{51BA7AFA-CD4C-F343-AFAA-EC335F4FF57F}" dt="2023-10-24T20:19:42.326" v="56"/>
        <pc:sldMkLst>
          <pc:docMk/>
          <pc:sldMk cId="1709122517" sldId="638"/>
        </pc:sldMkLst>
      </pc:sldChg>
    </pc:docChg>
  </pc:docChgLst>
  <pc:docChgLst>
    <pc:chgData name="Shrestha, Gitanjali" userId="7eb6598c-ccc9-43bf-902d-1214abcf8490" providerId="ADAL" clId="{6DB3E95E-1E2D-46D6-98D3-30232C78DA0D}"/>
    <pc:docChg chg="modSld sldOrd">
      <pc:chgData name="Shrestha, Gitanjali" userId="7eb6598c-ccc9-43bf-902d-1214abcf8490" providerId="ADAL" clId="{6DB3E95E-1E2D-46D6-98D3-30232C78DA0D}" dt="2023-10-18T20:36:05.338" v="1" actId="20578"/>
      <pc:docMkLst>
        <pc:docMk/>
      </pc:docMkLst>
      <pc:sldChg chg="ord">
        <pc:chgData name="Shrestha, Gitanjali" userId="7eb6598c-ccc9-43bf-902d-1214abcf8490" providerId="ADAL" clId="{6DB3E95E-1E2D-46D6-98D3-30232C78DA0D}" dt="2023-10-18T20:36:05.338" v="1" actId="20578"/>
        <pc:sldMkLst>
          <pc:docMk/>
          <pc:sldMk cId="4102491962" sldId="338"/>
        </pc:sldMkLst>
      </pc:sldChg>
      <pc:sldChg chg="modNotesTx">
        <pc:chgData name="Shrestha, Gitanjali" userId="7eb6598c-ccc9-43bf-902d-1214abcf8490" providerId="ADAL" clId="{6DB3E95E-1E2D-46D6-98D3-30232C78DA0D}" dt="2023-10-18T20:35:46.146" v="0" actId="20577"/>
        <pc:sldMkLst>
          <pc:docMk/>
          <pc:sldMk cId="3408411988" sldId="606"/>
        </pc:sldMkLst>
      </pc:sldChg>
    </pc:docChg>
  </pc:docChgLst>
  <pc:docChgLst>
    <pc:chgData name="Karimova, Konul" userId="S::konul.karimova@wsu.edu::dad6ebdd-639c-46ab-ba38-f16b9bf82243" providerId="AD" clId="Web-{1CA2F058-731E-9698-9EAA-6801C248FE60}"/>
    <pc:docChg chg="modSld">
      <pc:chgData name="Karimova, Konul" userId="S::konul.karimova@wsu.edu::dad6ebdd-639c-46ab-ba38-f16b9bf82243" providerId="AD" clId="Web-{1CA2F058-731E-9698-9EAA-6801C248FE60}" dt="2023-10-24T21:55:52.224" v="95"/>
      <pc:docMkLst>
        <pc:docMk/>
      </pc:docMkLst>
      <pc:sldChg chg="modNotes">
        <pc:chgData name="Karimova, Konul" userId="S::konul.karimova@wsu.edu::dad6ebdd-639c-46ab-ba38-f16b9bf82243" providerId="AD" clId="Web-{1CA2F058-731E-9698-9EAA-6801C248FE60}" dt="2023-10-24T21:50:46.182" v="7"/>
        <pc:sldMkLst>
          <pc:docMk/>
          <pc:sldMk cId="2835978938" sldId="609"/>
        </pc:sldMkLst>
      </pc:sldChg>
      <pc:sldChg chg="modNotes">
        <pc:chgData name="Karimova, Konul" userId="S::konul.karimova@wsu.edu::dad6ebdd-639c-46ab-ba38-f16b9bf82243" providerId="AD" clId="Web-{1CA2F058-731E-9698-9EAA-6801C248FE60}" dt="2023-10-24T21:55:22.551" v="91"/>
        <pc:sldMkLst>
          <pc:docMk/>
          <pc:sldMk cId="2899124335" sldId="633"/>
        </pc:sldMkLst>
      </pc:sldChg>
      <pc:sldChg chg="modNotes">
        <pc:chgData name="Karimova, Konul" userId="S::konul.karimova@wsu.edu::dad6ebdd-639c-46ab-ba38-f16b9bf82243" providerId="AD" clId="Web-{1CA2F058-731E-9698-9EAA-6801C248FE60}" dt="2023-10-24T21:55:52.224" v="95"/>
        <pc:sldMkLst>
          <pc:docMk/>
          <pc:sldMk cId="1597769697" sldId="634"/>
        </pc:sldMkLst>
      </pc:sldChg>
    </pc:docChg>
  </pc:docChgLst>
  <pc:docChgLst>
    <pc:chgData name="Shrestha, Gitanjali" userId="S::gshrestha@wsu.edu::7eb6598c-ccc9-43bf-902d-1214abcf8490" providerId="AD" clId="Web-{21AD2F69-C82F-F22D-9C5B-8B1872289373}"/>
    <pc:docChg chg="modSld">
      <pc:chgData name="Shrestha, Gitanjali" userId="S::gshrestha@wsu.edu::7eb6598c-ccc9-43bf-902d-1214abcf8490" providerId="AD" clId="Web-{21AD2F69-C82F-F22D-9C5B-8B1872289373}" dt="2023-10-18T23:51:01.341" v="5"/>
      <pc:docMkLst>
        <pc:docMk/>
      </pc:docMkLst>
      <pc:sldChg chg="addCm">
        <pc:chgData name="Shrestha, Gitanjali" userId="S::gshrestha@wsu.edu::7eb6598c-ccc9-43bf-902d-1214abcf8490" providerId="AD" clId="Web-{21AD2F69-C82F-F22D-9C5B-8B1872289373}" dt="2023-10-18T23:50:29.231" v="4"/>
        <pc:sldMkLst>
          <pc:docMk/>
          <pc:sldMk cId="4102491962" sldId="338"/>
        </pc:sldMkLst>
        <pc:extLst>
          <p:ext xmlns:p="http://schemas.openxmlformats.org/presentationml/2006/main" uri="{D6D511B9-2390-475A-947B-AFAB55BFBCF1}">
            <pc226:cmChg xmlns:pc226="http://schemas.microsoft.com/office/powerpoint/2022/06/main/command" chg="add">
              <pc226:chgData name="Shrestha, Gitanjali" userId="S::gshrestha@wsu.edu::7eb6598c-ccc9-43bf-902d-1214abcf8490" providerId="AD" clId="Web-{21AD2F69-C82F-F22D-9C5B-8B1872289373}" dt="2023-10-18T23:50:29.231" v="4"/>
              <pc2:cmMkLst xmlns:pc2="http://schemas.microsoft.com/office/powerpoint/2019/9/main/command">
                <pc:docMk/>
                <pc:sldMk cId="4102491962" sldId="338"/>
                <pc2:cmMk id="{077FC48D-D7ED-45A7-8ED6-6617A1309873}"/>
              </pc2:cmMkLst>
            </pc226:cmChg>
            <pc226:cmChg xmlns:pc226="http://schemas.microsoft.com/office/powerpoint/2022/06/main/command" chg="add">
              <pc226:chgData name="Shrestha, Gitanjali" userId="S::gshrestha@wsu.edu::7eb6598c-ccc9-43bf-902d-1214abcf8490" providerId="AD" clId="Web-{21AD2F69-C82F-F22D-9C5B-8B1872289373}" dt="2023-10-18T23:48:49.572" v="3"/>
              <pc2:cmMkLst xmlns:pc2="http://schemas.microsoft.com/office/powerpoint/2019/9/main/command">
                <pc:docMk/>
                <pc:sldMk cId="4102491962" sldId="338"/>
                <pc2:cmMk id="{A81FA5D2-BFD8-4DB1-A62A-8F06FA6A520B}"/>
              </pc2:cmMkLst>
            </pc226:cmChg>
          </p:ext>
        </pc:extLst>
      </pc:sldChg>
      <pc:sldChg chg="modCm">
        <pc:chgData name="Shrestha, Gitanjali" userId="S::gshrestha@wsu.edu::7eb6598c-ccc9-43bf-902d-1214abcf8490" providerId="AD" clId="Web-{21AD2F69-C82F-F22D-9C5B-8B1872289373}" dt="2023-10-18T23:51:01.341" v="5"/>
        <pc:sldMkLst>
          <pc:docMk/>
          <pc:sldMk cId="3494774516" sldId="590"/>
        </pc:sldMkLst>
        <pc:extLst>
          <p:ext xmlns:p="http://schemas.openxmlformats.org/presentationml/2006/main" uri="{D6D511B9-2390-475A-947B-AFAB55BFBCF1}">
            <pc226:cmChg xmlns:pc226="http://schemas.microsoft.com/office/powerpoint/2022/06/main/command" chg="mod">
              <pc226:chgData name="Shrestha, Gitanjali" userId="S::gshrestha@wsu.edu::7eb6598c-ccc9-43bf-902d-1214abcf8490" providerId="AD" clId="Web-{21AD2F69-C82F-F22D-9C5B-8B1872289373}" dt="2023-10-18T23:51:01.341" v="5"/>
              <pc2:cmMkLst xmlns:pc2="http://schemas.microsoft.com/office/powerpoint/2019/9/main/command">
                <pc:docMk/>
                <pc:sldMk cId="3494774516" sldId="590"/>
                <pc2:cmMk id="{5098CE67-0D36-4846-B0E4-B4BED2C536DF}"/>
              </pc2:cmMkLst>
            </pc226:cmChg>
          </p:ext>
        </pc:extLst>
      </pc:sldChg>
      <pc:sldChg chg="modSp addCm">
        <pc:chgData name="Shrestha, Gitanjali" userId="S::gshrestha@wsu.edu::7eb6598c-ccc9-43bf-902d-1214abcf8490" providerId="AD" clId="Web-{21AD2F69-C82F-F22D-9C5B-8B1872289373}" dt="2023-10-18T23:48:06.227" v="2"/>
        <pc:sldMkLst>
          <pc:docMk/>
          <pc:sldMk cId="3408411988" sldId="606"/>
        </pc:sldMkLst>
        <pc:spChg chg="mod">
          <ac:chgData name="Shrestha, Gitanjali" userId="S::gshrestha@wsu.edu::7eb6598c-ccc9-43bf-902d-1214abcf8490" providerId="AD" clId="Web-{21AD2F69-C82F-F22D-9C5B-8B1872289373}" dt="2023-10-18T23:47:40.320" v="1" actId="20577"/>
          <ac:spMkLst>
            <pc:docMk/>
            <pc:sldMk cId="3408411988" sldId="606"/>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Shrestha, Gitanjali" userId="S::gshrestha@wsu.edu::7eb6598c-ccc9-43bf-902d-1214abcf8490" providerId="AD" clId="Web-{21AD2F69-C82F-F22D-9C5B-8B1872289373}" dt="2023-10-18T23:48:06.227" v="2"/>
              <pc2:cmMkLst xmlns:pc2="http://schemas.microsoft.com/office/powerpoint/2019/9/main/command">
                <pc:docMk/>
                <pc:sldMk cId="3408411988" sldId="606"/>
                <pc2:cmMk id="{5BD91AF9-FE11-46F2-A8EA-3D1E427E622B}"/>
              </pc2:cmMkLst>
            </pc226:cmChg>
          </p:ext>
        </pc:extLst>
      </pc:sldChg>
    </pc:docChg>
  </pc:docChgLst>
  <pc:docChgLst>
    <pc:chgData name="Cooper, Brittany Rhoades" userId="S::brittany.cooper@wsu.edu::2d6f2714-23e6-4e1d-a3d5-b5c6367e2af2" providerId="AD" clId="Web-{3EFE06C9-A8BF-7A3B-35C6-342543692A0F}"/>
    <pc:docChg chg="mod">
      <pc:chgData name="Cooper, Brittany Rhoades" userId="S::brittany.cooper@wsu.edu::2d6f2714-23e6-4e1d-a3d5-b5c6367e2af2" providerId="AD" clId="Web-{3EFE06C9-A8BF-7A3B-35C6-342543692A0F}" dt="2023-10-19T17:59:56.770" v="6"/>
      <pc:docMkLst>
        <pc:docMk/>
      </pc:docMkLst>
      <pc:sldChg chg="modCm">
        <pc:chgData name="Cooper, Brittany Rhoades" userId="S::brittany.cooper@wsu.edu::2d6f2714-23e6-4e1d-a3d5-b5c6367e2af2" providerId="AD" clId="Web-{3EFE06C9-A8BF-7A3B-35C6-342543692A0F}" dt="2023-10-19T17:56:39.358" v="2"/>
        <pc:sldMkLst>
          <pc:docMk/>
          <pc:sldMk cId="1667327246" sldId="261"/>
        </pc:sldMkLst>
        <pc:extLst>
          <p:ext xmlns:p="http://schemas.openxmlformats.org/presentationml/2006/main" uri="{D6D511B9-2390-475A-947B-AFAB55BFBCF1}">
            <pc226:cmChg xmlns:pc226="http://schemas.microsoft.com/office/powerpoint/2022/06/main/command" chg="">
              <pc226:chgData name="Cooper, Brittany Rhoades" userId="S::brittany.cooper@wsu.edu::2d6f2714-23e6-4e1d-a3d5-b5c6367e2af2" providerId="AD" clId="Web-{3EFE06C9-A8BF-7A3B-35C6-342543692A0F}" dt="2023-10-19T17:56:39.358" v="2"/>
              <pc2:cmMkLst xmlns:pc2="http://schemas.microsoft.com/office/powerpoint/2019/9/main/command">
                <pc:docMk/>
                <pc:sldMk cId="1667327246" sldId="261"/>
                <pc2:cmMk id="{E40557FE-1752-4299-9089-C74D99E98C09}"/>
              </pc2:cmMkLst>
              <pc226:cmRplyChg chg="add">
                <pc226:chgData name="Cooper, Brittany Rhoades" userId="S::brittany.cooper@wsu.edu::2d6f2714-23e6-4e1d-a3d5-b5c6367e2af2" providerId="AD" clId="Web-{3EFE06C9-A8BF-7A3B-35C6-342543692A0F}" dt="2023-10-19T17:56:39.358" v="2"/>
                <pc2:cmRplyMkLst xmlns:pc2="http://schemas.microsoft.com/office/powerpoint/2019/9/main/command">
                  <pc:docMk/>
                  <pc:sldMk cId="1667327246" sldId="261"/>
                  <pc2:cmMk id="{E40557FE-1752-4299-9089-C74D99E98C09}"/>
                  <pc2:cmRplyMk id="{F5912250-1FA5-41F3-80EB-3FC1442ED5B2}"/>
                </pc2:cmRplyMkLst>
              </pc226:cmRplyChg>
            </pc226:cmChg>
          </p:ext>
        </pc:extLst>
      </pc:sldChg>
      <pc:sldChg chg="addCm">
        <pc:chgData name="Cooper, Brittany Rhoades" userId="S::brittany.cooper@wsu.edu::2d6f2714-23e6-4e1d-a3d5-b5c6367e2af2" providerId="AD" clId="Web-{3EFE06C9-A8BF-7A3B-35C6-342543692A0F}" dt="2023-10-19T17:57:07.249" v="3"/>
        <pc:sldMkLst>
          <pc:docMk/>
          <pc:sldMk cId="4126495390" sldId="524"/>
        </pc:sldMkLst>
        <pc:extLst>
          <p:ext xmlns:p="http://schemas.openxmlformats.org/presentationml/2006/main" uri="{D6D511B9-2390-475A-947B-AFAB55BFBCF1}">
            <pc226:cmChg xmlns:pc226="http://schemas.microsoft.com/office/powerpoint/2022/06/main/command" chg="add">
              <pc226:chgData name="Cooper, Brittany Rhoades" userId="S::brittany.cooper@wsu.edu::2d6f2714-23e6-4e1d-a3d5-b5c6367e2af2" providerId="AD" clId="Web-{3EFE06C9-A8BF-7A3B-35C6-342543692A0F}" dt="2023-10-19T17:57:07.249" v="3"/>
              <pc2:cmMkLst xmlns:pc2="http://schemas.microsoft.com/office/powerpoint/2019/9/main/command">
                <pc:docMk/>
                <pc:sldMk cId="4126495390" sldId="524"/>
                <pc2:cmMk id="{84DA498A-FC0B-4167-B74B-14CD6499F292}"/>
              </pc2:cmMkLst>
            </pc226:cmChg>
          </p:ext>
        </pc:extLst>
      </pc:sldChg>
      <pc:sldChg chg="addCm">
        <pc:chgData name="Cooper, Brittany Rhoades" userId="S::brittany.cooper@wsu.edu::2d6f2714-23e6-4e1d-a3d5-b5c6367e2af2" providerId="AD" clId="Web-{3EFE06C9-A8BF-7A3B-35C6-342543692A0F}" dt="2023-10-19T17:57:51.782" v="4"/>
        <pc:sldMkLst>
          <pc:docMk/>
          <pc:sldMk cId="2835978938" sldId="609"/>
        </pc:sldMkLst>
        <pc:extLst>
          <p:ext xmlns:p="http://schemas.openxmlformats.org/presentationml/2006/main" uri="{D6D511B9-2390-475A-947B-AFAB55BFBCF1}">
            <pc226:cmChg xmlns:pc226="http://schemas.microsoft.com/office/powerpoint/2022/06/main/command" chg="add">
              <pc226:chgData name="Cooper, Brittany Rhoades" userId="S::brittany.cooper@wsu.edu::2d6f2714-23e6-4e1d-a3d5-b5c6367e2af2" providerId="AD" clId="Web-{3EFE06C9-A8BF-7A3B-35C6-342543692A0F}" dt="2023-10-19T17:57:51.782" v="4"/>
              <pc2:cmMkLst xmlns:pc2="http://schemas.microsoft.com/office/powerpoint/2019/9/main/command">
                <pc:docMk/>
                <pc:sldMk cId="2835978938" sldId="609"/>
                <pc2:cmMk id="{160E58C6-29B9-4D29-9150-591CD147A0EE}"/>
              </pc2:cmMkLst>
            </pc226:cmChg>
          </p:ext>
        </pc:extLst>
      </pc:sldChg>
      <pc:sldChg chg="addCm">
        <pc:chgData name="Cooper, Brittany Rhoades" userId="S::brittany.cooper@wsu.edu::2d6f2714-23e6-4e1d-a3d5-b5c6367e2af2" providerId="AD" clId="Web-{3EFE06C9-A8BF-7A3B-35C6-342543692A0F}" dt="2023-10-19T17:59:56.770" v="6"/>
        <pc:sldMkLst>
          <pc:docMk/>
          <pc:sldMk cId="2899124335" sldId="633"/>
        </pc:sldMkLst>
        <pc:extLst>
          <p:ext xmlns:p="http://schemas.openxmlformats.org/presentationml/2006/main" uri="{D6D511B9-2390-475A-947B-AFAB55BFBCF1}">
            <pc226:cmChg xmlns:pc226="http://schemas.microsoft.com/office/powerpoint/2022/06/main/command" chg="add">
              <pc226:chgData name="Cooper, Brittany Rhoades" userId="S::brittany.cooper@wsu.edu::2d6f2714-23e6-4e1d-a3d5-b5c6367e2af2" providerId="AD" clId="Web-{3EFE06C9-A8BF-7A3B-35C6-342543692A0F}" dt="2023-10-19T17:59:56.770" v="6"/>
              <pc2:cmMkLst xmlns:pc2="http://schemas.microsoft.com/office/powerpoint/2019/9/main/command">
                <pc:docMk/>
                <pc:sldMk cId="2899124335" sldId="633"/>
                <pc2:cmMk id="{ABA5A21D-FA07-43D0-B306-0EE0FABD5F3B}"/>
              </pc2:cmMkLst>
            </pc226:cmChg>
            <pc226:cmChg xmlns:pc226="http://schemas.microsoft.com/office/powerpoint/2022/06/main/command" chg="add">
              <pc226:chgData name="Cooper, Brittany Rhoades" userId="S::brittany.cooper@wsu.edu::2d6f2714-23e6-4e1d-a3d5-b5c6367e2af2" providerId="AD" clId="Web-{3EFE06C9-A8BF-7A3B-35C6-342543692A0F}" dt="2023-10-19T17:58:54.221" v="5"/>
              <pc2:cmMkLst xmlns:pc2="http://schemas.microsoft.com/office/powerpoint/2019/9/main/command">
                <pc:docMk/>
                <pc:sldMk cId="2899124335" sldId="633"/>
                <pc2:cmMk id="{19F4F85D-A296-4CBD-B139-997CC2FE2382}"/>
              </pc2:cmMkLst>
            </pc226:cmChg>
          </p:ext>
        </pc:extLst>
      </pc:sldChg>
      <pc:sldChg chg="addCm">
        <pc:chgData name="Cooper, Brittany Rhoades" userId="S::brittany.cooper@wsu.edu::2d6f2714-23e6-4e1d-a3d5-b5c6367e2af2" providerId="AD" clId="Web-{3EFE06C9-A8BF-7A3B-35C6-342543692A0F}" dt="2023-10-19T17:56:00.935" v="1"/>
        <pc:sldMkLst>
          <pc:docMk/>
          <pc:sldMk cId="1985074503" sldId="653"/>
        </pc:sldMkLst>
        <pc:extLst>
          <p:ext xmlns:p="http://schemas.openxmlformats.org/presentationml/2006/main" uri="{D6D511B9-2390-475A-947B-AFAB55BFBCF1}">
            <pc226:cmChg xmlns:pc226="http://schemas.microsoft.com/office/powerpoint/2022/06/main/command" chg="add">
              <pc226:chgData name="Cooper, Brittany Rhoades" userId="S::brittany.cooper@wsu.edu::2d6f2714-23e6-4e1d-a3d5-b5c6367e2af2" providerId="AD" clId="Web-{3EFE06C9-A8BF-7A3B-35C6-342543692A0F}" dt="2023-10-19T17:56:00.935" v="1"/>
              <pc2:cmMkLst xmlns:pc2="http://schemas.microsoft.com/office/powerpoint/2019/9/main/command">
                <pc:docMk/>
                <pc:sldMk cId="1985074503" sldId="653"/>
                <pc2:cmMk id="{D26386D3-F9FD-4E13-A9C5-CA203A83C48A}"/>
              </pc2:cmMkLst>
            </pc226:cmChg>
          </p:ext>
        </pc:extLst>
      </pc:sldChg>
    </pc:docChg>
  </pc:docChgLst>
  <pc:docChgLst>
    <pc:chgData name="Shrestha, Gitanjali" userId="7eb6598c-ccc9-43bf-902d-1214abcf8490" providerId="ADAL" clId="{2CC979E9-6F87-4530-9B06-6E2A5ED60BF3}"/>
    <pc:docChg chg="undo custSel addSld delSld modSld modSection">
      <pc:chgData name="Shrestha, Gitanjali" userId="7eb6598c-ccc9-43bf-902d-1214abcf8490" providerId="ADAL" clId="{2CC979E9-6F87-4530-9B06-6E2A5ED60BF3}" dt="2023-10-24T22:45:33.272" v="3471" actId="6549"/>
      <pc:docMkLst>
        <pc:docMk/>
      </pc:docMkLst>
      <pc:sldChg chg="addSp delSp modSp modNotesTx">
        <pc:chgData name="Shrestha, Gitanjali" userId="7eb6598c-ccc9-43bf-902d-1214abcf8490" providerId="ADAL" clId="{2CC979E9-6F87-4530-9B06-6E2A5ED60BF3}" dt="2023-10-24T22:29:27.881" v="2328" actId="20577"/>
        <pc:sldMkLst>
          <pc:docMk/>
          <pc:sldMk cId="4102491962" sldId="338"/>
        </pc:sldMkLst>
        <pc:picChg chg="add del mod">
          <ac:chgData name="Shrestha, Gitanjali" userId="7eb6598c-ccc9-43bf-902d-1214abcf8490" providerId="ADAL" clId="{2CC979E9-6F87-4530-9B06-6E2A5ED60BF3}" dt="2023-10-24T17:18:11.517" v="588" actId="478"/>
          <ac:picMkLst>
            <pc:docMk/>
            <pc:sldMk cId="4102491962" sldId="338"/>
            <ac:picMk id="9" creationId="{9A36F246-DB09-872B-27B8-4798753936A2}"/>
          </ac:picMkLst>
        </pc:picChg>
      </pc:sldChg>
      <pc:sldChg chg="modNotesTx">
        <pc:chgData name="Shrestha, Gitanjali" userId="7eb6598c-ccc9-43bf-902d-1214abcf8490" providerId="ADAL" clId="{2CC979E9-6F87-4530-9B06-6E2A5ED60BF3}" dt="2023-10-24T22:38:18.757" v="3123" actId="20577"/>
        <pc:sldMkLst>
          <pc:docMk/>
          <pc:sldMk cId="2650811061" sldId="444"/>
        </pc:sldMkLst>
      </pc:sldChg>
      <pc:sldChg chg="modNotesTx">
        <pc:chgData name="Shrestha, Gitanjali" userId="7eb6598c-ccc9-43bf-902d-1214abcf8490" providerId="ADAL" clId="{2CC979E9-6F87-4530-9B06-6E2A5ED60BF3}" dt="2023-10-24T17:06:11.344" v="31" actId="6549"/>
        <pc:sldMkLst>
          <pc:docMk/>
          <pc:sldMk cId="1618329605" sldId="496"/>
        </pc:sldMkLst>
      </pc:sldChg>
      <pc:sldChg chg="modNotesTx">
        <pc:chgData name="Shrestha, Gitanjali" userId="7eb6598c-ccc9-43bf-902d-1214abcf8490" providerId="ADAL" clId="{2CC979E9-6F87-4530-9B06-6E2A5ED60BF3}" dt="2023-10-24T17:53:02.032" v="2273" actId="20577"/>
        <pc:sldMkLst>
          <pc:docMk/>
          <pc:sldMk cId="1664135725" sldId="516"/>
        </pc:sldMkLst>
      </pc:sldChg>
      <pc:sldChg chg="modNotesTx">
        <pc:chgData name="Shrestha, Gitanjali" userId="7eb6598c-ccc9-43bf-902d-1214abcf8490" providerId="ADAL" clId="{2CC979E9-6F87-4530-9B06-6E2A5ED60BF3}" dt="2023-10-24T17:52:25.400" v="2251"/>
        <pc:sldMkLst>
          <pc:docMk/>
          <pc:sldMk cId="2475714440" sldId="517"/>
        </pc:sldMkLst>
      </pc:sldChg>
      <pc:sldChg chg="addSp delSp modSp mod modNotesTx">
        <pc:chgData name="Shrestha, Gitanjali" userId="7eb6598c-ccc9-43bf-902d-1214abcf8490" providerId="ADAL" clId="{2CC979E9-6F87-4530-9B06-6E2A5ED60BF3}" dt="2023-10-24T22:45:33.272" v="3471" actId="6549"/>
        <pc:sldMkLst>
          <pc:docMk/>
          <pc:sldMk cId="4126495390" sldId="524"/>
        </pc:sldMkLst>
        <pc:spChg chg="del mod">
          <ac:chgData name="Shrestha, Gitanjali" userId="7eb6598c-ccc9-43bf-902d-1214abcf8490" providerId="ADAL" clId="{2CC979E9-6F87-4530-9B06-6E2A5ED60BF3}" dt="2023-10-24T17:10:32.498" v="177" actId="478"/>
          <ac:spMkLst>
            <pc:docMk/>
            <pc:sldMk cId="4126495390" sldId="524"/>
            <ac:spMk id="3" creationId="{421BE9AF-046B-48C5-A23F-963AF8CC10C4}"/>
          </ac:spMkLst>
        </pc:spChg>
        <pc:spChg chg="mod">
          <ac:chgData name="Shrestha, Gitanjali" userId="7eb6598c-ccc9-43bf-902d-1214abcf8490" providerId="ADAL" clId="{2CC979E9-6F87-4530-9B06-6E2A5ED60BF3}" dt="2023-10-24T17:09:19.796" v="165" actId="1076"/>
          <ac:spMkLst>
            <pc:docMk/>
            <pc:sldMk cId="4126495390" sldId="524"/>
            <ac:spMk id="5" creationId="{2FBD58DB-8E0C-9CFC-6324-6BCA930F3A0A}"/>
          </ac:spMkLst>
        </pc:spChg>
        <pc:spChg chg="add del mod">
          <ac:chgData name="Shrestha, Gitanjali" userId="7eb6598c-ccc9-43bf-902d-1214abcf8490" providerId="ADAL" clId="{2CC979E9-6F87-4530-9B06-6E2A5ED60BF3}" dt="2023-10-24T17:11:49.763" v="323" actId="478"/>
          <ac:spMkLst>
            <pc:docMk/>
            <pc:sldMk cId="4126495390" sldId="524"/>
            <ac:spMk id="7" creationId="{3E8A0486-5F9D-7FD4-DC9F-89439AB2D0D5}"/>
          </ac:spMkLst>
        </pc:spChg>
        <pc:spChg chg="add del mod">
          <ac:chgData name="Shrestha, Gitanjali" userId="7eb6598c-ccc9-43bf-902d-1214abcf8490" providerId="ADAL" clId="{2CC979E9-6F87-4530-9B06-6E2A5ED60BF3}" dt="2023-10-24T17:13:01.747" v="472" actId="478"/>
          <ac:spMkLst>
            <pc:docMk/>
            <pc:sldMk cId="4126495390" sldId="524"/>
            <ac:spMk id="8" creationId="{A658D8B8-643C-F5A0-CD8A-8D251251637C}"/>
          </ac:spMkLst>
        </pc:spChg>
        <pc:spChg chg="add del mod">
          <ac:chgData name="Shrestha, Gitanjali" userId="7eb6598c-ccc9-43bf-902d-1214abcf8490" providerId="ADAL" clId="{2CC979E9-6F87-4530-9B06-6E2A5ED60BF3}" dt="2023-10-24T17:10:37.887" v="178" actId="21"/>
          <ac:spMkLst>
            <pc:docMk/>
            <pc:sldMk cId="4126495390" sldId="524"/>
            <ac:spMk id="12" creationId="{0C9B62F6-029B-A593-D253-DA93C3F1212F}"/>
          </ac:spMkLst>
        </pc:spChg>
        <pc:spChg chg="add mod">
          <ac:chgData name="Shrestha, Gitanjali" userId="7eb6598c-ccc9-43bf-902d-1214abcf8490" providerId="ADAL" clId="{2CC979E9-6F87-4530-9B06-6E2A5ED60BF3}" dt="2023-10-24T17:11:45.156" v="322" actId="20577"/>
          <ac:spMkLst>
            <pc:docMk/>
            <pc:sldMk cId="4126495390" sldId="524"/>
            <ac:spMk id="13" creationId="{EDC4911F-9AAE-74B2-7461-BAE48825A007}"/>
          </ac:spMkLst>
        </pc:spChg>
        <pc:spChg chg="add del mod">
          <ac:chgData name="Shrestha, Gitanjali" userId="7eb6598c-ccc9-43bf-902d-1214abcf8490" providerId="ADAL" clId="{2CC979E9-6F87-4530-9B06-6E2A5ED60BF3}" dt="2023-10-24T17:12:58.336" v="471" actId="20577"/>
          <ac:spMkLst>
            <pc:docMk/>
            <pc:sldMk cId="4126495390" sldId="524"/>
            <ac:spMk id="16" creationId="{0D03F9BC-1E72-3C0A-894F-5F308104B0AE}"/>
          </ac:spMkLst>
        </pc:spChg>
        <pc:spChg chg="add mod">
          <ac:chgData name="Shrestha, Gitanjali" userId="7eb6598c-ccc9-43bf-902d-1214abcf8490" providerId="ADAL" clId="{2CC979E9-6F87-4530-9B06-6E2A5ED60BF3}" dt="2023-10-24T17:13:57.606" v="580" actId="20577"/>
          <ac:spMkLst>
            <pc:docMk/>
            <pc:sldMk cId="4126495390" sldId="524"/>
            <ac:spMk id="19" creationId="{27030060-C96C-90CE-8C69-50E3C38DD7AB}"/>
          </ac:spMkLst>
        </pc:spChg>
        <pc:picChg chg="del mod">
          <ac:chgData name="Shrestha, Gitanjali" userId="7eb6598c-ccc9-43bf-902d-1214abcf8490" providerId="ADAL" clId="{2CC979E9-6F87-4530-9B06-6E2A5ED60BF3}" dt="2023-10-24T17:10:39.326" v="179" actId="478"/>
          <ac:picMkLst>
            <pc:docMk/>
            <pc:sldMk cId="4126495390" sldId="524"/>
            <ac:picMk id="6" creationId="{944AEEF5-DFF5-8668-C9A4-2C8E8C1E30AE}"/>
          </ac:picMkLst>
        </pc:picChg>
        <pc:picChg chg="mod">
          <ac:chgData name="Shrestha, Gitanjali" userId="7eb6598c-ccc9-43bf-902d-1214abcf8490" providerId="ADAL" clId="{2CC979E9-6F87-4530-9B06-6E2A5ED60BF3}" dt="2023-10-24T17:09:19.796" v="165" actId="1076"/>
          <ac:picMkLst>
            <pc:docMk/>
            <pc:sldMk cId="4126495390" sldId="524"/>
            <ac:picMk id="9" creationId="{21CFE4E7-4919-65C8-80C1-F2507010FC4C}"/>
          </ac:picMkLst>
        </pc:picChg>
        <pc:picChg chg="add del mod">
          <ac:chgData name="Shrestha, Gitanjali" userId="7eb6598c-ccc9-43bf-902d-1214abcf8490" providerId="ADAL" clId="{2CC979E9-6F87-4530-9B06-6E2A5ED60BF3}" dt="2023-10-24T17:11:49.763" v="323" actId="478"/>
          <ac:picMkLst>
            <pc:docMk/>
            <pc:sldMk cId="4126495390" sldId="524"/>
            <ac:picMk id="10" creationId="{4BC5178D-0443-B47D-013E-E6FF1AC3E17A}"/>
          </ac:picMkLst>
        </pc:picChg>
        <pc:picChg chg="add del mod">
          <ac:chgData name="Shrestha, Gitanjali" userId="7eb6598c-ccc9-43bf-902d-1214abcf8490" providerId="ADAL" clId="{2CC979E9-6F87-4530-9B06-6E2A5ED60BF3}" dt="2023-10-24T17:10:51.901" v="182" actId="478"/>
          <ac:picMkLst>
            <pc:docMk/>
            <pc:sldMk cId="4126495390" sldId="524"/>
            <ac:picMk id="14" creationId="{09141BAB-C653-5357-1691-672986BDF636}"/>
          </ac:picMkLst>
        </pc:picChg>
        <pc:picChg chg="add mod">
          <ac:chgData name="Shrestha, Gitanjali" userId="7eb6598c-ccc9-43bf-902d-1214abcf8490" providerId="ADAL" clId="{2CC979E9-6F87-4530-9B06-6E2A5ED60BF3}" dt="2023-10-24T17:10:56.927" v="183"/>
          <ac:picMkLst>
            <pc:docMk/>
            <pc:sldMk cId="4126495390" sldId="524"/>
            <ac:picMk id="15" creationId="{7A86877A-BC6B-DBE8-6D2E-071C277258E5}"/>
          </ac:picMkLst>
        </pc:picChg>
        <pc:picChg chg="add del mod">
          <ac:chgData name="Shrestha, Gitanjali" userId="7eb6598c-ccc9-43bf-902d-1214abcf8490" providerId="ADAL" clId="{2CC979E9-6F87-4530-9B06-6E2A5ED60BF3}" dt="2023-10-24T17:12:03.505" v="328" actId="478"/>
          <ac:picMkLst>
            <pc:docMk/>
            <pc:sldMk cId="4126495390" sldId="524"/>
            <ac:picMk id="17" creationId="{F279BFC6-9206-4E07-33CA-E453B09C93AB}"/>
          </ac:picMkLst>
        </pc:picChg>
        <pc:picChg chg="add mod">
          <ac:chgData name="Shrestha, Gitanjali" userId="7eb6598c-ccc9-43bf-902d-1214abcf8490" providerId="ADAL" clId="{2CC979E9-6F87-4530-9B06-6E2A5ED60BF3}" dt="2023-10-24T17:12:28.378" v="330" actId="1076"/>
          <ac:picMkLst>
            <pc:docMk/>
            <pc:sldMk cId="4126495390" sldId="524"/>
            <ac:picMk id="18" creationId="{2D716EC5-63B1-1B8E-D45F-09CCA6688B9C}"/>
          </ac:picMkLst>
        </pc:picChg>
        <pc:picChg chg="add del mod">
          <ac:chgData name="Shrestha, Gitanjali" userId="7eb6598c-ccc9-43bf-902d-1214abcf8490" providerId="ADAL" clId="{2CC979E9-6F87-4530-9B06-6E2A5ED60BF3}" dt="2023-10-24T17:13:17.081" v="475" actId="478"/>
          <ac:picMkLst>
            <pc:docMk/>
            <pc:sldMk cId="4126495390" sldId="524"/>
            <ac:picMk id="23" creationId="{EDBD0EFC-C560-6294-BA3E-9EB3317F0B55}"/>
          </ac:picMkLst>
        </pc:picChg>
        <pc:picChg chg="add mod">
          <ac:chgData name="Shrestha, Gitanjali" userId="7eb6598c-ccc9-43bf-902d-1214abcf8490" providerId="ADAL" clId="{2CC979E9-6F87-4530-9B06-6E2A5ED60BF3}" dt="2023-10-24T17:13:22.643" v="476"/>
          <ac:picMkLst>
            <pc:docMk/>
            <pc:sldMk cId="4126495390" sldId="524"/>
            <ac:picMk id="24" creationId="{55B42C60-AA50-21F5-461F-5636F89ADF0D}"/>
          </ac:picMkLst>
        </pc:picChg>
        <pc:picChg chg="add del mod">
          <ac:chgData name="Shrestha, Gitanjali" userId="7eb6598c-ccc9-43bf-902d-1214abcf8490" providerId="ADAL" clId="{2CC979E9-6F87-4530-9B06-6E2A5ED60BF3}" dt="2023-10-24T17:13:01.747" v="472" actId="478"/>
          <ac:picMkLst>
            <pc:docMk/>
            <pc:sldMk cId="4126495390" sldId="524"/>
            <ac:picMk id="1026" creationId="{666BA232-EBAD-8F82-68F8-80048B21C2F9}"/>
          </ac:picMkLst>
        </pc:picChg>
      </pc:sldChg>
      <pc:sldChg chg="modNotesTx">
        <pc:chgData name="Shrestha, Gitanjali" userId="7eb6598c-ccc9-43bf-902d-1214abcf8490" providerId="ADAL" clId="{2CC979E9-6F87-4530-9B06-6E2A5ED60BF3}" dt="2023-10-24T22:31:50.890" v="2617"/>
        <pc:sldMkLst>
          <pc:docMk/>
          <pc:sldMk cId="1077361090" sldId="525"/>
        </pc:sldMkLst>
      </pc:sldChg>
      <pc:sldChg chg="modNotesTx">
        <pc:chgData name="Shrestha, Gitanjali" userId="7eb6598c-ccc9-43bf-902d-1214abcf8490" providerId="ADAL" clId="{2CC979E9-6F87-4530-9B06-6E2A5ED60BF3}" dt="2023-10-24T22:44:42.759" v="3470" actId="20577"/>
        <pc:sldMkLst>
          <pc:docMk/>
          <pc:sldMk cId="1223464229" sldId="527"/>
        </pc:sldMkLst>
      </pc:sldChg>
      <pc:sldChg chg="modCm modNotesTx">
        <pc:chgData name="Shrestha, Gitanjali" userId="7eb6598c-ccc9-43bf-902d-1214abcf8490" providerId="ADAL" clId="{2CC979E9-6F87-4530-9B06-6E2A5ED60BF3}" dt="2023-10-24T22:43:46.718" v="3465" actId="20577"/>
        <pc:sldMkLst>
          <pc:docMk/>
          <pc:sldMk cId="1835323065" sldId="530"/>
        </pc:sldMkLst>
        <pc:extLst>
          <p:ext xmlns:p="http://schemas.openxmlformats.org/presentationml/2006/main" uri="{D6D511B9-2390-475A-947B-AFAB55BFBCF1}">
            <pc226:cmChg xmlns:pc226="http://schemas.microsoft.com/office/powerpoint/2022/06/main/command" chg="mod">
              <pc226:chgData name="Shrestha, Gitanjali" userId="7eb6598c-ccc9-43bf-902d-1214abcf8490" providerId="ADAL" clId="{2CC979E9-6F87-4530-9B06-6E2A5ED60BF3}" dt="2023-10-24T17:34:58.401" v="1127"/>
              <pc2:cmMkLst xmlns:pc2="http://schemas.microsoft.com/office/powerpoint/2019/9/main/command">
                <pc:docMk/>
                <pc:sldMk cId="1835323065" sldId="530"/>
                <pc2:cmMk id="{4E66AD30-31F4-4FDB-9F01-9A23B2CDD212}"/>
              </pc2:cmMkLst>
            </pc226:cmChg>
          </p:ext>
        </pc:extLst>
      </pc:sldChg>
      <pc:sldChg chg="modNotesTx">
        <pc:chgData name="Shrestha, Gitanjali" userId="7eb6598c-ccc9-43bf-902d-1214abcf8490" providerId="ADAL" clId="{2CC979E9-6F87-4530-9B06-6E2A5ED60BF3}" dt="2023-10-24T17:32:01.250" v="1086" actId="20577"/>
        <pc:sldMkLst>
          <pc:docMk/>
          <pc:sldMk cId="3494774516" sldId="590"/>
        </pc:sldMkLst>
      </pc:sldChg>
      <pc:sldChg chg="delCm modNotesTx">
        <pc:chgData name="Shrestha, Gitanjali" userId="7eb6598c-ccc9-43bf-902d-1214abcf8490" providerId="ADAL" clId="{2CC979E9-6F87-4530-9B06-6E2A5ED60BF3}" dt="2023-10-24T22:37:53.649" v="3098" actId="20577"/>
        <pc:sldMkLst>
          <pc:docMk/>
          <pc:sldMk cId="3408411988" sldId="606"/>
        </pc:sldMkLst>
        <pc:extLst>
          <p:ext xmlns:p="http://schemas.openxmlformats.org/presentationml/2006/main" uri="{D6D511B9-2390-475A-947B-AFAB55BFBCF1}">
            <pc226:cmChg xmlns:pc226="http://schemas.microsoft.com/office/powerpoint/2022/06/main/command" chg="del">
              <pc226:chgData name="Shrestha, Gitanjali" userId="7eb6598c-ccc9-43bf-902d-1214abcf8490" providerId="ADAL" clId="{2CC979E9-6F87-4530-9B06-6E2A5ED60BF3}" dt="2023-10-24T17:28:21.190" v="1052"/>
              <pc2:cmMkLst xmlns:pc2="http://schemas.microsoft.com/office/powerpoint/2019/9/main/command">
                <pc:docMk/>
                <pc:sldMk cId="3408411988" sldId="606"/>
                <pc2:cmMk id="{5DC0D7DA-075E-4803-9DDF-3873999C3F1D}"/>
              </pc2:cmMkLst>
            </pc226:cmChg>
          </p:ext>
        </pc:extLst>
      </pc:sldChg>
      <pc:sldChg chg="modCm">
        <pc:chgData name="Shrestha, Gitanjali" userId="7eb6598c-ccc9-43bf-902d-1214abcf8490" providerId="ADAL" clId="{2CC979E9-6F87-4530-9B06-6E2A5ED60BF3}" dt="2023-10-24T17:43:16.682" v="1611"/>
        <pc:sldMkLst>
          <pc:docMk/>
          <pc:sldMk cId="2899124335" sldId="633"/>
        </pc:sldMkLst>
        <pc:extLst>
          <p:ext xmlns:p="http://schemas.openxmlformats.org/presentationml/2006/main" uri="{D6D511B9-2390-475A-947B-AFAB55BFBCF1}">
            <pc226:cmChg xmlns:pc226="http://schemas.microsoft.com/office/powerpoint/2022/06/main/command" chg="mod">
              <pc226:chgData name="Shrestha, Gitanjali" userId="7eb6598c-ccc9-43bf-902d-1214abcf8490" providerId="ADAL" clId="{2CC979E9-6F87-4530-9B06-6E2A5ED60BF3}" dt="2023-10-24T17:43:16.682" v="1611"/>
              <pc2:cmMkLst xmlns:pc2="http://schemas.microsoft.com/office/powerpoint/2019/9/main/command">
                <pc:docMk/>
                <pc:sldMk cId="2899124335" sldId="633"/>
                <pc2:cmMk id="{ABA5A21D-FA07-43D0-B306-0EE0FABD5F3B}"/>
              </pc2:cmMkLst>
            </pc226:cmChg>
            <pc226:cmChg xmlns:pc226="http://schemas.microsoft.com/office/powerpoint/2022/06/main/command" chg="mod">
              <pc226:chgData name="Shrestha, Gitanjali" userId="7eb6598c-ccc9-43bf-902d-1214abcf8490" providerId="ADAL" clId="{2CC979E9-6F87-4530-9B06-6E2A5ED60BF3}" dt="2023-10-24T17:43:07.399" v="1610"/>
              <pc2:cmMkLst xmlns:pc2="http://schemas.microsoft.com/office/powerpoint/2019/9/main/command">
                <pc:docMk/>
                <pc:sldMk cId="2899124335" sldId="633"/>
                <pc2:cmMk id="{19F4F85D-A296-4CBD-B139-997CC2FE2382}"/>
              </pc2:cmMkLst>
            </pc226:cmChg>
          </p:ext>
        </pc:extLst>
      </pc:sldChg>
      <pc:sldChg chg="modCm">
        <pc:chgData name="Shrestha, Gitanjali" userId="7eb6598c-ccc9-43bf-902d-1214abcf8490" providerId="ADAL" clId="{2CC979E9-6F87-4530-9B06-6E2A5ED60BF3}" dt="2023-10-24T17:42:53.784" v="1609"/>
        <pc:sldMkLst>
          <pc:docMk/>
          <pc:sldMk cId="1709122517" sldId="638"/>
        </pc:sldMkLst>
        <pc:extLst>
          <p:ext xmlns:p="http://schemas.openxmlformats.org/presentationml/2006/main" uri="{D6D511B9-2390-475A-947B-AFAB55BFBCF1}">
            <pc226:cmChg xmlns:pc226="http://schemas.microsoft.com/office/powerpoint/2022/06/main/command" chg="mod">
              <pc226:chgData name="Shrestha, Gitanjali" userId="7eb6598c-ccc9-43bf-902d-1214abcf8490" providerId="ADAL" clId="{2CC979E9-6F87-4530-9B06-6E2A5ED60BF3}" dt="2023-10-24T17:42:53.784" v="1609"/>
              <pc2:cmMkLst xmlns:pc2="http://schemas.microsoft.com/office/powerpoint/2019/9/main/command">
                <pc:docMk/>
                <pc:sldMk cId="1709122517" sldId="638"/>
                <pc2:cmMk id="{33B5CB69-B275-4845-85D1-F8364FEE6843}"/>
              </pc2:cmMkLst>
            </pc226:cmChg>
          </p:ext>
        </pc:extLst>
      </pc:sldChg>
      <pc:sldChg chg="new del">
        <pc:chgData name="Shrestha, Gitanjali" userId="7eb6598c-ccc9-43bf-902d-1214abcf8490" providerId="ADAL" clId="{2CC979E9-6F87-4530-9B06-6E2A5ED60BF3}" dt="2023-10-24T17:17:37.577" v="584" actId="680"/>
        <pc:sldMkLst>
          <pc:docMk/>
          <pc:sldMk cId="1572370755" sldId="654"/>
        </pc:sldMkLst>
      </pc:sldChg>
      <pc:sldChg chg="addSp delSp modSp add del mod">
        <pc:chgData name="Shrestha, Gitanjali" userId="7eb6598c-ccc9-43bf-902d-1214abcf8490" providerId="ADAL" clId="{2CC979E9-6F87-4530-9B06-6E2A5ED60BF3}" dt="2023-10-24T17:14:01.756" v="582" actId="47"/>
        <pc:sldMkLst>
          <pc:docMk/>
          <pc:sldMk cId="3414476822" sldId="654"/>
        </pc:sldMkLst>
        <pc:spChg chg="add del mod">
          <ac:chgData name="Shrestha, Gitanjali" userId="7eb6598c-ccc9-43bf-902d-1214abcf8490" providerId="ADAL" clId="{2CC979E9-6F87-4530-9B06-6E2A5ED60BF3}" dt="2023-10-24T17:07:49.442" v="146" actId="20577"/>
          <ac:spMkLst>
            <pc:docMk/>
            <pc:sldMk cId="3414476822" sldId="654"/>
            <ac:spMk id="3" creationId="{421BE9AF-046B-48C5-A23F-963AF8CC10C4}"/>
          </ac:spMkLst>
        </pc:spChg>
        <pc:spChg chg="add del">
          <ac:chgData name="Shrestha, Gitanjali" userId="7eb6598c-ccc9-43bf-902d-1214abcf8490" providerId="ADAL" clId="{2CC979E9-6F87-4530-9B06-6E2A5ED60BF3}" dt="2023-10-24T17:08:07.899" v="149" actId="478"/>
          <ac:spMkLst>
            <pc:docMk/>
            <pc:sldMk cId="3414476822" sldId="654"/>
            <ac:spMk id="5" creationId="{2FBD58DB-8E0C-9CFC-6324-6BCA930F3A0A}"/>
          </ac:spMkLst>
        </pc:spChg>
        <pc:spChg chg="mod">
          <ac:chgData name="Shrestha, Gitanjali" userId="7eb6598c-ccc9-43bf-902d-1214abcf8490" providerId="ADAL" clId="{2CC979E9-6F87-4530-9B06-6E2A5ED60BF3}" dt="2023-10-24T17:08:12.412" v="150" actId="1076"/>
          <ac:spMkLst>
            <pc:docMk/>
            <pc:sldMk cId="3414476822" sldId="654"/>
            <ac:spMk id="8" creationId="{A658D8B8-643C-F5A0-CD8A-8D251251637C}"/>
          </ac:spMkLst>
        </pc:spChg>
        <pc:spChg chg="add del mod">
          <ac:chgData name="Shrestha, Gitanjali" userId="7eb6598c-ccc9-43bf-902d-1214abcf8490" providerId="ADAL" clId="{2CC979E9-6F87-4530-9B06-6E2A5ED60BF3}" dt="2023-10-24T17:07:04.526" v="39" actId="478"/>
          <ac:spMkLst>
            <pc:docMk/>
            <pc:sldMk cId="3414476822" sldId="654"/>
            <ac:spMk id="10" creationId="{1064C132-EFE4-63C9-C6B4-0E74453A72E8}"/>
          </ac:spMkLst>
        </pc:spChg>
        <pc:picChg chg="add del mod">
          <ac:chgData name="Shrestha, Gitanjali" userId="7eb6598c-ccc9-43bf-902d-1214abcf8490" providerId="ADAL" clId="{2CC979E9-6F87-4530-9B06-6E2A5ED60BF3}" dt="2023-10-24T17:07:08.925" v="40" actId="478"/>
          <ac:picMkLst>
            <pc:docMk/>
            <pc:sldMk cId="3414476822" sldId="654"/>
            <ac:picMk id="6" creationId="{944AEEF5-DFF5-8668-C9A4-2C8E8C1E30AE}"/>
          </ac:picMkLst>
        </pc:picChg>
        <pc:picChg chg="add del">
          <ac:chgData name="Shrestha, Gitanjali" userId="7eb6598c-ccc9-43bf-902d-1214abcf8490" providerId="ADAL" clId="{2CC979E9-6F87-4530-9B06-6E2A5ED60BF3}" dt="2023-10-24T17:08:07.899" v="149" actId="478"/>
          <ac:picMkLst>
            <pc:docMk/>
            <pc:sldMk cId="3414476822" sldId="654"/>
            <ac:picMk id="9" creationId="{21CFE4E7-4919-65C8-80C1-F2507010FC4C}"/>
          </ac:picMkLst>
        </pc:picChg>
        <pc:picChg chg="add del mod">
          <ac:chgData name="Shrestha, Gitanjali" userId="7eb6598c-ccc9-43bf-902d-1214abcf8490" providerId="ADAL" clId="{2CC979E9-6F87-4530-9B06-6E2A5ED60BF3}" dt="2023-10-24T17:07:04.009" v="38"/>
          <ac:picMkLst>
            <pc:docMk/>
            <pc:sldMk cId="3414476822" sldId="654"/>
            <ac:picMk id="11" creationId="{018BE470-9725-CDBC-254D-1A5AA602FE77}"/>
          </ac:picMkLst>
        </pc:picChg>
        <pc:picChg chg="mod">
          <ac:chgData name="Shrestha, Gitanjali" userId="7eb6598c-ccc9-43bf-902d-1214abcf8490" providerId="ADAL" clId="{2CC979E9-6F87-4530-9B06-6E2A5ED60BF3}" dt="2023-10-24T17:08:12.412" v="150" actId="1076"/>
          <ac:picMkLst>
            <pc:docMk/>
            <pc:sldMk cId="3414476822" sldId="654"/>
            <ac:picMk id="1026" creationId="{666BA232-EBAD-8F82-68F8-80048B21C2F9}"/>
          </ac:picMkLst>
        </pc:picChg>
        <pc:picChg chg="add mod">
          <ac:chgData name="Shrestha, Gitanjali" userId="7eb6598c-ccc9-43bf-902d-1214abcf8490" providerId="ADAL" clId="{2CC979E9-6F87-4530-9B06-6E2A5ED60BF3}" dt="2023-10-24T17:07:18.207" v="42" actId="1076"/>
          <ac:picMkLst>
            <pc:docMk/>
            <pc:sldMk cId="3414476822" sldId="654"/>
            <ac:picMk id="1028" creationId="{FE779348-A7D3-69CE-D455-CDD970BE5931}"/>
          </ac:picMkLst>
        </pc:picChg>
      </pc:sldChg>
      <pc:sldChg chg="add del">
        <pc:chgData name="Shrestha, Gitanjali" userId="7eb6598c-ccc9-43bf-902d-1214abcf8490" providerId="ADAL" clId="{2CC979E9-6F87-4530-9B06-6E2A5ED60BF3}" dt="2023-10-24T17:14:00.923" v="581" actId="47"/>
        <pc:sldMkLst>
          <pc:docMk/>
          <pc:sldMk cId="3547556645" sldId="655"/>
        </pc:sldMkLst>
      </pc:sldChg>
    </pc:docChg>
  </pc:docChgLst>
  <pc:docChgLst>
    <pc:chgData name="Terral, Heather Francis" userId="6116b474-b755-4fcc-8674-c928c8c7c23d" providerId="ADAL" clId="{42D7D6DE-7D43-4906-BFD0-16AF674EC295}"/>
    <pc:docChg chg="undo custSel addSld delSld modSld modSection">
      <pc:chgData name="Terral, Heather Francis" userId="6116b474-b755-4fcc-8674-c928c8c7c23d" providerId="ADAL" clId="{42D7D6DE-7D43-4906-BFD0-16AF674EC295}" dt="2023-10-24T22:42:01.590" v="906" actId="20577"/>
      <pc:docMkLst>
        <pc:docMk/>
      </pc:docMkLst>
      <pc:sldChg chg="addSp modSp mod delCm modCm modNotesTx">
        <pc:chgData name="Terral, Heather Francis" userId="6116b474-b755-4fcc-8674-c928c8c7c23d" providerId="ADAL" clId="{42D7D6DE-7D43-4906-BFD0-16AF674EC295}" dt="2023-10-24T22:05:53.156" v="476"/>
        <pc:sldMkLst>
          <pc:docMk/>
          <pc:sldMk cId="1667327246" sldId="261"/>
        </pc:sldMkLst>
        <pc:spChg chg="mod">
          <ac:chgData name="Terral, Heather Francis" userId="6116b474-b755-4fcc-8674-c928c8c7c23d" providerId="ADAL" clId="{42D7D6DE-7D43-4906-BFD0-16AF674EC295}" dt="2023-10-23T19:45:43.624" v="461" actId="207"/>
          <ac:spMkLst>
            <pc:docMk/>
            <pc:sldMk cId="1667327246" sldId="261"/>
            <ac:spMk id="7" creationId="{BD8A4D1C-8E39-5516-3291-A61ABD1109AD}"/>
          </ac:spMkLst>
        </pc:spChg>
        <pc:spChg chg="mod">
          <ac:chgData name="Terral, Heather Francis" userId="6116b474-b755-4fcc-8674-c928c8c7c23d" providerId="ADAL" clId="{42D7D6DE-7D43-4906-BFD0-16AF674EC295}" dt="2023-10-23T18:51:01.140" v="378" actId="20577"/>
          <ac:spMkLst>
            <pc:docMk/>
            <pc:sldMk cId="1667327246" sldId="261"/>
            <ac:spMk id="13" creationId="{45C4307D-E654-6937-8567-022D34695658}"/>
          </ac:spMkLst>
        </pc:spChg>
        <pc:picChg chg="add mod">
          <ac:chgData name="Terral, Heather Francis" userId="6116b474-b755-4fcc-8674-c928c8c7c23d" providerId="ADAL" clId="{42D7D6DE-7D43-4906-BFD0-16AF674EC295}" dt="2023-10-23T17:26:04.973" v="30" actId="1076"/>
          <ac:picMkLst>
            <pc:docMk/>
            <pc:sldMk cId="1667327246" sldId="261"/>
            <ac:picMk id="15" creationId="{5361A101-5F60-A26D-7E77-BB2D675F0A05}"/>
          </ac:picMkLst>
        </pc:picChg>
        <pc:extLst>
          <p:ext xmlns:p="http://schemas.openxmlformats.org/presentationml/2006/main" uri="{D6D511B9-2390-475A-947B-AFAB55BFBCF1}">
            <pc226:cmChg xmlns:pc226="http://schemas.microsoft.com/office/powerpoint/2022/06/main/command" chg="del">
              <pc226:chgData name="Terral, Heather Francis" userId="6116b474-b755-4fcc-8674-c928c8c7c23d" providerId="ADAL" clId="{42D7D6DE-7D43-4906-BFD0-16AF674EC295}" dt="2023-10-24T22:05:53.156" v="476"/>
              <pc2:cmMkLst xmlns:pc2="http://schemas.microsoft.com/office/powerpoint/2019/9/main/command">
                <pc:docMk/>
                <pc:sldMk cId="1667327246" sldId="261"/>
                <pc2:cmMk id="{E40557FE-1752-4299-9089-C74D99E98C09}"/>
              </pc2:cmMkLst>
              <pc226:cmRplyChg chg="add">
                <pc226:chgData name="Terral, Heather Francis" userId="6116b474-b755-4fcc-8674-c928c8c7c23d" providerId="ADAL" clId="{42D7D6DE-7D43-4906-BFD0-16AF674EC295}" dt="2023-10-19T21:13:04.282" v="16"/>
                <pc2:cmRplyMkLst xmlns:pc2="http://schemas.microsoft.com/office/powerpoint/2019/9/main/command">
                  <pc:docMk/>
                  <pc:sldMk cId="1667327246" sldId="261"/>
                  <pc2:cmMk id="{E40557FE-1752-4299-9089-C74D99E98C09}"/>
                  <pc2:cmRplyMk id="{097F458D-5C84-4582-8938-F2788EC76E7F}"/>
                </pc2:cmRplyMkLst>
              </pc226:cmRplyChg>
            </pc226:cmChg>
          </p:ext>
        </pc:extLst>
      </pc:sldChg>
      <pc:sldChg chg="modSp mod">
        <pc:chgData name="Terral, Heather Francis" userId="6116b474-b755-4fcc-8674-c928c8c7c23d" providerId="ADAL" clId="{42D7D6DE-7D43-4906-BFD0-16AF674EC295}" dt="2023-10-24T22:24:55.823" v="860" actId="27918"/>
        <pc:sldMkLst>
          <pc:docMk/>
          <pc:sldMk cId="537704940" sldId="270"/>
        </pc:sldMkLst>
        <pc:spChg chg="mod">
          <ac:chgData name="Terral, Heather Francis" userId="6116b474-b755-4fcc-8674-c928c8c7c23d" providerId="ADAL" clId="{42D7D6DE-7D43-4906-BFD0-16AF674EC295}" dt="2023-10-23T19:45:54.820" v="463" actId="207"/>
          <ac:spMkLst>
            <pc:docMk/>
            <pc:sldMk cId="537704940" sldId="270"/>
            <ac:spMk id="8" creationId="{B125CE14-163E-190A-A0F1-B0DB84544F41}"/>
          </ac:spMkLst>
        </pc:spChg>
        <pc:graphicFrameChg chg="mod">
          <ac:chgData name="Terral, Heather Francis" userId="6116b474-b755-4fcc-8674-c928c8c7c23d" providerId="ADAL" clId="{42D7D6DE-7D43-4906-BFD0-16AF674EC295}" dt="2023-10-24T22:21:11.363" v="507"/>
          <ac:graphicFrameMkLst>
            <pc:docMk/>
            <pc:sldMk cId="537704940" sldId="270"/>
            <ac:graphicFrameMk id="2" creationId="{CE6F082B-DC6E-F297-ABCF-0B3BA8080954}"/>
          </ac:graphicFrameMkLst>
        </pc:graphicFrameChg>
      </pc:sldChg>
      <pc:sldChg chg="modSp mod delCm modCm">
        <pc:chgData name="Terral, Heather Francis" userId="6116b474-b755-4fcc-8674-c928c8c7c23d" providerId="ADAL" clId="{42D7D6DE-7D43-4906-BFD0-16AF674EC295}" dt="2023-10-24T22:05:37.355" v="474"/>
        <pc:sldMkLst>
          <pc:docMk/>
          <pc:sldMk cId="4102491962" sldId="338"/>
        </pc:sldMkLst>
        <pc:spChg chg="mod">
          <ac:chgData name="Terral, Heather Francis" userId="6116b474-b755-4fcc-8674-c928c8c7c23d" providerId="ADAL" clId="{42D7D6DE-7D43-4906-BFD0-16AF674EC295}" dt="2023-10-23T18:52:55.796" v="422" actId="122"/>
          <ac:spMkLst>
            <pc:docMk/>
            <pc:sldMk cId="4102491962" sldId="338"/>
            <ac:spMk id="2" creationId="{00000000-0000-0000-0000-000000000000}"/>
          </ac:spMkLst>
        </pc:spChg>
        <pc:spChg chg="mod">
          <ac:chgData name="Terral, Heather Francis" userId="6116b474-b755-4fcc-8674-c928c8c7c23d" providerId="ADAL" clId="{42D7D6DE-7D43-4906-BFD0-16AF674EC295}" dt="2023-10-23T18:55:33.540" v="424" actId="1076"/>
          <ac:spMkLst>
            <pc:docMk/>
            <pc:sldMk cId="4102491962" sldId="338"/>
            <ac:spMk id="8" creationId="{00000000-0000-0000-0000-000000000000}"/>
          </ac:spMkLst>
        </pc:spChg>
        <pc:picChg chg="mod">
          <ac:chgData name="Terral, Heather Francis" userId="6116b474-b755-4fcc-8674-c928c8c7c23d" providerId="ADAL" clId="{42D7D6DE-7D43-4906-BFD0-16AF674EC295}" dt="2023-10-23T18:52:21.229" v="416" actId="1076"/>
          <ac:picMkLst>
            <pc:docMk/>
            <pc:sldMk cId="4102491962" sldId="338"/>
            <ac:picMk id="3" creationId="{6161E52B-F7F9-9955-B9FB-DB47D2055BFF}"/>
          </ac:picMkLst>
        </pc:picChg>
        <pc:extLst>
          <p:ext xmlns:p="http://schemas.openxmlformats.org/presentationml/2006/main" uri="{D6D511B9-2390-475A-947B-AFAB55BFBCF1}">
            <pc226:cmChg xmlns:pc226="http://schemas.microsoft.com/office/powerpoint/2022/06/main/command" chg="del mod">
              <pc226:chgData name="Terral, Heather Francis" userId="6116b474-b755-4fcc-8674-c928c8c7c23d" providerId="ADAL" clId="{42D7D6DE-7D43-4906-BFD0-16AF674EC295}" dt="2023-10-24T22:05:37.355" v="474"/>
              <pc2:cmMkLst xmlns:pc2="http://schemas.microsoft.com/office/powerpoint/2019/9/main/command">
                <pc:docMk/>
                <pc:sldMk cId="4102491962" sldId="338"/>
                <pc2:cmMk id="{077FC48D-D7ED-45A7-8ED6-6617A1309873}"/>
              </pc2:cmMkLst>
            </pc226:cmChg>
            <pc226:cmChg xmlns:pc226="http://schemas.microsoft.com/office/powerpoint/2022/06/main/command" chg="del mod">
              <pc226:chgData name="Terral, Heather Francis" userId="6116b474-b755-4fcc-8674-c928c8c7c23d" providerId="ADAL" clId="{42D7D6DE-7D43-4906-BFD0-16AF674EC295}" dt="2023-10-24T22:05:36.178" v="473"/>
              <pc2:cmMkLst xmlns:pc2="http://schemas.microsoft.com/office/powerpoint/2019/9/main/command">
                <pc:docMk/>
                <pc:sldMk cId="4102491962" sldId="338"/>
                <pc2:cmMk id="{A81FA5D2-BFD8-4DB1-A62A-8F06FA6A520B}"/>
              </pc2:cmMkLst>
            </pc226:cmChg>
          </p:ext>
        </pc:extLst>
      </pc:sldChg>
      <pc:sldChg chg="modSp mod">
        <pc:chgData name="Terral, Heather Francis" userId="6116b474-b755-4fcc-8674-c928c8c7c23d" providerId="ADAL" clId="{42D7D6DE-7D43-4906-BFD0-16AF674EC295}" dt="2023-10-23T19:46:57.582" v="471" actId="1076"/>
        <pc:sldMkLst>
          <pc:docMk/>
          <pc:sldMk cId="2475714440" sldId="517"/>
        </pc:sldMkLst>
        <pc:spChg chg="mod">
          <ac:chgData name="Terral, Heather Francis" userId="6116b474-b755-4fcc-8674-c928c8c7c23d" providerId="ADAL" clId="{42D7D6DE-7D43-4906-BFD0-16AF674EC295}" dt="2023-10-23T19:46:57.582" v="471" actId="1076"/>
          <ac:spMkLst>
            <pc:docMk/>
            <pc:sldMk cId="2475714440" sldId="517"/>
            <ac:spMk id="2" creationId="{3055B590-242D-4429-83B7-A3AACF38AD33}"/>
          </ac:spMkLst>
        </pc:spChg>
      </pc:sldChg>
      <pc:sldChg chg="addSp modSp mod delCm modCm">
        <pc:chgData name="Terral, Heather Francis" userId="6116b474-b755-4fcc-8674-c928c8c7c23d" providerId="ADAL" clId="{42D7D6DE-7D43-4906-BFD0-16AF674EC295}" dt="2023-10-23T19:42:05.289" v="441"/>
        <pc:sldMkLst>
          <pc:docMk/>
          <pc:sldMk cId="4126495390" sldId="524"/>
        </pc:sldMkLst>
        <pc:spChg chg="add mod">
          <ac:chgData name="Terral, Heather Francis" userId="6116b474-b755-4fcc-8674-c928c8c7c23d" providerId="ADAL" clId="{42D7D6DE-7D43-4906-BFD0-16AF674EC295}" dt="2023-10-23T19:41:13.170" v="433" actId="1076"/>
          <ac:spMkLst>
            <pc:docMk/>
            <pc:sldMk cId="4126495390" sldId="524"/>
            <ac:spMk id="8" creationId="{A658D8B8-643C-F5A0-CD8A-8D251251637C}"/>
          </ac:spMkLst>
        </pc:spChg>
        <pc:picChg chg="mod">
          <ac:chgData name="Terral, Heather Francis" userId="6116b474-b755-4fcc-8674-c928c8c7c23d" providerId="ADAL" clId="{42D7D6DE-7D43-4906-BFD0-16AF674EC295}" dt="2023-10-23T19:41:57.571" v="440" actId="14100"/>
          <ac:picMkLst>
            <pc:docMk/>
            <pc:sldMk cId="4126495390" sldId="524"/>
            <ac:picMk id="6" creationId="{944AEEF5-DFF5-8668-C9A4-2C8E8C1E30AE}"/>
          </ac:picMkLst>
        </pc:picChg>
        <pc:picChg chg="add mod">
          <ac:chgData name="Terral, Heather Francis" userId="6116b474-b755-4fcc-8674-c928c8c7c23d" providerId="ADAL" clId="{42D7D6DE-7D43-4906-BFD0-16AF674EC295}" dt="2023-10-23T19:41:50.118" v="438" actId="1076"/>
          <ac:picMkLst>
            <pc:docMk/>
            <pc:sldMk cId="4126495390" sldId="524"/>
            <ac:picMk id="1026" creationId="{666BA232-EBAD-8F82-68F8-80048B21C2F9}"/>
          </ac:picMkLst>
        </pc:picChg>
        <pc:extLst>
          <p:ext xmlns:p="http://schemas.openxmlformats.org/presentationml/2006/main" uri="{D6D511B9-2390-475A-947B-AFAB55BFBCF1}">
            <pc226:cmChg xmlns:pc226="http://schemas.microsoft.com/office/powerpoint/2022/06/main/command" chg="del">
              <pc226:chgData name="Terral, Heather Francis" userId="6116b474-b755-4fcc-8674-c928c8c7c23d" providerId="ADAL" clId="{42D7D6DE-7D43-4906-BFD0-16AF674EC295}" dt="2023-10-23T19:42:05.289" v="441"/>
              <pc2:cmMkLst xmlns:pc2="http://schemas.microsoft.com/office/powerpoint/2019/9/main/command">
                <pc:docMk/>
                <pc:sldMk cId="4126495390" sldId="524"/>
                <pc2:cmMk id="{84DA498A-FC0B-4167-B74B-14CD6499F292}"/>
              </pc2:cmMkLst>
              <pc226:cmRplyChg chg="add">
                <pc226:chgData name="Terral, Heather Francis" userId="6116b474-b755-4fcc-8674-c928c8c7c23d" providerId="ADAL" clId="{42D7D6DE-7D43-4906-BFD0-16AF674EC295}" dt="2023-10-23T18:44:14.601" v="342"/>
                <pc2:cmRplyMkLst xmlns:pc2="http://schemas.microsoft.com/office/powerpoint/2019/9/main/command">
                  <pc:docMk/>
                  <pc:sldMk cId="4126495390" sldId="524"/>
                  <pc2:cmMk id="{84DA498A-FC0B-4167-B74B-14CD6499F292}"/>
                  <pc2:cmRplyMk id="{1DB5BE5E-9AE2-40B6-88FF-E68936B78DF9}"/>
                </pc2:cmRplyMkLst>
              </pc226:cmRplyChg>
            </pc226:cmChg>
          </p:ext>
        </pc:extLst>
      </pc:sldChg>
      <pc:sldChg chg="modSp mod">
        <pc:chgData name="Terral, Heather Francis" userId="6116b474-b755-4fcc-8674-c928c8c7c23d" providerId="ADAL" clId="{42D7D6DE-7D43-4906-BFD0-16AF674EC295}" dt="2023-10-23T19:42:33.709" v="446" actId="1076"/>
        <pc:sldMkLst>
          <pc:docMk/>
          <pc:sldMk cId="1077361090" sldId="525"/>
        </pc:sldMkLst>
        <pc:spChg chg="mod">
          <ac:chgData name="Terral, Heather Francis" userId="6116b474-b755-4fcc-8674-c928c8c7c23d" providerId="ADAL" clId="{42D7D6DE-7D43-4906-BFD0-16AF674EC295}" dt="2023-10-23T19:42:33.709" v="446" actId="1076"/>
          <ac:spMkLst>
            <pc:docMk/>
            <pc:sldMk cId="1077361090" sldId="525"/>
            <ac:spMk id="3" creationId="{421BE9AF-046B-48C5-A23F-963AF8CC10C4}"/>
          </ac:spMkLst>
        </pc:spChg>
      </pc:sldChg>
      <pc:sldChg chg="addSp delSp modSp mod delCm modCm modNotesTx">
        <pc:chgData name="Terral, Heather Francis" userId="6116b474-b755-4fcc-8674-c928c8c7c23d" providerId="ADAL" clId="{42D7D6DE-7D43-4906-BFD0-16AF674EC295}" dt="2023-10-23T18:51:35.011" v="408" actId="20577"/>
        <pc:sldMkLst>
          <pc:docMk/>
          <pc:sldMk cId="3494774516" sldId="590"/>
        </pc:sldMkLst>
        <pc:spChg chg="mod">
          <ac:chgData name="Terral, Heather Francis" userId="6116b474-b755-4fcc-8674-c928c8c7c23d" providerId="ADAL" clId="{42D7D6DE-7D43-4906-BFD0-16AF674EC295}" dt="2023-10-23T18:20:15.991" v="268" actId="255"/>
          <ac:spMkLst>
            <pc:docMk/>
            <pc:sldMk cId="3494774516" sldId="590"/>
            <ac:spMk id="7" creationId="{BD25FB60-51CB-A68A-ECFC-67A0E55DCD92}"/>
          </ac:spMkLst>
        </pc:spChg>
        <pc:picChg chg="add del">
          <ac:chgData name="Terral, Heather Francis" userId="6116b474-b755-4fcc-8674-c928c8c7c23d" providerId="ADAL" clId="{42D7D6DE-7D43-4906-BFD0-16AF674EC295}" dt="2023-10-23T18:17:47.236" v="163" actId="22"/>
          <ac:picMkLst>
            <pc:docMk/>
            <pc:sldMk cId="3494774516" sldId="590"/>
            <ac:picMk id="8" creationId="{8966B6EB-F608-C6FA-9278-92279844FB18}"/>
          </ac:picMkLst>
        </pc:picChg>
        <pc:picChg chg="add mod">
          <ac:chgData name="Terral, Heather Francis" userId="6116b474-b755-4fcc-8674-c928c8c7c23d" providerId="ADAL" clId="{42D7D6DE-7D43-4906-BFD0-16AF674EC295}" dt="2023-10-23T18:18:31.572" v="170" actId="14100"/>
          <ac:picMkLst>
            <pc:docMk/>
            <pc:sldMk cId="3494774516" sldId="590"/>
            <ac:picMk id="10" creationId="{B076D653-4F2A-43BA-2376-7B539817EF57}"/>
          </ac:picMkLst>
        </pc:picChg>
        <pc:extLst>
          <p:ext xmlns:p="http://schemas.openxmlformats.org/presentationml/2006/main" uri="{D6D511B9-2390-475A-947B-AFAB55BFBCF1}">
            <pc226:cmChg xmlns:pc226="http://schemas.microsoft.com/office/powerpoint/2022/06/main/command" chg="del mod modRxn">
              <pc226:chgData name="Terral, Heather Francis" userId="6116b474-b755-4fcc-8674-c928c8c7c23d" providerId="ADAL" clId="{42D7D6DE-7D43-4906-BFD0-16AF674EC295}" dt="2023-10-23T18:27:55.300" v="269"/>
              <pc2:cmMkLst xmlns:pc2="http://schemas.microsoft.com/office/powerpoint/2019/9/main/command">
                <pc:docMk/>
                <pc:sldMk cId="3494774516" sldId="590"/>
                <pc2:cmMk id="{5098CE67-0D36-4846-B0E4-B4BED2C536DF}"/>
              </pc2:cmMkLst>
            </pc226:cmChg>
          </p:ext>
        </pc:extLst>
      </pc:sldChg>
      <pc:sldChg chg="modSp mod delCm modCm">
        <pc:chgData name="Terral, Heather Francis" userId="6116b474-b755-4fcc-8674-c928c8c7c23d" providerId="ADAL" clId="{42D7D6DE-7D43-4906-BFD0-16AF674EC295}" dt="2023-10-23T18:34:15.397" v="281"/>
        <pc:sldMkLst>
          <pc:docMk/>
          <pc:sldMk cId="3408411988" sldId="606"/>
        </pc:sldMkLst>
        <pc:spChg chg="mod">
          <ac:chgData name="Terral, Heather Francis" userId="6116b474-b755-4fcc-8674-c928c8c7c23d" providerId="ADAL" clId="{42D7D6DE-7D43-4906-BFD0-16AF674EC295}" dt="2023-10-18T23:56:43.809" v="12" actId="14100"/>
          <ac:spMkLst>
            <pc:docMk/>
            <pc:sldMk cId="3408411988" sldId="606"/>
            <ac:spMk id="3" creationId="{00000000-0000-0000-0000-000000000000}"/>
          </ac:spMkLst>
        </pc:spChg>
        <pc:spChg chg="mod">
          <ac:chgData name="Terral, Heather Francis" userId="6116b474-b755-4fcc-8674-c928c8c7c23d" providerId="ADAL" clId="{42D7D6DE-7D43-4906-BFD0-16AF674EC295}" dt="2023-10-18T23:56:40.587" v="11" actId="14100"/>
          <ac:spMkLst>
            <pc:docMk/>
            <pc:sldMk cId="3408411988" sldId="606"/>
            <ac:spMk id="5" creationId="{CC4901BD-045D-609C-CE24-6DCEBED20C52}"/>
          </ac:spMkLst>
        </pc:spChg>
        <pc:picChg chg="mod">
          <ac:chgData name="Terral, Heather Francis" userId="6116b474-b755-4fcc-8674-c928c8c7c23d" providerId="ADAL" clId="{42D7D6DE-7D43-4906-BFD0-16AF674EC295}" dt="2023-10-18T23:56:31.216" v="10" actId="1076"/>
          <ac:picMkLst>
            <pc:docMk/>
            <pc:sldMk cId="3408411988" sldId="606"/>
            <ac:picMk id="8" creationId="{C96B1321-1BE9-69C4-D664-15F2E087C378}"/>
          </ac:picMkLst>
        </pc:picChg>
        <pc:extLst>
          <p:ext xmlns:p="http://schemas.openxmlformats.org/presentationml/2006/main" uri="{D6D511B9-2390-475A-947B-AFAB55BFBCF1}">
            <pc226:cmChg xmlns:pc226="http://schemas.microsoft.com/office/powerpoint/2022/06/main/command" chg="del mod">
              <pc226:chgData name="Terral, Heather Francis" userId="6116b474-b755-4fcc-8674-c928c8c7c23d" providerId="ADAL" clId="{42D7D6DE-7D43-4906-BFD0-16AF674EC295}" dt="2023-10-23T18:34:15.397" v="281"/>
              <pc2:cmMkLst xmlns:pc2="http://schemas.microsoft.com/office/powerpoint/2019/9/main/command">
                <pc:docMk/>
                <pc:sldMk cId="3408411988" sldId="606"/>
                <pc2:cmMk id="{5BD91AF9-FE11-46F2-A8EA-3D1E427E622B}"/>
              </pc2:cmMkLst>
              <pc226:cmRplyChg chg="add">
                <pc226:chgData name="Terral, Heather Francis" userId="6116b474-b755-4fcc-8674-c928c8c7c23d" providerId="ADAL" clId="{42D7D6DE-7D43-4906-BFD0-16AF674EC295}" dt="2023-10-18T23:57:20.992" v="13"/>
                <pc2:cmRplyMkLst xmlns:pc2="http://schemas.microsoft.com/office/powerpoint/2019/9/main/command">
                  <pc:docMk/>
                  <pc:sldMk cId="3408411988" sldId="606"/>
                  <pc2:cmMk id="{5BD91AF9-FE11-46F2-A8EA-3D1E427E622B}"/>
                  <pc2:cmRplyMk id="{1D9897A7-8810-4EF4-BAA2-A37655493EA3}"/>
                </pc2:cmRplyMkLst>
              </pc226:cmRplyChg>
            </pc226:cmChg>
          </p:ext>
        </pc:extLst>
      </pc:sldChg>
      <pc:sldChg chg="modSp mod delCm">
        <pc:chgData name="Terral, Heather Francis" userId="6116b474-b755-4fcc-8674-c928c8c7c23d" providerId="ADAL" clId="{42D7D6DE-7D43-4906-BFD0-16AF674EC295}" dt="2023-10-23T19:46:06.763" v="464" actId="207"/>
        <pc:sldMkLst>
          <pc:docMk/>
          <pc:sldMk cId="2835978938" sldId="609"/>
        </pc:sldMkLst>
        <pc:spChg chg="mod">
          <ac:chgData name="Terral, Heather Francis" userId="6116b474-b755-4fcc-8674-c928c8c7c23d" providerId="ADAL" clId="{42D7D6DE-7D43-4906-BFD0-16AF674EC295}" dt="2023-10-23T19:46:06.763" v="464" actId="207"/>
          <ac:spMkLst>
            <pc:docMk/>
            <pc:sldMk cId="2835978938" sldId="609"/>
            <ac:spMk id="4" creationId="{99636565-AE4C-FC58-D985-86873484B135}"/>
          </ac:spMkLst>
        </pc:spChg>
        <pc:spChg chg="mod">
          <ac:chgData name="Terral, Heather Francis" userId="6116b474-b755-4fcc-8674-c928c8c7c23d" providerId="ADAL" clId="{42D7D6DE-7D43-4906-BFD0-16AF674EC295}" dt="2023-10-23T18:40:34.355" v="328" actId="1076"/>
          <ac:spMkLst>
            <pc:docMk/>
            <pc:sldMk cId="2835978938" sldId="609"/>
            <ac:spMk id="5" creationId="{FD3151E3-274E-16D2-A3A7-63277A0072C2}"/>
          </ac:spMkLst>
        </pc:spChg>
        <pc:picChg chg="mod">
          <ac:chgData name="Terral, Heather Francis" userId="6116b474-b755-4fcc-8674-c928c8c7c23d" providerId="ADAL" clId="{42D7D6DE-7D43-4906-BFD0-16AF674EC295}" dt="2023-10-23T18:39:03.956" v="314" actId="1076"/>
          <ac:picMkLst>
            <pc:docMk/>
            <pc:sldMk cId="2835978938" sldId="609"/>
            <ac:picMk id="2" creationId="{358AA9B1-46F0-08A9-7948-575CB11C6B15}"/>
          </ac:picMkLst>
        </pc:picChg>
        <pc:extLst>
          <p:ext xmlns:p="http://schemas.openxmlformats.org/presentationml/2006/main" uri="{D6D511B9-2390-475A-947B-AFAB55BFBCF1}">
            <pc226:cmChg xmlns:pc226="http://schemas.microsoft.com/office/powerpoint/2022/06/main/command" chg="del">
              <pc226:chgData name="Terral, Heather Francis" userId="6116b474-b755-4fcc-8674-c928c8c7c23d" providerId="ADAL" clId="{42D7D6DE-7D43-4906-BFD0-16AF674EC295}" dt="2023-10-23T18:35:39.233" v="289"/>
              <pc2:cmMkLst xmlns:pc2="http://schemas.microsoft.com/office/powerpoint/2019/9/main/command">
                <pc:docMk/>
                <pc:sldMk cId="2835978938" sldId="609"/>
                <pc2:cmMk id="{73290180-DEDE-4FA7-BE7A-74550123BBD0}"/>
              </pc2:cmMkLst>
            </pc226:cmChg>
          </p:ext>
        </pc:extLst>
      </pc:sldChg>
      <pc:sldChg chg="delSp modSp mod delDesignElem modCm">
        <pc:chgData name="Terral, Heather Francis" userId="6116b474-b755-4fcc-8674-c928c8c7c23d" providerId="ADAL" clId="{42D7D6DE-7D43-4906-BFD0-16AF674EC295}" dt="2023-10-23T19:46:12.918" v="465" actId="207"/>
        <pc:sldMkLst>
          <pc:docMk/>
          <pc:sldMk cId="2899124335" sldId="633"/>
        </pc:sldMkLst>
        <pc:spChg chg="mod">
          <ac:chgData name="Terral, Heather Francis" userId="6116b474-b755-4fcc-8674-c928c8c7c23d" providerId="ADAL" clId="{42D7D6DE-7D43-4906-BFD0-16AF674EC295}" dt="2023-10-23T19:46:12.918" v="465" actId="207"/>
          <ac:spMkLst>
            <pc:docMk/>
            <pc:sldMk cId="2899124335" sldId="633"/>
            <ac:spMk id="4" creationId="{99636565-AE4C-FC58-D985-86873484B135}"/>
          </ac:spMkLst>
        </pc:spChg>
        <pc:spChg chg="mod">
          <ac:chgData name="Terral, Heather Francis" userId="6116b474-b755-4fcc-8674-c928c8c7c23d" providerId="ADAL" clId="{42D7D6DE-7D43-4906-BFD0-16AF674EC295}" dt="2023-10-23T18:38:10.711" v="310"/>
          <ac:spMkLst>
            <pc:docMk/>
            <pc:sldMk cId="2899124335" sldId="633"/>
            <ac:spMk id="6" creationId="{00000000-0000-0000-0000-000000000000}"/>
          </ac:spMkLst>
        </pc:spChg>
        <pc:spChg chg="del">
          <ac:chgData name="Terral, Heather Francis" userId="6116b474-b755-4fcc-8674-c928c8c7c23d" providerId="ADAL" clId="{42D7D6DE-7D43-4906-BFD0-16AF674EC295}" dt="2023-10-23T18:38:10.711" v="310"/>
          <ac:spMkLst>
            <pc:docMk/>
            <pc:sldMk cId="2899124335" sldId="633"/>
            <ac:spMk id="21" creationId="{955A2079-FA98-4876-80F0-72364A7D2EA4}"/>
          </ac:spMkLst>
        </pc:spChg>
        <pc:graphicFrameChg chg="mod">
          <ac:chgData name="Terral, Heather Francis" userId="6116b474-b755-4fcc-8674-c928c8c7c23d" providerId="ADAL" clId="{42D7D6DE-7D43-4906-BFD0-16AF674EC295}" dt="2023-10-23T18:36:24.433" v="291" actId="255"/>
          <ac:graphicFrameMkLst>
            <pc:docMk/>
            <pc:sldMk cId="2899124335" sldId="633"/>
            <ac:graphicFrameMk id="16" creationId="{E6C71BCF-E984-EA87-ADC5-F6250FF8DCBA}"/>
          </ac:graphicFrameMkLst>
        </pc:graphicFrameChg>
        <pc:extLst>
          <p:ext xmlns:p="http://schemas.openxmlformats.org/presentationml/2006/main" uri="{D6D511B9-2390-475A-947B-AFAB55BFBCF1}">
            <pc226:cmChg xmlns:pc226="http://schemas.microsoft.com/office/powerpoint/2022/06/main/command" chg="">
              <pc226:chgData name="Terral, Heather Francis" userId="6116b474-b755-4fcc-8674-c928c8c7c23d" providerId="ADAL" clId="{42D7D6DE-7D43-4906-BFD0-16AF674EC295}" dt="2023-10-23T18:50:08.092" v="344"/>
              <pc2:cmMkLst xmlns:pc2="http://schemas.microsoft.com/office/powerpoint/2019/9/main/command">
                <pc:docMk/>
                <pc:sldMk cId="2899124335" sldId="633"/>
                <pc2:cmMk id="{19F4F85D-A296-4CBD-B139-997CC2FE2382}"/>
              </pc2:cmMkLst>
              <pc226:cmRplyChg chg="add">
                <pc226:chgData name="Terral, Heather Francis" userId="6116b474-b755-4fcc-8674-c928c8c7c23d" providerId="ADAL" clId="{42D7D6DE-7D43-4906-BFD0-16AF674EC295}" dt="2023-10-23T18:50:08.092" v="344"/>
                <pc2:cmRplyMkLst xmlns:pc2="http://schemas.microsoft.com/office/powerpoint/2019/9/main/command">
                  <pc:docMk/>
                  <pc:sldMk cId="2899124335" sldId="633"/>
                  <pc2:cmMk id="{19F4F85D-A296-4CBD-B139-997CC2FE2382}"/>
                  <pc2:cmRplyMk id="{2AD4EDE0-FFDF-4CE4-8851-8D04F0F0CD17}"/>
                </pc2:cmRplyMkLst>
              </pc226:cmRplyChg>
            </pc226:cmChg>
          </p:ext>
        </pc:extLst>
      </pc:sldChg>
      <pc:sldChg chg="delSp modSp mod delDesignElem">
        <pc:chgData name="Terral, Heather Francis" userId="6116b474-b755-4fcc-8674-c928c8c7c23d" providerId="ADAL" clId="{42D7D6DE-7D43-4906-BFD0-16AF674EC295}" dt="2023-10-23T18:40:51.603" v="330" actId="207"/>
        <pc:sldMkLst>
          <pc:docMk/>
          <pc:sldMk cId="1597769697" sldId="634"/>
        </pc:sldMkLst>
        <pc:spChg chg="mod">
          <ac:chgData name="Terral, Heather Francis" userId="6116b474-b755-4fcc-8674-c928c8c7c23d" providerId="ADAL" clId="{42D7D6DE-7D43-4906-BFD0-16AF674EC295}" dt="2023-10-23T18:40:51.603" v="330" actId="207"/>
          <ac:spMkLst>
            <pc:docMk/>
            <pc:sldMk cId="1597769697" sldId="634"/>
            <ac:spMk id="2" creationId="{3FB7B3B3-2A58-62D0-4B79-1B4AAD87888D}"/>
          </ac:spMkLst>
        </pc:spChg>
        <pc:spChg chg="del">
          <ac:chgData name="Terral, Heather Francis" userId="6116b474-b755-4fcc-8674-c928c8c7c23d" providerId="ADAL" clId="{42D7D6DE-7D43-4906-BFD0-16AF674EC295}" dt="2023-10-23T18:38:10.711" v="310"/>
          <ac:spMkLst>
            <pc:docMk/>
            <pc:sldMk cId="1597769697" sldId="634"/>
            <ac:spMk id="26" creationId="{1B15ED52-F352-441B-82BF-E0EA34836D08}"/>
          </ac:spMkLst>
        </pc:spChg>
        <pc:spChg chg="del">
          <ac:chgData name="Terral, Heather Francis" userId="6116b474-b755-4fcc-8674-c928c8c7c23d" providerId="ADAL" clId="{42D7D6DE-7D43-4906-BFD0-16AF674EC295}" dt="2023-10-23T18:38:10.711" v="310"/>
          <ac:spMkLst>
            <pc:docMk/>
            <pc:sldMk cId="1597769697" sldId="634"/>
            <ac:spMk id="27" creationId="{3B2E3793-BFE6-45A2-9B7B-E18844431C99}"/>
          </ac:spMkLst>
        </pc:spChg>
        <pc:spChg chg="del">
          <ac:chgData name="Terral, Heather Francis" userId="6116b474-b755-4fcc-8674-c928c8c7c23d" providerId="ADAL" clId="{42D7D6DE-7D43-4906-BFD0-16AF674EC295}" dt="2023-10-23T18:38:10.711" v="310"/>
          <ac:spMkLst>
            <pc:docMk/>
            <pc:sldMk cId="1597769697" sldId="634"/>
            <ac:spMk id="28" creationId="{BC4C4868-CB8F-4AF9-9CDB-8108F2C19B67}"/>
          </ac:spMkLst>
        </pc:spChg>
        <pc:spChg chg="del">
          <ac:chgData name="Terral, Heather Francis" userId="6116b474-b755-4fcc-8674-c928c8c7c23d" providerId="ADAL" clId="{42D7D6DE-7D43-4906-BFD0-16AF674EC295}" dt="2023-10-23T18:38:10.711" v="310"/>
          <ac:spMkLst>
            <pc:docMk/>
            <pc:sldMk cId="1597769697" sldId="634"/>
            <ac:spMk id="29" creationId="{375E0459-6403-40CD-989D-56A4407CA12E}"/>
          </ac:spMkLst>
        </pc:spChg>
        <pc:spChg chg="del">
          <ac:chgData name="Terral, Heather Francis" userId="6116b474-b755-4fcc-8674-c928c8c7c23d" providerId="ADAL" clId="{42D7D6DE-7D43-4906-BFD0-16AF674EC295}" dt="2023-10-23T18:38:10.711" v="310"/>
          <ac:spMkLst>
            <pc:docMk/>
            <pc:sldMk cId="1597769697" sldId="634"/>
            <ac:spMk id="30" creationId="{53E5B1A8-3AC9-4BD1-9BBC-78CA94F2D1BA}"/>
          </ac:spMkLst>
        </pc:spChg>
      </pc:sldChg>
      <pc:sldChg chg="delSp modSp mod delDesignElem">
        <pc:chgData name="Terral, Heather Francis" userId="6116b474-b755-4fcc-8674-c928c8c7c23d" providerId="ADAL" clId="{42D7D6DE-7D43-4906-BFD0-16AF674EC295}" dt="2023-10-23T19:46:19.136" v="466" actId="207"/>
        <pc:sldMkLst>
          <pc:docMk/>
          <pc:sldMk cId="1927035954" sldId="635"/>
        </pc:sldMkLst>
        <pc:spChg chg="mod">
          <ac:chgData name="Terral, Heather Francis" userId="6116b474-b755-4fcc-8674-c928c8c7c23d" providerId="ADAL" clId="{42D7D6DE-7D43-4906-BFD0-16AF674EC295}" dt="2023-10-23T19:46:19.136" v="466" actId="207"/>
          <ac:spMkLst>
            <pc:docMk/>
            <pc:sldMk cId="1927035954" sldId="635"/>
            <ac:spMk id="4" creationId="{99636565-AE4C-FC58-D985-86873484B135}"/>
          </ac:spMkLst>
        </pc:spChg>
        <pc:spChg chg="mod">
          <ac:chgData name="Terral, Heather Francis" userId="6116b474-b755-4fcc-8674-c928c8c7c23d" providerId="ADAL" clId="{42D7D6DE-7D43-4906-BFD0-16AF674EC295}" dt="2023-10-23T18:38:10.711" v="310"/>
          <ac:spMkLst>
            <pc:docMk/>
            <pc:sldMk cId="1927035954" sldId="635"/>
            <ac:spMk id="6" creationId="{00000000-0000-0000-0000-000000000000}"/>
          </ac:spMkLst>
        </pc:spChg>
        <pc:spChg chg="del">
          <ac:chgData name="Terral, Heather Francis" userId="6116b474-b755-4fcc-8674-c928c8c7c23d" providerId="ADAL" clId="{42D7D6DE-7D43-4906-BFD0-16AF674EC295}" dt="2023-10-23T18:38:10.711" v="310"/>
          <ac:spMkLst>
            <pc:docMk/>
            <pc:sldMk cId="1927035954" sldId="635"/>
            <ac:spMk id="21" creationId="{955A2079-FA98-4876-80F0-72364A7D2EA4}"/>
          </ac:spMkLst>
        </pc:spChg>
        <pc:graphicFrameChg chg="mod">
          <ac:chgData name="Terral, Heather Francis" userId="6116b474-b755-4fcc-8674-c928c8c7c23d" providerId="ADAL" clId="{42D7D6DE-7D43-4906-BFD0-16AF674EC295}" dt="2023-10-23T19:44:32.971" v="451" actId="2711"/>
          <ac:graphicFrameMkLst>
            <pc:docMk/>
            <pc:sldMk cId="1927035954" sldId="635"/>
            <ac:graphicFrameMk id="16" creationId="{E6C71BCF-E984-EA87-ADC5-F6250FF8DCBA}"/>
          </ac:graphicFrameMkLst>
        </pc:graphicFrameChg>
      </pc:sldChg>
      <pc:sldChg chg="delSp modSp mod delDesignElem">
        <pc:chgData name="Terral, Heather Francis" userId="6116b474-b755-4fcc-8674-c928c8c7c23d" providerId="ADAL" clId="{42D7D6DE-7D43-4906-BFD0-16AF674EC295}" dt="2023-10-23T19:44:11.196" v="450" actId="14100"/>
        <pc:sldMkLst>
          <pc:docMk/>
          <pc:sldMk cId="1558852494" sldId="636"/>
        </pc:sldMkLst>
        <pc:spChg chg="mod">
          <ac:chgData name="Terral, Heather Francis" userId="6116b474-b755-4fcc-8674-c928c8c7c23d" providerId="ADAL" clId="{42D7D6DE-7D43-4906-BFD0-16AF674EC295}" dt="2023-10-23T19:44:11.196" v="450" actId="14100"/>
          <ac:spMkLst>
            <pc:docMk/>
            <pc:sldMk cId="1558852494" sldId="636"/>
            <ac:spMk id="2" creationId="{3FB7B3B3-2A58-62D0-4B79-1B4AAD87888D}"/>
          </ac:spMkLst>
        </pc:spChg>
        <pc:spChg chg="mod">
          <ac:chgData name="Terral, Heather Francis" userId="6116b474-b755-4fcc-8674-c928c8c7c23d" providerId="ADAL" clId="{42D7D6DE-7D43-4906-BFD0-16AF674EC295}" dt="2023-10-23T18:38:10.852" v="311" actId="27636"/>
          <ac:spMkLst>
            <pc:docMk/>
            <pc:sldMk cId="1558852494" sldId="636"/>
            <ac:spMk id="5" creationId="{1CF1BDCC-E9E0-44AC-B68E-2351EF2DFCEC}"/>
          </ac:spMkLst>
        </pc:spChg>
        <pc:spChg chg="del">
          <ac:chgData name="Terral, Heather Francis" userId="6116b474-b755-4fcc-8674-c928c8c7c23d" providerId="ADAL" clId="{42D7D6DE-7D43-4906-BFD0-16AF674EC295}" dt="2023-10-23T18:38:10.711" v="310"/>
          <ac:spMkLst>
            <pc:docMk/>
            <pc:sldMk cId="1558852494" sldId="636"/>
            <ac:spMk id="26" creationId="{1B15ED52-F352-441B-82BF-E0EA34836D08}"/>
          </ac:spMkLst>
        </pc:spChg>
        <pc:spChg chg="del">
          <ac:chgData name="Terral, Heather Francis" userId="6116b474-b755-4fcc-8674-c928c8c7c23d" providerId="ADAL" clId="{42D7D6DE-7D43-4906-BFD0-16AF674EC295}" dt="2023-10-23T18:38:10.711" v="310"/>
          <ac:spMkLst>
            <pc:docMk/>
            <pc:sldMk cId="1558852494" sldId="636"/>
            <ac:spMk id="27" creationId="{3B2E3793-BFE6-45A2-9B7B-E18844431C99}"/>
          </ac:spMkLst>
        </pc:spChg>
        <pc:spChg chg="del">
          <ac:chgData name="Terral, Heather Francis" userId="6116b474-b755-4fcc-8674-c928c8c7c23d" providerId="ADAL" clId="{42D7D6DE-7D43-4906-BFD0-16AF674EC295}" dt="2023-10-23T18:38:10.711" v="310"/>
          <ac:spMkLst>
            <pc:docMk/>
            <pc:sldMk cId="1558852494" sldId="636"/>
            <ac:spMk id="28" creationId="{BC4C4868-CB8F-4AF9-9CDB-8108F2C19B67}"/>
          </ac:spMkLst>
        </pc:spChg>
        <pc:spChg chg="del">
          <ac:chgData name="Terral, Heather Francis" userId="6116b474-b755-4fcc-8674-c928c8c7c23d" providerId="ADAL" clId="{42D7D6DE-7D43-4906-BFD0-16AF674EC295}" dt="2023-10-23T18:38:10.711" v="310"/>
          <ac:spMkLst>
            <pc:docMk/>
            <pc:sldMk cId="1558852494" sldId="636"/>
            <ac:spMk id="29" creationId="{375E0459-6403-40CD-989D-56A4407CA12E}"/>
          </ac:spMkLst>
        </pc:spChg>
        <pc:spChg chg="del">
          <ac:chgData name="Terral, Heather Francis" userId="6116b474-b755-4fcc-8674-c928c8c7c23d" providerId="ADAL" clId="{42D7D6DE-7D43-4906-BFD0-16AF674EC295}" dt="2023-10-23T18:38:10.711" v="310"/>
          <ac:spMkLst>
            <pc:docMk/>
            <pc:sldMk cId="1558852494" sldId="636"/>
            <ac:spMk id="30" creationId="{53E5B1A8-3AC9-4BD1-9BBC-78CA94F2D1BA}"/>
          </ac:spMkLst>
        </pc:spChg>
      </pc:sldChg>
      <pc:sldChg chg="delSp modSp mod delDesignElem">
        <pc:chgData name="Terral, Heather Francis" userId="6116b474-b755-4fcc-8674-c928c8c7c23d" providerId="ADAL" clId="{42D7D6DE-7D43-4906-BFD0-16AF674EC295}" dt="2023-10-23T19:46:39.373" v="468" actId="2711"/>
        <pc:sldMkLst>
          <pc:docMk/>
          <pc:sldMk cId="2353795759" sldId="637"/>
        </pc:sldMkLst>
        <pc:spChg chg="mod">
          <ac:chgData name="Terral, Heather Francis" userId="6116b474-b755-4fcc-8674-c928c8c7c23d" providerId="ADAL" clId="{42D7D6DE-7D43-4906-BFD0-16AF674EC295}" dt="2023-10-23T19:46:39.373" v="468" actId="2711"/>
          <ac:spMkLst>
            <pc:docMk/>
            <pc:sldMk cId="2353795759" sldId="637"/>
            <ac:spMk id="4" creationId="{99636565-AE4C-FC58-D985-86873484B135}"/>
          </ac:spMkLst>
        </pc:spChg>
        <pc:spChg chg="mod">
          <ac:chgData name="Terral, Heather Francis" userId="6116b474-b755-4fcc-8674-c928c8c7c23d" providerId="ADAL" clId="{42D7D6DE-7D43-4906-BFD0-16AF674EC295}" dt="2023-10-23T18:38:10.711" v="310"/>
          <ac:spMkLst>
            <pc:docMk/>
            <pc:sldMk cId="2353795759" sldId="637"/>
            <ac:spMk id="6" creationId="{00000000-0000-0000-0000-000000000000}"/>
          </ac:spMkLst>
        </pc:spChg>
        <pc:spChg chg="del">
          <ac:chgData name="Terral, Heather Francis" userId="6116b474-b755-4fcc-8674-c928c8c7c23d" providerId="ADAL" clId="{42D7D6DE-7D43-4906-BFD0-16AF674EC295}" dt="2023-10-23T18:38:10.711" v="310"/>
          <ac:spMkLst>
            <pc:docMk/>
            <pc:sldMk cId="2353795759" sldId="637"/>
            <ac:spMk id="21" creationId="{955A2079-FA98-4876-80F0-72364A7D2EA4}"/>
          </ac:spMkLst>
        </pc:spChg>
        <pc:graphicFrameChg chg="mod">
          <ac:chgData name="Terral, Heather Francis" userId="6116b474-b755-4fcc-8674-c928c8c7c23d" providerId="ADAL" clId="{42D7D6DE-7D43-4906-BFD0-16AF674EC295}" dt="2023-10-23T19:44:43.004" v="452" actId="2711"/>
          <ac:graphicFrameMkLst>
            <pc:docMk/>
            <pc:sldMk cId="2353795759" sldId="637"/>
            <ac:graphicFrameMk id="16" creationId="{E6C71BCF-E984-EA87-ADC5-F6250FF8DCBA}"/>
          </ac:graphicFrameMkLst>
        </pc:graphicFrameChg>
      </pc:sldChg>
      <pc:sldChg chg="modSp mod">
        <pc:chgData name="Terral, Heather Francis" userId="6116b474-b755-4fcc-8674-c928c8c7c23d" providerId="ADAL" clId="{42D7D6DE-7D43-4906-BFD0-16AF674EC295}" dt="2023-10-23T18:39:50.066" v="321" actId="255"/>
        <pc:sldMkLst>
          <pc:docMk/>
          <pc:sldMk cId="1709122517" sldId="638"/>
        </pc:sldMkLst>
        <pc:spChg chg="mod">
          <ac:chgData name="Terral, Heather Francis" userId="6116b474-b755-4fcc-8674-c928c8c7c23d" providerId="ADAL" clId="{42D7D6DE-7D43-4906-BFD0-16AF674EC295}" dt="2023-10-23T18:39:31.398" v="318" actId="14100"/>
          <ac:spMkLst>
            <pc:docMk/>
            <pc:sldMk cId="1709122517" sldId="638"/>
            <ac:spMk id="2" creationId="{96031FB7-918B-CA97-79BB-B993F0B417CF}"/>
          </ac:spMkLst>
        </pc:spChg>
        <pc:graphicFrameChg chg="mod">
          <ac:chgData name="Terral, Heather Francis" userId="6116b474-b755-4fcc-8674-c928c8c7c23d" providerId="ADAL" clId="{42D7D6DE-7D43-4906-BFD0-16AF674EC295}" dt="2023-10-23T18:39:50.066" v="321" actId="255"/>
          <ac:graphicFrameMkLst>
            <pc:docMk/>
            <pc:sldMk cId="1709122517" sldId="638"/>
            <ac:graphicFrameMk id="6" creationId="{8493A6B7-DA8E-CBE4-A4D5-038522AB91E6}"/>
          </ac:graphicFrameMkLst>
        </pc:graphicFrameChg>
      </pc:sldChg>
      <pc:sldChg chg="delSp modSp mod delDesignElem">
        <pc:chgData name="Terral, Heather Francis" userId="6116b474-b755-4fcc-8674-c928c8c7c23d" providerId="ADAL" clId="{42D7D6DE-7D43-4906-BFD0-16AF674EC295}" dt="2023-10-23T19:46:45.256" v="469" actId="207"/>
        <pc:sldMkLst>
          <pc:docMk/>
          <pc:sldMk cId="1855237564" sldId="639"/>
        </pc:sldMkLst>
        <pc:spChg chg="mod">
          <ac:chgData name="Terral, Heather Francis" userId="6116b474-b755-4fcc-8674-c928c8c7c23d" providerId="ADAL" clId="{42D7D6DE-7D43-4906-BFD0-16AF674EC295}" dt="2023-10-23T19:46:45.256" v="469" actId="207"/>
          <ac:spMkLst>
            <pc:docMk/>
            <pc:sldMk cId="1855237564" sldId="639"/>
            <ac:spMk id="2" creationId="{3FB7B3B3-2A58-62D0-4B79-1B4AAD87888D}"/>
          </ac:spMkLst>
        </pc:spChg>
        <pc:spChg chg="del">
          <ac:chgData name="Terral, Heather Francis" userId="6116b474-b755-4fcc-8674-c928c8c7c23d" providerId="ADAL" clId="{42D7D6DE-7D43-4906-BFD0-16AF674EC295}" dt="2023-10-23T18:38:10.711" v="310"/>
          <ac:spMkLst>
            <pc:docMk/>
            <pc:sldMk cId="1855237564" sldId="639"/>
            <ac:spMk id="26" creationId="{1B15ED52-F352-441B-82BF-E0EA34836D08}"/>
          </ac:spMkLst>
        </pc:spChg>
        <pc:spChg chg="del">
          <ac:chgData name="Terral, Heather Francis" userId="6116b474-b755-4fcc-8674-c928c8c7c23d" providerId="ADAL" clId="{42D7D6DE-7D43-4906-BFD0-16AF674EC295}" dt="2023-10-23T18:38:10.711" v="310"/>
          <ac:spMkLst>
            <pc:docMk/>
            <pc:sldMk cId="1855237564" sldId="639"/>
            <ac:spMk id="27" creationId="{3B2E3793-BFE6-45A2-9B7B-E18844431C99}"/>
          </ac:spMkLst>
        </pc:spChg>
        <pc:spChg chg="del">
          <ac:chgData name="Terral, Heather Francis" userId="6116b474-b755-4fcc-8674-c928c8c7c23d" providerId="ADAL" clId="{42D7D6DE-7D43-4906-BFD0-16AF674EC295}" dt="2023-10-23T18:38:10.711" v="310"/>
          <ac:spMkLst>
            <pc:docMk/>
            <pc:sldMk cId="1855237564" sldId="639"/>
            <ac:spMk id="28" creationId="{BC4C4868-CB8F-4AF9-9CDB-8108F2C19B67}"/>
          </ac:spMkLst>
        </pc:spChg>
        <pc:spChg chg="del">
          <ac:chgData name="Terral, Heather Francis" userId="6116b474-b755-4fcc-8674-c928c8c7c23d" providerId="ADAL" clId="{42D7D6DE-7D43-4906-BFD0-16AF674EC295}" dt="2023-10-23T18:38:10.711" v="310"/>
          <ac:spMkLst>
            <pc:docMk/>
            <pc:sldMk cId="1855237564" sldId="639"/>
            <ac:spMk id="29" creationId="{375E0459-6403-40CD-989D-56A4407CA12E}"/>
          </ac:spMkLst>
        </pc:spChg>
        <pc:spChg chg="del">
          <ac:chgData name="Terral, Heather Francis" userId="6116b474-b755-4fcc-8674-c928c8c7c23d" providerId="ADAL" clId="{42D7D6DE-7D43-4906-BFD0-16AF674EC295}" dt="2023-10-23T18:38:10.711" v="310"/>
          <ac:spMkLst>
            <pc:docMk/>
            <pc:sldMk cId="1855237564" sldId="639"/>
            <ac:spMk id="30" creationId="{53E5B1A8-3AC9-4BD1-9BBC-78CA94F2D1BA}"/>
          </ac:spMkLst>
        </pc:spChg>
      </pc:sldChg>
      <pc:sldChg chg="delSp modSp delDesignElem">
        <pc:chgData name="Terral, Heather Francis" userId="6116b474-b755-4fcc-8674-c928c8c7c23d" providerId="ADAL" clId="{42D7D6DE-7D43-4906-BFD0-16AF674EC295}" dt="2023-10-23T19:44:50.981" v="453" actId="2711"/>
        <pc:sldMkLst>
          <pc:docMk/>
          <pc:sldMk cId="1103080712" sldId="640"/>
        </pc:sldMkLst>
        <pc:spChg chg="mod">
          <ac:chgData name="Terral, Heather Francis" userId="6116b474-b755-4fcc-8674-c928c8c7c23d" providerId="ADAL" clId="{42D7D6DE-7D43-4906-BFD0-16AF674EC295}" dt="2023-10-23T18:38:10.711" v="310"/>
          <ac:spMkLst>
            <pc:docMk/>
            <pc:sldMk cId="1103080712" sldId="640"/>
            <ac:spMk id="6" creationId="{00000000-0000-0000-0000-000000000000}"/>
          </ac:spMkLst>
        </pc:spChg>
        <pc:spChg chg="del">
          <ac:chgData name="Terral, Heather Francis" userId="6116b474-b755-4fcc-8674-c928c8c7c23d" providerId="ADAL" clId="{42D7D6DE-7D43-4906-BFD0-16AF674EC295}" dt="2023-10-23T18:38:10.711" v="310"/>
          <ac:spMkLst>
            <pc:docMk/>
            <pc:sldMk cId="1103080712" sldId="640"/>
            <ac:spMk id="21" creationId="{955A2079-FA98-4876-80F0-72364A7D2EA4}"/>
          </ac:spMkLst>
        </pc:spChg>
        <pc:graphicFrameChg chg="mod">
          <ac:chgData name="Terral, Heather Francis" userId="6116b474-b755-4fcc-8674-c928c8c7c23d" providerId="ADAL" clId="{42D7D6DE-7D43-4906-BFD0-16AF674EC295}" dt="2023-10-23T19:44:50.981" v="453" actId="2711"/>
          <ac:graphicFrameMkLst>
            <pc:docMk/>
            <pc:sldMk cId="1103080712" sldId="640"/>
            <ac:graphicFrameMk id="16" creationId="{E6C71BCF-E984-EA87-ADC5-F6250FF8DCBA}"/>
          </ac:graphicFrameMkLst>
        </pc:graphicFrameChg>
      </pc:sldChg>
      <pc:sldChg chg="delSp modSp mod delDesignElem addCm delCm">
        <pc:chgData name="Terral, Heather Francis" userId="6116b474-b755-4fcc-8674-c928c8c7c23d" providerId="ADAL" clId="{42D7D6DE-7D43-4906-BFD0-16AF674EC295}" dt="2023-10-24T22:13:57.508" v="487"/>
        <pc:sldMkLst>
          <pc:docMk/>
          <pc:sldMk cId="3969584859" sldId="641"/>
        </pc:sldMkLst>
        <pc:spChg chg="mod">
          <ac:chgData name="Terral, Heather Francis" userId="6116b474-b755-4fcc-8674-c928c8c7c23d" providerId="ADAL" clId="{42D7D6DE-7D43-4906-BFD0-16AF674EC295}" dt="2023-10-23T18:42:35.817" v="341" actId="207"/>
          <ac:spMkLst>
            <pc:docMk/>
            <pc:sldMk cId="3969584859" sldId="641"/>
            <ac:spMk id="2" creationId="{3FB7B3B3-2A58-62D0-4B79-1B4AAD87888D}"/>
          </ac:spMkLst>
        </pc:spChg>
        <pc:spChg chg="del">
          <ac:chgData name="Terral, Heather Francis" userId="6116b474-b755-4fcc-8674-c928c8c7c23d" providerId="ADAL" clId="{42D7D6DE-7D43-4906-BFD0-16AF674EC295}" dt="2023-10-23T18:38:10.711" v="310"/>
          <ac:spMkLst>
            <pc:docMk/>
            <pc:sldMk cId="3969584859" sldId="641"/>
            <ac:spMk id="26" creationId="{1B15ED52-F352-441B-82BF-E0EA34836D08}"/>
          </ac:spMkLst>
        </pc:spChg>
        <pc:spChg chg="del">
          <ac:chgData name="Terral, Heather Francis" userId="6116b474-b755-4fcc-8674-c928c8c7c23d" providerId="ADAL" clId="{42D7D6DE-7D43-4906-BFD0-16AF674EC295}" dt="2023-10-23T18:38:10.711" v="310"/>
          <ac:spMkLst>
            <pc:docMk/>
            <pc:sldMk cId="3969584859" sldId="641"/>
            <ac:spMk id="27" creationId="{3B2E3793-BFE6-45A2-9B7B-E18844431C99}"/>
          </ac:spMkLst>
        </pc:spChg>
        <pc:spChg chg="del">
          <ac:chgData name="Terral, Heather Francis" userId="6116b474-b755-4fcc-8674-c928c8c7c23d" providerId="ADAL" clId="{42D7D6DE-7D43-4906-BFD0-16AF674EC295}" dt="2023-10-23T18:38:10.711" v="310"/>
          <ac:spMkLst>
            <pc:docMk/>
            <pc:sldMk cId="3969584859" sldId="641"/>
            <ac:spMk id="28" creationId="{BC4C4868-CB8F-4AF9-9CDB-8108F2C19B67}"/>
          </ac:spMkLst>
        </pc:spChg>
        <pc:spChg chg="del">
          <ac:chgData name="Terral, Heather Francis" userId="6116b474-b755-4fcc-8674-c928c8c7c23d" providerId="ADAL" clId="{42D7D6DE-7D43-4906-BFD0-16AF674EC295}" dt="2023-10-23T18:38:10.711" v="310"/>
          <ac:spMkLst>
            <pc:docMk/>
            <pc:sldMk cId="3969584859" sldId="641"/>
            <ac:spMk id="29" creationId="{375E0459-6403-40CD-989D-56A4407CA12E}"/>
          </ac:spMkLst>
        </pc:spChg>
        <pc:spChg chg="del">
          <ac:chgData name="Terral, Heather Francis" userId="6116b474-b755-4fcc-8674-c928c8c7c23d" providerId="ADAL" clId="{42D7D6DE-7D43-4906-BFD0-16AF674EC295}" dt="2023-10-23T18:38:10.711" v="310"/>
          <ac:spMkLst>
            <pc:docMk/>
            <pc:sldMk cId="3969584859" sldId="641"/>
            <ac:spMk id="30" creationId="{53E5B1A8-3AC9-4BD1-9BBC-78CA94F2D1BA}"/>
          </ac:spMkLst>
        </pc:spChg>
        <pc:extLst>
          <p:ext xmlns:p="http://schemas.openxmlformats.org/presentationml/2006/main" uri="{D6D511B9-2390-475A-947B-AFAB55BFBCF1}">
            <pc226:cmChg xmlns:pc226="http://schemas.microsoft.com/office/powerpoint/2022/06/main/command" chg="add del">
              <pc226:chgData name="Terral, Heather Francis" userId="6116b474-b755-4fcc-8674-c928c8c7c23d" providerId="ADAL" clId="{42D7D6DE-7D43-4906-BFD0-16AF674EC295}" dt="2023-10-24T22:13:57.508" v="487"/>
              <pc2:cmMkLst xmlns:pc2="http://schemas.microsoft.com/office/powerpoint/2019/9/main/command">
                <pc:docMk/>
                <pc:sldMk cId="3969584859" sldId="641"/>
                <pc2:cmMk id="{76E5B59F-B706-4836-9A8A-0E41EFA638E0}"/>
              </pc2:cmMkLst>
            </pc226:cmChg>
          </p:ext>
        </pc:extLst>
      </pc:sldChg>
      <pc:sldChg chg="delCm modNotesTx">
        <pc:chgData name="Terral, Heather Francis" userId="6116b474-b755-4fcc-8674-c928c8c7c23d" providerId="ADAL" clId="{42D7D6DE-7D43-4906-BFD0-16AF674EC295}" dt="2023-10-24T22:24:08.194" v="857" actId="20577"/>
        <pc:sldMkLst>
          <pc:docMk/>
          <pc:sldMk cId="3179999451" sldId="643"/>
        </pc:sldMkLst>
        <pc:extLst>
          <p:ext xmlns:p="http://schemas.openxmlformats.org/presentationml/2006/main" uri="{D6D511B9-2390-475A-947B-AFAB55BFBCF1}">
            <pc226:cmChg xmlns:pc226="http://schemas.microsoft.com/office/powerpoint/2022/06/main/command" chg="del">
              <pc226:chgData name="Terral, Heather Francis" userId="6116b474-b755-4fcc-8674-c928c8c7c23d" providerId="ADAL" clId="{42D7D6DE-7D43-4906-BFD0-16AF674EC295}" dt="2023-10-24T22:05:47.390" v="475"/>
              <pc2:cmMkLst xmlns:pc2="http://schemas.microsoft.com/office/powerpoint/2019/9/main/command">
                <pc:docMk/>
                <pc:sldMk cId="3179999451" sldId="643"/>
                <pc2:cmMk id="{03AFFF8B-2C20-410C-900D-95BFFF58023A}"/>
              </pc2:cmMkLst>
            </pc226:cmChg>
          </p:ext>
        </pc:extLst>
      </pc:sldChg>
      <pc:sldChg chg="modSp mod">
        <pc:chgData name="Terral, Heather Francis" userId="6116b474-b755-4fcc-8674-c928c8c7c23d" providerId="ADAL" clId="{42D7D6DE-7D43-4906-BFD0-16AF674EC295}" dt="2023-10-24T22:18:46.983" v="501"/>
        <pc:sldMkLst>
          <pc:docMk/>
          <pc:sldMk cId="2770262962" sldId="652"/>
        </pc:sldMkLst>
        <pc:spChg chg="mod">
          <ac:chgData name="Terral, Heather Francis" userId="6116b474-b755-4fcc-8674-c928c8c7c23d" providerId="ADAL" clId="{42D7D6DE-7D43-4906-BFD0-16AF674EC295}" dt="2023-10-23T19:45:34.832" v="459" actId="207"/>
          <ac:spMkLst>
            <pc:docMk/>
            <pc:sldMk cId="2770262962" sldId="652"/>
            <ac:spMk id="3" creationId="{893462C2-725A-41B7-0BFA-EDC53D21BB49}"/>
          </ac:spMkLst>
        </pc:spChg>
        <pc:graphicFrameChg chg="mod">
          <ac:chgData name="Terral, Heather Francis" userId="6116b474-b755-4fcc-8674-c928c8c7c23d" providerId="ADAL" clId="{42D7D6DE-7D43-4906-BFD0-16AF674EC295}" dt="2023-10-24T22:18:46.983" v="501"/>
          <ac:graphicFrameMkLst>
            <pc:docMk/>
            <pc:sldMk cId="2770262962" sldId="652"/>
            <ac:graphicFrameMk id="2" creationId="{CE6F082B-DC6E-F297-ABCF-0B3BA8080954}"/>
          </ac:graphicFrameMkLst>
        </pc:graphicFrameChg>
      </pc:sldChg>
      <pc:sldChg chg="modSp mod delCm modNotesTx">
        <pc:chgData name="Terral, Heather Francis" userId="6116b474-b755-4fcc-8674-c928c8c7c23d" providerId="ADAL" clId="{42D7D6DE-7D43-4906-BFD0-16AF674EC295}" dt="2023-10-24T22:42:01.590" v="906" actId="20577"/>
        <pc:sldMkLst>
          <pc:docMk/>
          <pc:sldMk cId="1985074503" sldId="653"/>
        </pc:sldMkLst>
        <pc:spChg chg="mod">
          <ac:chgData name="Terral, Heather Francis" userId="6116b474-b755-4fcc-8674-c928c8c7c23d" providerId="ADAL" clId="{42D7D6DE-7D43-4906-BFD0-16AF674EC295}" dt="2023-10-24T22:42:01.590" v="906" actId="20577"/>
          <ac:spMkLst>
            <pc:docMk/>
            <pc:sldMk cId="1985074503" sldId="653"/>
            <ac:spMk id="3" creationId="{338FDC57-F5E2-C9DD-1B8A-FC159CFD8AF6}"/>
          </ac:spMkLst>
        </pc:spChg>
        <pc:spChg chg="mod">
          <ac:chgData name="Terral, Heather Francis" userId="6116b474-b755-4fcc-8674-c928c8c7c23d" providerId="ADAL" clId="{42D7D6DE-7D43-4906-BFD0-16AF674EC295}" dt="2023-10-23T19:45:27.281" v="457" actId="207"/>
          <ac:spMkLst>
            <pc:docMk/>
            <pc:sldMk cId="1985074503" sldId="653"/>
            <ac:spMk id="4" creationId="{93BB45D2-1C06-F1A5-9328-D42671EDADD7}"/>
          </ac:spMkLst>
        </pc:spChg>
        <pc:extLst>
          <p:ext xmlns:p="http://schemas.openxmlformats.org/presentationml/2006/main" uri="{D6D511B9-2390-475A-947B-AFAB55BFBCF1}">
            <pc226:cmChg xmlns:pc226="http://schemas.microsoft.com/office/powerpoint/2022/06/main/command" chg="del">
              <pc226:chgData name="Terral, Heather Francis" userId="6116b474-b755-4fcc-8674-c928c8c7c23d" providerId="ADAL" clId="{42D7D6DE-7D43-4906-BFD0-16AF674EC295}" dt="2023-10-24T22:05:58.765" v="477"/>
              <pc2:cmMkLst xmlns:pc2="http://schemas.microsoft.com/office/powerpoint/2019/9/main/command">
                <pc:docMk/>
                <pc:sldMk cId="1985074503" sldId="653"/>
                <pc2:cmMk id="{D26386D3-F9FD-4E13-A9C5-CA203A83C48A}"/>
              </pc2:cmMkLst>
            </pc226:cmChg>
          </p:ext>
        </pc:extLst>
      </pc:sldChg>
      <pc:sldChg chg="addSp delSp modSp new del mod">
        <pc:chgData name="Terral, Heather Francis" userId="6116b474-b755-4fcc-8674-c928c8c7c23d" providerId="ADAL" clId="{42D7D6DE-7D43-4906-BFD0-16AF674EC295}" dt="2023-10-23T18:29:45.361" v="276" actId="2696"/>
        <pc:sldMkLst>
          <pc:docMk/>
          <pc:sldMk cId="3771386352" sldId="654"/>
        </pc:sldMkLst>
        <pc:spChg chg="del mod">
          <ac:chgData name="Terral, Heather Francis" userId="6116b474-b755-4fcc-8674-c928c8c7c23d" providerId="ADAL" clId="{42D7D6DE-7D43-4906-BFD0-16AF674EC295}" dt="2023-10-23T18:28:24.123" v="272" actId="478"/>
          <ac:spMkLst>
            <pc:docMk/>
            <pc:sldMk cId="3771386352" sldId="654"/>
            <ac:spMk id="2" creationId="{04C6CAA2-B141-36C2-EB75-EA474927EA2C}"/>
          </ac:spMkLst>
        </pc:spChg>
        <pc:spChg chg="del mod">
          <ac:chgData name="Terral, Heather Francis" userId="6116b474-b755-4fcc-8674-c928c8c7c23d" providerId="ADAL" clId="{42D7D6DE-7D43-4906-BFD0-16AF674EC295}" dt="2023-10-23T18:28:32.899" v="274" actId="478"/>
          <ac:spMkLst>
            <pc:docMk/>
            <pc:sldMk cId="3771386352" sldId="654"/>
            <ac:spMk id="3" creationId="{32F4D057-ED5C-09D9-440D-36FC7D5E29AB}"/>
          </ac:spMkLst>
        </pc:spChg>
        <pc:spChg chg="add del mod">
          <ac:chgData name="Terral, Heather Francis" userId="6116b474-b755-4fcc-8674-c928c8c7c23d" providerId="ADAL" clId="{42D7D6DE-7D43-4906-BFD0-16AF674EC295}" dt="2023-10-23T18:28:35.539" v="275" actId="478"/>
          <ac:spMkLst>
            <pc:docMk/>
            <pc:sldMk cId="3771386352" sldId="654"/>
            <ac:spMk id="6" creationId="{38EAAF64-736A-D169-E8F1-2B1FFB0C8DF9}"/>
          </ac:spMkLst>
        </pc:spChg>
      </pc:sldChg>
    </pc:docChg>
  </pc:docChgLst>
  <pc:docChgLst>
    <pc:chgData name="Karimova, Konul" userId="S::konul.karimova@wsu.edu::dad6ebdd-639c-46ab-ba38-f16b9bf82243" providerId="AD" clId="Web-{116673BA-826B-0426-B8F1-732D90BDB9A6}"/>
    <pc:docChg chg="">
      <pc:chgData name="Karimova, Konul" userId="S::konul.karimova@wsu.edu::dad6ebdd-639c-46ab-ba38-f16b9bf82243" providerId="AD" clId="Web-{116673BA-826B-0426-B8F1-732D90BDB9A6}" dt="2023-10-23T19:08:00.978" v="0"/>
      <pc:docMkLst>
        <pc:docMk/>
      </pc:docMkLst>
      <pc:sldChg chg="modCm">
        <pc:chgData name="Karimova, Konul" userId="S::konul.karimova@wsu.edu::dad6ebdd-639c-46ab-ba38-f16b9bf82243" providerId="AD" clId="Web-{116673BA-826B-0426-B8F1-732D90BDB9A6}" dt="2023-10-23T19:08:00.978" v="0"/>
        <pc:sldMkLst>
          <pc:docMk/>
          <pc:sldMk cId="2899124335" sldId="633"/>
        </pc:sldMkLst>
        <pc:extLst>
          <p:ext xmlns:p="http://schemas.openxmlformats.org/presentationml/2006/main" uri="{D6D511B9-2390-475A-947B-AFAB55BFBCF1}">
            <pc226:cmChg xmlns:pc226="http://schemas.microsoft.com/office/powerpoint/2022/06/main/command" chg="">
              <pc226:chgData name="Karimova, Konul" userId="S::konul.karimova@wsu.edu::dad6ebdd-639c-46ab-ba38-f16b9bf82243" providerId="AD" clId="Web-{116673BA-826B-0426-B8F1-732D90BDB9A6}" dt="2023-10-23T19:08:00.978" v="0"/>
              <pc2:cmMkLst xmlns:pc2="http://schemas.microsoft.com/office/powerpoint/2019/9/main/command">
                <pc:docMk/>
                <pc:sldMk cId="2899124335" sldId="633"/>
                <pc2:cmMk id="{19F4F85D-A296-4CBD-B139-997CC2FE2382}"/>
              </pc2:cmMkLst>
              <pc226:cmRplyChg chg="add">
                <pc226:chgData name="Karimova, Konul" userId="S::konul.karimova@wsu.edu::dad6ebdd-639c-46ab-ba38-f16b9bf82243" providerId="AD" clId="Web-{116673BA-826B-0426-B8F1-732D90BDB9A6}" dt="2023-10-23T19:08:00.978" v="0"/>
                <pc2:cmRplyMkLst xmlns:pc2="http://schemas.microsoft.com/office/powerpoint/2019/9/main/command">
                  <pc:docMk/>
                  <pc:sldMk cId="2899124335" sldId="633"/>
                  <pc2:cmMk id="{19F4F85D-A296-4CBD-B139-997CC2FE2382}"/>
                  <pc2:cmRplyMk id="{2A556B39-0E9F-4CC1-B54F-FC7A261E1C46}"/>
                </pc2:cmRplyMkLst>
              </pc226:cmRplyChg>
            </pc226:cmChg>
          </p:ext>
        </pc:extLst>
      </pc:sldChg>
    </pc:docChg>
  </pc:docChgLst>
  <pc:docChgLst>
    <pc:chgData name="Shrestha, Gitanjali" userId="S::gshrestha@wsu.edu::7eb6598c-ccc9-43bf-902d-1214abcf8490" providerId="AD" clId="Web-{E6DA2A01-FF28-1CDA-5930-AC0CA3D84AC4}"/>
    <pc:docChg chg="modSld">
      <pc:chgData name="Shrestha, Gitanjali" userId="S::gshrestha@wsu.edu::7eb6598c-ccc9-43bf-902d-1214abcf8490" providerId="AD" clId="Web-{E6DA2A01-FF28-1CDA-5930-AC0CA3D84AC4}" dt="2023-10-20T16:37:23.777" v="21"/>
      <pc:docMkLst>
        <pc:docMk/>
      </pc:docMkLst>
      <pc:sldChg chg="modNotes">
        <pc:chgData name="Shrestha, Gitanjali" userId="S::gshrestha@wsu.edu::7eb6598c-ccc9-43bf-902d-1214abcf8490" providerId="AD" clId="Web-{E6DA2A01-FF28-1CDA-5930-AC0CA3D84AC4}" dt="2023-10-20T16:37:23.777" v="21"/>
        <pc:sldMkLst>
          <pc:docMk/>
          <pc:sldMk cId="4102491962" sldId="338"/>
        </pc:sldMkLst>
      </pc:sldChg>
    </pc:docChg>
  </pc:docChgLst>
  <pc:docChgLst>
    <pc:chgData name="Karimova, Konul" userId="S::konul.karimova@wsu.edu::dad6ebdd-639c-46ab-ba38-f16b9bf82243" providerId="AD" clId="Web-{62FE52D5-5EB4-9520-29B6-BD884A327C0A}"/>
    <pc:docChg chg="modSld sldOrd modSection">
      <pc:chgData name="Karimova, Konul" userId="S::konul.karimova@wsu.edu::dad6ebdd-639c-46ab-ba38-f16b9bf82243" providerId="AD" clId="Web-{62FE52D5-5EB4-9520-29B6-BD884A327C0A}" dt="2023-10-23T17:49:30.005" v="140" actId="20577"/>
      <pc:docMkLst>
        <pc:docMk/>
      </pc:docMkLst>
      <pc:sldChg chg="modSp modCm">
        <pc:chgData name="Karimova, Konul" userId="S::konul.karimova@wsu.edu::dad6ebdd-639c-46ab-ba38-f16b9bf82243" providerId="AD" clId="Web-{62FE52D5-5EB4-9520-29B6-BD884A327C0A}" dt="2023-10-23T17:28:18.146" v="33" actId="20577"/>
        <pc:sldMkLst>
          <pc:docMk/>
          <pc:sldMk cId="2835978938" sldId="609"/>
        </pc:sldMkLst>
        <pc:spChg chg="mod">
          <ac:chgData name="Karimova, Konul" userId="S::konul.karimova@wsu.edu::dad6ebdd-639c-46ab-ba38-f16b9bf82243" providerId="AD" clId="Web-{62FE52D5-5EB4-9520-29B6-BD884A327C0A}" dt="2023-10-23T17:28:18.146" v="33" actId="20577"/>
          <ac:spMkLst>
            <pc:docMk/>
            <pc:sldMk cId="2835978938" sldId="609"/>
            <ac:spMk id="5" creationId="{FD3151E3-274E-16D2-A3A7-63277A0072C2}"/>
          </ac:spMkLst>
        </pc:spChg>
        <pc:extLst>
          <p:ext xmlns:p="http://schemas.openxmlformats.org/presentationml/2006/main" uri="{D6D511B9-2390-475A-947B-AFAB55BFBCF1}">
            <pc226:cmChg xmlns:pc226="http://schemas.microsoft.com/office/powerpoint/2022/06/main/command" chg="mod">
              <pc226:chgData name="Karimova, Konul" userId="S::konul.karimova@wsu.edu::dad6ebdd-639c-46ab-ba38-f16b9bf82243" providerId="AD" clId="Web-{62FE52D5-5EB4-9520-29B6-BD884A327C0A}" dt="2023-10-23T17:28:17.114" v="32"/>
              <pc2:cmMkLst xmlns:pc2="http://schemas.microsoft.com/office/powerpoint/2019/9/main/command">
                <pc:docMk/>
                <pc:sldMk cId="2835978938" sldId="609"/>
                <pc2:cmMk id="{160E58C6-29B9-4D29-9150-591CD147A0EE}"/>
              </pc2:cmMkLst>
            </pc226:cmChg>
          </p:ext>
        </pc:extLst>
      </pc:sldChg>
      <pc:sldChg chg="modSp modCm modNotes">
        <pc:chgData name="Karimova, Konul" userId="S::konul.karimova@wsu.edu::dad6ebdd-639c-46ab-ba38-f16b9bf82243" providerId="AD" clId="Web-{62FE52D5-5EB4-9520-29B6-BD884A327C0A}" dt="2023-10-23T17:49:30.005" v="140" actId="20577"/>
        <pc:sldMkLst>
          <pc:docMk/>
          <pc:sldMk cId="2899124335" sldId="633"/>
        </pc:sldMkLst>
        <pc:spChg chg="mod">
          <ac:chgData name="Karimova, Konul" userId="S::konul.karimova@wsu.edu::dad6ebdd-639c-46ab-ba38-f16b9bf82243" providerId="AD" clId="Web-{62FE52D5-5EB4-9520-29B6-BD884A327C0A}" dt="2023-10-23T17:49:30.005" v="140" actId="20577"/>
          <ac:spMkLst>
            <pc:docMk/>
            <pc:sldMk cId="2899124335" sldId="633"/>
            <ac:spMk id="4" creationId="{99636565-AE4C-FC58-D985-86873484B135}"/>
          </ac:spMkLst>
        </pc:spChg>
        <pc:graphicFrameChg chg="mod">
          <ac:chgData name="Karimova, Konul" userId="S::konul.karimova@wsu.edu::dad6ebdd-639c-46ab-ba38-f16b9bf82243" providerId="AD" clId="Web-{62FE52D5-5EB4-9520-29B6-BD884A327C0A}" dt="2023-10-23T17:30:46.141" v="35" actId="14100"/>
          <ac:graphicFrameMkLst>
            <pc:docMk/>
            <pc:sldMk cId="2899124335" sldId="633"/>
            <ac:graphicFrameMk id="16" creationId="{E6C71BCF-E984-EA87-ADC5-F6250FF8DCBA}"/>
          </ac:graphicFrameMkLst>
        </pc:graphicFrameChg>
        <pc:extLst>
          <p:ext xmlns:p="http://schemas.openxmlformats.org/presentationml/2006/main" uri="{D6D511B9-2390-475A-947B-AFAB55BFBCF1}">
            <pc226:cmChg xmlns:pc226="http://schemas.microsoft.com/office/powerpoint/2022/06/main/command" chg="">
              <pc226:chgData name="Karimova, Konul" userId="S::konul.karimova@wsu.edu::dad6ebdd-639c-46ab-ba38-f16b9bf82243" providerId="AD" clId="Web-{62FE52D5-5EB4-9520-29B6-BD884A327C0A}" dt="2023-10-23T17:33:10.589" v="37"/>
              <pc2:cmMkLst xmlns:pc2="http://schemas.microsoft.com/office/powerpoint/2019/9/main/command">
                <pc:docMk/>
                <pc:sldMk cId="2899124335" sldId="633"/>
                <pc2:cmMk id="{19F4F85D-A296-4CBD-B139-997CC2FE2382}"/>
              </pc2:cmMkLst>
              <pc226:cmRplyChg chg="add">
                <pc226:chgData name="Karimova, Konul" userId="S::konul.karimova@wsu.edu::dad6ebdd-639c-46ab-ba38-f16b9bf82243" providerId="AD" clId="Web-{62FE52D5-5EB4-9520-29B6-BD884A327C0A}" dt="2023-10-23T17:33:10.589" v="37"/>
                <pc2:cmRplyMkLst xmlns:pc2="http://schemas.microsoft.com/office/powerpoint/2019/9/main/command">
                  <pc:docMk/>
                  <pc:sldMk cId="2899124335" sldId="633"/>
                  <pc2:cmMk id="{19F4F85D-A296-4CBD-B139-997CC2FE2382}"/>
                  <pc2:cmRplyMk id="{6C515215-4B7A-4D1C-970D-8BFD351D9724}"/>
                </pc2:cmRplyMkLst>
              </pc226:cmRplyChg>
            </pc226:cmChg>
          </p:ext>
        </pc:extLst>
      </pc:sldChg>
      <pc:sldChg chg="ord modNotes">
        <pc:chgData name="Karimova, Konul" userId="S::konul.karimova@wsu.edu::dad6ebdd-639c-46ab-ba38-f16b9bf82243" providerId="AD" clId="Web-{62FE52D5-5EB4-9520-29B6-BD884A327C0A}" dt="2023-10-23T17:48:36.735" v="130"/>
        <pc:sldMkLst>
          <pc:docMk/>
          <pc:sldMk cId="1597769697" sldId="634"/>
        </pc:sldMkLst>
      </pc:sldChg>
      <pc:sldChg chg="modSp modNotes">
        <pc:chgData name="Karimova, Konul" userId="S::konul.karimova@wsu.edu::dad6ebdd-639c-46ab-ba38-f16b9bf82243" providerId="AD" clId="Web-{62FE52D5-5EB4-9520-29B6-BD884A327C0A}" dt="2023-10-23T17:49:21.723" v="138" actId="20577"/>
        <pc:sldMkLst>
          <pc:docMk/>
          <pc:sldMk cId="1927035954" sldId="635"/>
        </pc:sldMkLst>
        <pc:spChg chg="mod">
          <ac:chgData name="Karimova, Konul" userId="S::konul.karimova@wsu.edu::dad6ebdd-639c-46ab-ba38-f16b9bf82243" providerId="AD" clId="Web-{62FE52D5-5EB4-9520-29B6-BD884A327C0A}" dt="2023-10-23T17:49:21.723" v="138" actId="20577"/>
          <ac:spMkLst>
            <pc:docMk/>
            <pc:sldMk cId="1927035954" sldId="635"/>
            <ac:spMk id="4" creationId="{99636565-AE4C-FC58-D985-86873484B135}"/>
          </ac:spMkLst>
        </pc:spChg>
      </pc:sldChg>
      <pc:sldChg chg="ord">
        <pc:chgData name="Karimova, Konul" userId="S::konul.karimova@wsu.edu::dad6ebdd-639c-46ab-ba38-f16b9bf82243" providerId="AD" clId="Web-{62FE52D5-5EB4-9520-29B6-BD884A327C0A}" dt="2023-10-23T17:34:36.955" v="40"/>
        <pc:sldMkLst>
          <pc:docMk/>
          <pc:sldMk cId="1558852494" sldId="636"/>
        </pc:sldMkLst>
      </pc:sldChg>
      <pc:sldChg chg="modSp">
        <pc:chgData name="Karimova, Konul" userId="S::konul.karimova@wsu.edu::dad6ebdd-639c-46ab-ba38-f16b9bf82243" providerId="AD" clId="Web-{62FE52D5-5EB4-9520-29B6-BD884A327C0A}" dt="2023-10-23T17:49:16.113" v="136" actId="20577"/>
        <pc:sldMkLst>
          <pc:docMk/>
          <pc:sldMk cId="2353795759" sldId="637"/>
        </pc:sldMkLst>
        <pc:spChg chg="mod">
          <ac:chgData name="Karimova, Konul" userId="S::konul.karimova@wsu.edu::dad6ebdd-639c-46ab-ba38-f16b9bf82243" providerId="AD" clId="Web-{62FE52D5-5EB4-9520-29B6-BD884A327C0A}" dt="2023-10-23T17:49:16.113" v="136" actId="20577"/>
          <ac:spMkLst>
            <pc:docMk/>
            <pc:sldMk cId="2353795759" sldId="637"/>
            <ac:spMk id="4" creationId="{99636565-AE4C-FC58-D985-86873484B135}"/>
          </ac:spMkLst>
        </pc:spChg>
      </pc:sldChg>
      <pc:sldChg chg="ord modNotes">
        <pc:chgData name="Karimova, Konul" userId="S::konul.karimova@wsu.edu::dad6ebdd-639c-46ab-ba38-f16b9bf82243" providerId="AD" clId="Web-{62FE52D5-5EB4-9520-29B6-BD884A327C0A}" dt="2023-10-23T17:44:10.856" v="121"/>
        <pc:sldMkLst>
          <pc:docMk/>
          <pc:sldMk cId="1855237564" sldId="639"/>
        </pc:sldMkLst>
      </pc:sldChg>
      <pc:sldChg chg="modSp">
        <pc:chgData name="Karimova, Konul" userId="S::konul.karimova@wsu.edu::dad6ebdd-639c-46ab-ba38-f16b9bf82243" providerId="AD" clId="Web-{62FE52D5-5EB4-9520-29B6-BD884A327C0A}" dt="2023-10-23T17:49:08.862" v="134" actId="20577"/>
        <pc:sldMkLst>
          <pc:docMk/>
          <pc:sldMk cId="1103080712" sldId="640"/>
        </pc:sldMkLst>
        <pc:spChg chg="mod">
          <ac:chgData name="Karimova, Konul" userId="S::konul.karimova@wsu.edu::dad6ebdd-639c-46ab-ba38-f16b9bf82243" providerId="AD" clId="Web-{62FE52D5-5EB4-9520-29B6-BD884A327C0A}" dt="2023-10-23T17:49:08.862" v="134" actId="20577"/>
          <ac:spMkLst>
            <pc:docMk/>
            <pc:sldMk cId="1103080712" sldId="640"/>
            <ac:spMk id="4" creationId="{99636565-AE4C-FC58-D985-86873484B135}"/>
          </ac:spMkLst>
        </pc:spChg>
      </pc:sldChg>
      <pc:sldChg chg="ord modNotes">
        <pc:chgData name="Karimova, Konul" userId="S::konul.karimova@wsu.edu::dad6ebdd-639c-46ab-ba38-f16b9bf82243" providerId="AD" clId="Web-{62FE52D5-5EB4-9520-29B6-BD884A327C0A}" dt="2023-10-23T17:44:43.265" v="125"/>
        <pc:sldMkLst>
          <pc:docMk/>
          <pc:sldMk cId="3969584859" sldId="641"/>
        </pc:sldMkLst>
      </pc:sldChg>
    </pc:docChg>
  </pc:docChgLst>
  <pc:docChgLst>
    <pc:chgData name="Karimova, Konul" userId="S::konul.karimova@wsu.edu::dad6ebdd-639c-46ab-ba38-f16b9bf82243" providerId="AD" clId="Web-{586DA451-E29C-FFDD-9E43-2D6FA4D88E3D}"/>
    <pc:docChg chg="modSld">
      <pc:chgData name="Karimova, Konul" userId="S::konul.karimova@wsu.edu::dad6ebdd-639c-46ab-ba38-f16b9bf82243" providerId="AD" clId="Web-{586DA451-E29C-FFDD-9E43-2D6FA4D88E3D}" dt="2023-10-23T15:35:56.631" v="26"/>
      <pc:docMkLst>
        <pc:docMk/>
      </pc:docMkLst>
      <pc:sldChg chg="modNotes">
        <pc:chgData name="Karimova, Konul" userId="S::konul.karimova@wsu.edu::dad6ebdd-639c-46ab-ba38-f16b9bf82243" providerId="AD" clId="Web-{586DA451-E29C-FFDD-9E43-2D6FA4D88E3D}" dt="2023-10-23T15:35:56.631" v="26"/>
        <pc:sldMkLst>
          <pc:docMk/>
          <pc:sldMk cId="3969584859" sldId="64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28D_7651D547.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_28C_A51EDBB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_10E_200CB9EC.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287_A14AA49F.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288_C5A6341D.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09_2C8D78D9.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289_4F8633FE.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28A_8213D679.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28B_FE990FD3.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16647562119048"/>
          <c:y val="2.2467320261437908E-2"/>
          <c:w val="0.69816903029195743"/>
          <c:h val="0.95506535947712423"/>
        </c:manualLayout>
      </c:layout>
      <c:barChart>
        <c:barDir val="bar"/>
        <c:grouping val="clustered"/>
        <c:varyColors val="0"/>
        <c:ser>
          <c:idx val="0"/>
          <c:order val="0"/>
          <c:tx>
            <c:strRef>
              <c:f>Sheet1!$B$1</c:f>
              <c:strCache>
                <c:ptCount val="1"/>
                <c:pt idx="0">
                  <c:v>Did not plan to attempt suicide in past 12 months</c:v>
                </c:pt>
              </c:strCache>
            </c:strRef>
          </c:tx>
          <c:spPr>
            <a:solidFill>
              <a:schemeClr val="bg2">
                <a:lumMod val="50000"/>
              </a:schemeClr>
            </a:solidFill>
            <a:ln>
              <a:solidFill>
                <a:schemeClr val="bg1"/>
              </a:solidFill>
            </a:ln>
            <a:effectLst/>
          </c:spPr>
          <c:invertIfNegative val="0"/>
          <c:dPt>
            <c:idx val="2"/>
            <c:invertIfNegative val="0"/>
            <c:bubble3D val="0"/>
            <c:spPr>
              <a:solidFill>
                <a:schemeClr val="bg2">
                  <a:lumMod val="50000"/>
                </a:schemeClr>
              </a:solidFill>
              <a:ln w="19050">
                <a:solidFill>
                  <a:schemeClr val="bg1"/>
                </a:solidFill>
              </a:ln>
              <a:effectLst/>
            </c:spPr>
            <c:extLst>
              <c:ext xmlns:c16="http://schemas.microsoft.com/office/drawing/2014/chart" uri="{C3380CC4-5D6E-409C-BE32-E72D297353CC}">
                <c16:uniqueId val="{00000004-86D6-4C0E-BE90-6B00AB2AB4BA}"/>
              </c:ext>
            </c:extLst>
          </c:dPt>
          <c:dLbls>
            <c:dLbl>
              <c:idx val="0"/>
              <c:dLblPos val="inEnd"/>
              <c:showLegendKey val="0"/>
              <c:showVal val="1"/>
              <c:showCatName val="0"/>
              <c:showSerName val="1"/>
              <c:showPercent val="0"/>
              <c:showBubbleSize val="0"/>
              <c:extLst>
                <c:ext xmlns:c15="http://schemas.microsoft.com/office/drawing/2012/chart" uri="{CE6537A1-D6FC-4f65-9D91-7224C49458BB}">
                  <c15:layout>
                    <c:manualLayout>
                      <c:w val="0.50597697545959042"/>
                      <c:h val="6.9808714168081931E-2"/>
                    </c:manualLayout>
                  </c15:layout>
                </c:ext>
                <c:ext xmlns:c16="http://schemas.microsoft.com/office/drawing/2014/chart" uri="{C3380CC4-5D6E-409C-BE32-E72D297353CC}">
                  <c16:uniqueId val="{00000002-122B-496A-8390-82312604C0B6}"/>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D6-4C0E-BE90-6B00AB2AB4BA}"/>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D6-4C0E-BE90-6B00AB2AB4BA}"/>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6D6-4C0E-BE90-6B00AB2AB4BA}"/>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6D6-4C0E-BE90-6B00AB2AB4BA}"/>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6D6-4C0E-BE90-6B00AB2AB4BA}"/>
                </c:ext>
              </c:extLst>
            </c:dLbl>
            <c:dLbl>
              <c:idx val="6"/>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6D6-4C0E-BE90-6B00AB2AB4BA}"/>
                </c:ext>
              </c:extLst>
            </c:dLbl>
            <c:dLbl>
              <c:idx val="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6D6-4C0E-BE90-6B00AB2AB4B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American Indian or Alaskan Native</c:v>
                </c:pt>
                <c:pt idx="1">
                  <c:v>Asian or Asian American</c:v>
                </c:pt>
                <c:pt idx="2">
                  <c:v>Black or African American</c:v>
                </c:pt>
                <c:pt idx="3">
                  <c:v>Hispanic or Latino/ Latina</c:v>
                </c:pt>
                <c:pt idx="4">
                  <c:v>Native Hawaiian or other Pacific Islander</c:v>
                </c:pt>
                <c:pt idx="5">
                  <c:v>White or Caucasian</c:v>
                </c:pt>
                <c:pt idx="6">
                  <c:v>Other</c:v>
                </c:pt>
                <c:pt idx="7">
                  <c:v>Multiracial</c:v>
                </c:pt>
              </c:strCache>
            </c:strRef>
          </c:cat>
          <c:val>
            <c:numRef>
              <c:f>Sheet1!$B$2:$B$9</c:f>
              <c:numCache>
                <c:formatCode>0.0%</c:formatCode>
                <c:ptCount val="8"/>
                <c:pt idx="0">
                  <c:v>0.73099999999999998</c:v>
                </c:pt>
                <c:pt idx="1">
                  <c:v>0.84799999999999998</c:v>
                </c:pt>
                <c:pt idx="2">
                  <c:v>0.85099999999999998</c:v>
                </c:pt>
                <c:pt idx="3">
                  <c:v>0.87</c:v>
                </c:pt>
                <c:pt idx="4">
                  <c:v>0.85599999999999998</c:v>
                </c:pt>
                <c:pt idx="5">
                  <c:v>0.82699999999999996</c:v>
                </c:pt>
                <c:pt idx="6">
                  <c:v>0.85</c:v>
                </c:pt>
                <c:pt idx="7">
                  <c:v>0.79900000000000004</c:v>
                </c:pt>
              </c:numCache>
            </c:numRef>
          </c:val>
          <c:extLst>
            <c:ext xmlns:c16="http://schemas.microsoft.com/office/drawing/2014/chart" uri="{C3380CC4-5D6E-409C-BE32-E72D297353CC}">
              <c16:uniqueId val="{00000005-86D6-4C0E-BE90-6B00AB2AB4BA}"/>
            </c:ext>
          </c:extLst>
        </c:ser>
        <c:ser>
          <c:idx val="1"/>
          <c:order val="1"/>
          <c:tx>
            <c:strRef>
              <c:f>Sheet1!$C$1</c:f>
              <c:strCache>
                <c:ptCount val="1"/>
                <c:pt idx="0">
                  <c:v>Not bothered by uncontrolled or unstopped worrying over the last 2 weeks</c:v>
                </c:pt>
              </c:strCache>
            </c:strRef>
          </c:tx>
          <c:spPr>
            <a:solidFill>
              <a:schemeClr val="tx2">
                <a:lumMod val="90000"/>
                <a:lumOff val="10000"/>
              </a:schemeClr>
            </a:solidFill>
            <a:ln>
              <a:solidFill>
                <a:schemeClr val="bg1"/>
              </a:solidFill>
            </a:ln>
            <a:effectLst/>
          </c:spPr>
          <c:invertIfNegative val="0"/>
          <c:dLbls>
            <c:dLbl>
              <c:idx val="0"/>
              <c:layout>
                <c:manualLayout>
                  <c:x val="1.8835650999364871E-2"/>
                  <c:y val="4.0859322731717357E-3"/>
                </c:manualLayout>
              </c:layout>
              <c:spPr>
                <a:noFill/>
                <a:ln>
                  <a:noFill/>
                </a:ln>
                <a:effectLst/>
              </c:spPr>
              <c:txPr>
                <a:bodyPr rot="0" spcFirstLastPara="1" vertOverflow="ellipsis" vert="horz" wrap="square" lIns="38100" tIns="19050" rIns="38100" bIns="19050" anchor="ctr" anchorCtr="1">
                  <a:noAutofit/>
                </a:bodyPr>
                <a:lstStyle/>
                <a:p>
                  <a:pPr>
                    <a:defRPr lang="en-US"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manualLayout>
                      <c:w val="0.38835871184409432"/>
                      <c:h val="0.20703997478256395"/>
                    </c:manualLayout>
                  </c15:layout>
                </c:ext>
                <c:ext xmlns:c16="http://schemas.microsoft.com/office/drawing/2014/chart" uri="{C3380CC4-5D6E-409C-BE32-E72D297353CC}">
                  <c16:uniqueId val="{00000012-86D6-4C0E-BE90-6B00AB2AB4BA}"/>
                </c:ext>
              </c:extLst>
            </c:dLbl>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American Indian or Alaskan Native</c:v>
                </c:pt>
                <c:pt idx="1">
                  <c:v>Asian or Asian American</c:v>
                </c:pt>
                <c:pt idx="2">
                  <c:v>Black or African American</c:v>
                </c:pt>
                <c:pt idx="3">
                  <c:v>Hispanic or Latino/ Latina</c:v>
                </c:pt>
                <c:pt idx="4">
                  <c:v>Native Hawaiian or other Pacific Islander</c:v>
                </c:pt>
                <c:pt idx="5">
                  <c:v>White or Caucasian</c:v>
                </c:pt>
                <c:pt idx="6">
                  <c:v>Other</c:v>
                </c:pt>
                <c:pt idx="7">
                  <c:v>Multiracial</c:v>
                </c:pt>
              </c:strCache>
            </c:strRef>
          </c:cat>
          <c:val>
            <c:numRef>
              <c:f>Sheet1!$C$2:$C$9</c:f>
              <c:numCache>
                <c:formatCode>0.0%</c:formatCode>
                <c:ptCount val="8"/>
                <c:pt idx="0">
                  <c:v>0.41199999999999998</c:v>
                </c:pt>
                <c:pt idx="1">
                  <c:v>0.44600000000000001</c:v>
                </c:pt>
                <c:pt idx="2">
                  <c:v>0.53</c:v>
                </c:pt>
                <c:pt idx="3">
                  <c:v>0.49199999999999999</c:v>
                </c:pt>
                <c:pt idx="4">
                  <c:v>0.503</c:v>
                </c:pt>
                <c:pt idx="5">
                  <c:v>0.42399999999999999</c:v>
                </c:pt>
                <c:pt idx="6">
                  <c:v>0.50800000000000001</c:v>
                </c:pt>
                <c:pt idx="7">
                  <c:v>0.39</c:v>
                </c:pt>
              </c:numCache>
            </c:numRef>
          </c:val>
          <c:extLst>
            <c:ext xmlns:c16="http://schemas.microsoft.com/office/drawing/2014/chart" uri="{C3380CC4-5D6E-409C-BE32-E72D297353CC}">
              <c16:uniqueId val="{00000006-86D6-4C0E-BE90-6B00AB2AB4BA}"/>
            </c:ext>
          </c:extLst>
        </c:ser>
        <c:dLbls>
          <c:dLblPos val="outEnd"/>
          <c:showLegendKey val="0"/>
          <c:showVal val="1"/>
          <c:showCatName val="0"/>
          <c:showSerName val="0"/>
          <c:showPercent val="0"/>
          <c:showBubbleSize val="0"/>
        </c:dLbls>
        <c:gapWidth val="20"/>
        <c:axId val="708585024"/>
        <c:axId val="708583360"/>
      </c:barChart>
      <c:catAx>
        <c:axId val="708585024"/>
        <c:scaling>
          <c:orientation val="maxMin"/>
        </c:scaling>
        <c:delete val="0"/>
        <c:axPos val="l"/>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08583360"/>
        <c:crosses val="autoZero"/>
        <c:auto val="1"/>
        <c:lblAlgn val="ctr"/>
        <c:lblOffset val="100"/>
        <c:noMultiLvlLbl val="0"/>
      </c:catAx>
      <c:valAx>
        <c:axId val="708583360"/>
        <c:scaling>
          <c:orientation val="minMax"/>
          <c:max val="1"/>
        </c:scaling>
        <c:delete val="1"/>
        <c:axPos val="b"/>
        <c:numFmt formatCode="0.0%" sourceLinked="1"/>
        <c:majorTickMark val="out"/>
        <c:minorTickMark val="none"/>
        <c:tickLblPos val="nextTo"/>
        <c:crossAx val="708585024"/>
        <c:crosses val="max"/>
        <c:crossBetween val="between"/>
      </c:valAx>
      <c:spPr>
        <a:noFill/>
        <a:ln w="190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570434137182454"/>
          <c:y val="7.4103237095363081E-2"/>
          <c:w val="0.69641093597276049"/>
          <c:h val="0.7713737970253719"/>
        </c:manualLayout>
      </c:layout>
      <c:scatterChart>
        <c:scatterStyle val="lineMarker"/>
        <c:varyColors val="0"/>
        <c:ser>
          <c:idx val="4"/>
          <c:order val="0"/>
          <c:tx>
            <c:strRef>
              <c:f>Data!$B$3</c:f>
              <c:strCache>
                <c:ptCount val="1"/>
                <c:pt idx="0">
                  <c:v>LGBT+</c:v>
                </c:pt>
              </c:strCache>
            </c:strRef>
          </c:tx>
          <c:spPr>
            <a:ln w="28575">
              <a:noFill/>
            </a:ln>
          </c:spPr>
          <c:marker>
            <c:symbol val="circle"/>
            <c:size val="35"/>
            <c:spPr>
              <a:solidFill>
                <a:schemeClr val="accent3"/>
              </a:solidFill>
              <a:ln>
                <a:noFill/>
              </a:ln>
            </c:spPr>
          </c:marker>
          <c:dLbls>
            <c:dLbl>
              <c:idx val="0"/>
              <c:layout>
                <c:manualLayout>
                  <c:x val="-6.0839376105412901E-2"/>
                  <c:y val="-8.1889295666621766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88-4EB1-BF67-DA5F29DAEB96}"/>
                </c:ext>
              </c:extLst>
            </c:dLbl>
            <c:spPr>
              <a:noFill/>
              <a:ln>
                <a:noFill/>
              </a:ln>
              <a:effectLst/>
            </c:spPr>
            <c:txPr>
              <a:bodyPr/>
              <a:lstStyle/>
              <a:p>
                <a:pPr>
                  <a:defRPr sz="1400">
                    <a:solidFill>
                      <a:schemeClr val="bg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Data!$C$3</c:f>
              <c:numCache>
                <c:formatCode>0.0\%</c:formatCode>
                <c:ptCount val="1"/>
                <c:pt idx="0">
                  <c:v>53.8</c:v>
                </c:pt>
              </c:numCache>
            </c:numRef>
          </c:xVal>
          <c:yVal>
            <c:numRef>
              <c:f>Data!$D$3</c:f>
              <c:numCache>
                <c:formatCode>General</c:formatCode>
                <c:ptCount val="1"/>
                <c:pt idx="0">
                  <c:v>5.2</c:v>
                </c:pt>
              </c:numCache>
            </c:numRef>
          </c:yVal>
          <c:smooth val="0"/>
          <c:extLst>
            <c:ext xmlns:c16="http://schemas.microsoft.com/office/drawing/2014/chart" uri="{C3380CC4-5D6E-409C-BE32-E72D297353CC}">
              <c16:uniqueId val="{00000000-D4C8-4D56-8D54-27C933E57E48}"/>
            </c:ext>
          </c:extLst>
        </c:ser>
        <c:ser>
          <c:idx val="5"/>
          <c:order val="1"/>
          <c:tx>
            <c:strRef>
              <c:f>Data!$B$4</c:f>
              <c:strCache>
                <c:ptCount val="1"/>
                <c:pt idx="0">
                  <c:v>Straight</c:v>
                </c:pt>
              </c:strCache>
            </c:strRef>
          </c:tx>
          <c:spPr>
            <a:ln w="28575">
              <a:noFill/>
            </a:ln>
          </c:spPr>
          <c:marker>
            <c:symbol val="circle"/>
            <c:size val="35"/>
            <c:spPr>
              <a:solidFill>
                <a:schemeClr val="accent5"/>
              </a:solidFill>
              <a:ln>
                <a:noFill/>
              </a:ln>
            </c:spPr>
          </c:marker>
          <c:dPt>
            <c:idx val="0"/>
            <c:bubble3D val="0"/>
            <c:extLst>
              <c:ext xmlns:c16="http://schemas.microsoft.com/office/drawing/2014/chart" uri="{C3380CC4-5D6E-409C-BE32-E72D297353CC}">
                <c16:uniqueId val="{00000001-D4C8-4D56-8D54-27C933E57E48}"/>
              </c:ext>
            </c:extLst>
          </c:dPt>
          <c:dLbls>
            <c:spPr>
              <a:noFill/>
              <a:ln>
                <a:noFill/>
              </a:ln>
              <a:effectLst/>
            </c:spPr>
            <c:txPr>
              <a:bodyPr/>
              <a:lstStyle/>
              <a:p>
                <a:pPr>
                  <a:defRPr sz="14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Data!$C$4</c:f>
              <c:numCache>
                <c:formatCode>0.0\%</c:formatCode>
                <c:ptCount val="1"/>
                <c:pt idx="0">
                  <c:v>73.400000000000006</c:v>
                </c:pt>
              </c:numCache>
            </c:numRef>
          </c:xVal>
          <c:yVal>
            <c:numRef>
              <c:f>Data!$D$4</c:f>
              <c:numCache>
                <c:formatCode>General</c:formatCode>
                <c:ptCount val="1"/>
                <c:pt idx="0">
                  <c:v>4.8</c:v>
                </c:pt>
              </c:numCache>
            </c:numRef>
          </c:yVal>
          <c:smooth val="0"/>
          <c:extLst>
            <c:ext xmlns:c16="http://schemas.microsoft.com/office/drawing/2014/chart" uri="{C3380CC4-5D6E-409C-BE32-E72D297353CC}">
              <c16:uniqueId val="{00000002-D4C8-4D56-8D54-27C933E57E48}"/>
            </c:ext>
          </c:extLst>
        </c:ser>
        <c:ser>
          <c:idx val="1"/>
          <c:order val="2"/>
          <c:tx>
            <c:strRef>
              <c:f>Data!$B$6</c:f>
              <c:strCache>
                <c:ptCount val="1"/>
                <c:pt idx="0">
                  <c:v>LGBT+</c:v>
                </c:pt>
              </c:strCache>
            </c:strRef>
          </c:tx>
          <c:spPr>
            <a:ln w="28575">
              <a:noFill/>
            </a:ln>
          </c:spPr>
          <c:marker>
            <c:symbol val="circle"/>
            <c:size val="35"/>
            <c:spPr>
              <a:solidFill>
                <a:schemeClr val="accent3"/>
              </a:solidFill>
              <a:ln>
                <a:noFill/>
              </a:ln>
            </c:spPr>
          </c:marker>
          <c:dLbls>
            <c:dLbl>
              <c:idx val="0"/>
              <c:layout>
                <c:manualLayout>
                  <c:x val="-6.2381565613788388E-2"/>
                  <c:y val="-2.0472323916655398E-3"/>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88-4EB1-BF67-DA5F29DAEB96}"/>
                </c:ext>
              </c:extLst>
            </c:dLbl>
            <c:spPr>
              <a:noFill/>
              <a:ln>
                <a:noFill/>
              </a:ln>
              <a:effectLst/>
            </c:spPr>
            <c:txPr>
              <a:bodyPr/>
              <a:lstStyle/>
              <a:p>
                <a:pPr>
                  <a:defRPr sz="1400">
                    <a:solidFill>
                      <a:schemeClr val="bg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Data!$C$6</c:f>
              <c:numCache>
                <c:formatCode>0.0\%</c:formatCode>
                <c:ptCount val="1"/>
                <c:pt idx="0">
                  <c:v>43.9</c:v>
                </c:pt>
              </c:numCache>
            </c:numRef>
          </c:xVal>
          <c:yVal>
            <c:numRef>
              <c:f>Data!$D$6</c:f>
              <c:numCache>
                <c:formatCode>General</c:formatCode>
                <c:ptCount val="1"/>
                <c:pt idx="0">
                  <c:v>4.2</c:v>
                </c:pt>
              </c:numCache>
            </c:numRef>
          </c:yVal>
          <c:smooth val="0"/>
          <c:extLst>
            <c:ext xmlns:c16="http://schemas.microsoft.com/office/drawing/2014/chart" uri="{C3380CC4-5D6E-409C-BE32-E72D297353CC}">
              <c16:uniqueId val="{00000003-D4C8-4D56-8D54-27C933E57E48}"/>
            </c:ext>
          </c:extLst>
        </c:ser>
        <c:ser>
          <c:idx val="2"/>
          <c:order val="3"/>
          <c:tx>
            <c:strRef>
              <c:f>Data!$B$7</c:f>
              <c:strCache>
                <c:ptCount val="1"/>
                <c:pt idx="0">
                  <c:v>Straight</c:v>
                </c:pt>
              </c:strCache>
            </c:strRef>
          </c:tx>
          <c:spPr>
            <a:ln w="28575">
              <a:noFill/>
            </a:ln>
          </c:spPr>
          <c:marker>
            <c:symbol val="circle"/>
            <c:size val="36"/>
            <c:spPr>
              <a:solidFill>
                <a:schemeClr val="accent5"/>
              </a:solidFill>
              <a:ln>
                <a:noFill/>
              </a:ln>
            </c:spPr>
          </c:marker>
          <c:dLbls>
            <c:spPr>
              <a:noFill/>
              <a:ln>
                <a:noFill/>
              </a:ln>
              <a:effectLst/>
            </c:spPr>
            <c:txPr>
              <a:bodyPr/>
              <a:lstStyle/>
              <a:p>
                <a:pPr>
                  <a:defRPr sz="14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Data!$C$7</c:f>
              <c:numCache>
                <c:formatCode>0.0\%</c:formatCode>
                <c:ptCount val="1"/>
                <c:pt idx="0">
                  <c:v>49.5</c:v>
                </c:pt>
              </c:numCache>
            </c:numRef>
          </c:xVal>
          <c:yVal>
            <c:numRef>
              <c:f>Data!$D$7</c:f>
              <c:numCache>
                <c:formatCode>General</c:formatCode>
                <c:ptCount val="1"/>
                <c:pt idx="0">
                  <c:v>3.8</c:v>
                </c:pt>
              </c:numCache>
            </c:numRef>
          </c:yVal>
          <c:smooth val="0"/>
          <c:extLst>
            <c:ext xmlns:c16="http://schemas.microsoft.com/office/drawing/2014/chart" uri="{C3380CC4-5D6E-409C-BE32-E72D297353CC}">
              <c16:uniqueId val="{00000004-D4C8-4D56-8D54-27C933E57E48}"/>
            </c:ext>
          </c:extLst>
        </c:ser>
        <c:ser>
          <c:idx val="6"/>
          <c:order val="4"/>
          <c:tx>
            <c:strRef>
              <c:f>Data!$B$9</c:f>
              <c:strCache>
                <c:ptCount val="1"/>
                <c:pt idx="0">
                  <c:v>LGBT+</c:v>
                </c:pt>
              </c:strCache>
            </c:strRef>
          </c:tx>
          <c:spPr>
            <a:ln w="28575">
              <a:noFill/>
            </a:ln>
          </c:spPr>
          <c:marker>
            <c:symbol val="circle"/>
            <c:size val="35"/>
            <c:spPr>
              <a:solidFill>
                <a:schemeClr val="accent3"/>
              </a:solidFill>
              <a:ln>
                <a:noFill/>
              </a:ln>
            </c:spPr>
          </c:marker>
          <c:dLbls>
            <c:dLbl>
              <c:idx val="0"/>
              <c:layout>
                <c:manualLayout>
                  <c:x val="-6.2381565613788388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88-4EB1-BF67-DA5F29DAEB96}"/>
                </c:ext>
              </c:extLst>
            </c:dLbl>
            <c:spPr>
              <a:noFill/>
              <a:ln>
                <a:noFill/>
              </a:ln>
              <a:effectLst/>
            </c:spPr>
            <c:txPr>
              <a:bodyPr/>
              <a:lstStyle/>
              <a:p>
                <a:pPr>
                  <a:defRPr sz="1400">
                    <a:solidFill>
                      <a:schemeClr val="bg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Data!$C$9</c:f>
              <c:numCache>
                <c:formatCode>0.0\%</c:formatCode>
                <c:ptCount val="1"/>
                <c:pt idx="0">
                  <c:v>65.2</c:v>
                </c:pt>
              </c:numCache>
            </c:numRef>
          </c:xVal>
          <c:yVal>
            <c:numRef>
              <c:f>Data!$D$9</c:f>
              <c:numCache>
                <c:formatCode>General</c:formatCode>
                <c:ptCount val="1"/>
                <c:pt idx="0">
                  <c:v>3.2</c:v>
                </c:pt>
              </c:numCache>
            </c:numRef>
          </c:yVal>
          <c:smooth val="0"/>
          <c:extLst>
            <c:ext xmlns:c16="http://schemas.microsoft.com/office/drawing/2014/chart" uri="{C3380CC4-5D6E-409C-BE32-E72D297353CC}">
              <c16:uniqueId val="{00000005-D4C8-4D56-8D54-27C933E57E48}"/>
            </c:ext>
          </c:extLst>
        </c:ser>
        <c:ser>
          <c:idx val="7"/>
          <c:order val="5"/>
          <c:tx>
            <c:strRef>
              <c:f>Data!$B$10</c:f>
              <c:strCache>
                <c:ptCount val="1"/>
                <c:pt idx="0">
                  <c:v>Straight</c:v>
                </c:pt>
              </c:strCache>
            </c:strRef>
          </c:tx>
          <c:spPr>
            <a:ln w="28575">
              <a:noFill/>
            </a:ln>
          </c:spPr>
          <c:marker>
            <c:symbol val="circle"/>
            <c:size val="35"/>
            <c:spPr>
              <a:solidFill>
                <a:schemeClr val="accent5"/>
              </a:solidFill>
              <a:ln>
                <a:noFill/>
              </a:ln>
            </c:spPr>
          </c:marker>
          <c:dLbls>
            <c:dLbl>
              <c:idx val="0"/>
              <c:tx>
                <c:rich>
                  <a:bodyPr/>
                  <a:lstStyle/>
                  <a:p>
                    <a:fld id="{53E467F2-D6D1-4BD7-BA3C-DA451AC04435}" type="XVALUE">
                      <a:rPr lang="en-US" smtClean="0"/>
                      <a:pPr/>
                      <a:t>[X VALUE]</a:t>
                    </a:fld>
                    <a:r>
                      <a:rPr lang="en-US"/>
                      <a:t>%</a:t>
                    </a:r>
                  </a:p>
                </c:rich>
              </c:tx>
              <c:dLblPos val="ct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788-4EB1-BF67-DA5F29DAEB96}"/>
                </c:ext>
              </c:extLst>
            </c:dLbl>
            <c:numFmt formatCode="0.0" sourceLinked="0"/>
            <c:spPr>
              <a:noFill/>
              <a:ln>
                <a:noFill/>
              </a:ln>
              <a:effectLst/>
            </c:spPr>
            <c:txPr>
              <a:bodyPr/>
              <a:lstStyle/>
              <a:p>
                <a:pPr>
                  <a:defRPr sz="14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Data!$C$10</c:f>
              <c:numCache>
                <c:formatCode>0.0\%</c:formatCode>
                <c:ptCount val="1"/>
                <c:pt idx="0">
                  <c:v>90</c:v>
                </c:pt>
              </c:numCache>
            </c:numRef>
          </c:xVal>
          <c:yVal>
            <c:numRef>
              <c:f>Data!$D$10</c:f>
              <c:numCache>
                <c:formatCode>General</c:formatCode>
                <c:ptCount val="1"/>
                <c:pt idx="0">
                  <c:v>2.8</c:v>
                </c:pt>
              </c:numCache>
            </c:numRef>
          </c:yVal>
          <c:smooth val="0"/>
          <c:extLst>
            <c:ext xmlns:c16="http://schemas.microsoft.com/office/drawing/2014/chart" uri="{C3380CC4-5D6E-409C-BE32-E72D297353CC}">
              <c16:uniqueId val="{00000006-D4C8-4D56-8D54-27C933E57E48}"/>
            </c:ext>
          </c:extLst>
        </c:ser>
        <c:ser>
          <c:idx val="0"/>
          <c:order val="6"/>
          <c:tx>
            <c:strRef>
              <c:f>Data!$B$12</c:f>
              <c:strCache>
                <c:ptCount val="1"/>
                <c:pt idx="0">
                  <c:v>LGBT+</c:v>
                </c:pt>
              </c:strCache>
            </c:strRef>
          </c:tx>
          <c:spPr>
            <a:ln w="28575">
              <a:noFill/>
            </a:ln>
          </c:spPr>
          <c:marker>
            <c:symbol val="circle"/>
            <c:size val="35"/>
            <c:spPr>
              <a:solidFill>
                <a:schemeClr val="accent3"/>
              </a:solidFill>
              <a:ln>
                <a:noFill/>
              </a:ln>
            </c:spPr>
          </c:marker>
          <c:dLbls>
            <c:dLbl>
              <c:idx val="0"/>
              <c:layout>
                <c:manualLayout>
                  <c:x val="-5.7754997088661934E-2"/>
                  <c:y val="0"/>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88-4EB1-BF67-DA5F29DAEB96}"/>
                </c:ext>
              </c:extLst>
            </c:dLbl>
            <c:spPr>
              <a:noFill/>
              <a:ln>
                <a:noFill/>
              </a:ln>
              <a:effectLst/>
            </c:spPr>
            <c:txPr>
              <a:bodyPr/>
              <a:lstStyle/>
              <a:p>
                <a:pPr>
                  <a:defRPr sz="1400">
                    <a:solidFill>
                      <a:schemeClr val="bg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Data!$C$12</c:f>
              <c:numCache>
                <c:formatCode>0.0\%</c:formatCode>
                <c:ptCount val="1"/>
                <c:pt idx="0">
                  <c:v>35.299999999999997</c:v>
                </c:pt>
              </c:numCache>
            </c:numRef>
          </c:xVal>
          <c:yVal>
            <c:numRef>
              <c:f>Data!$D$12</c:f>
              <c:numCache>
                <c:formatCode>General</c:formatCode>
                <c:ptCount val="1"/>
                <c:pt idx="0">
                  <c:v>2.2000000000000002</c:v>
                </c:pt>
              </c:numCache>
            </c:numRef>
          </c:yVal>
          <c:smooth val="0"/>
          <c:extLst>
            <c:ext xmlns:c16="http://schemas.microsoft.com/office/drawing/2014/chart" uri="{C3380CC4-5D6E-409C-BE32-E72D297353CC}">
              <c16:uniqueId val="{00000007-D4C8-4D56-8D54-27C933E57E48}"/>
            </c:ext>
          </c:extLst>
        </c:ser>
        <c:ser>
          <c:idx val="3"/>
          <c:order val="7"/>
          <c:tx>
            <c:strRef>
              <c:f>Data!$B$13</c:f>
              <c:strCache>
                <c:ptCount val="1"/>
                <c:pt idx="0">
                  <c:v>Straight</c:v>
                </c:pt>
              </c:strCache>
            </c:strRef>
          </c:tx>
          <c:spPr>
            <a:ln w="28575">
              <a:noFill/>
            </a:ln>
          </c:spPr>
          <c:marker>
            <c:symbol val="circle"/>
            <c:size val="35"/>
            <c:spPr>
              <a:solidFill>
                <a:schemeClr val="accent5"/>
              </a:solidFill>
              <a:ln>
                <a:noFill/>
              </a:ln>
            </c:spPr>
          </c:marker>
          <c:dLbls>
            <c:spPr>
              <a:noFill/>
              <a:ln>
                <a:noFill/>
              </a:ln>
              <a:effectLst/>
            </c:spPr>
            <c:txPr>
              <a:bodyPr/>
              <a:lstStyle/>
              <a:p>
                <a:pPr>
                  <a:defRPr sz="14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Data!$C$13</c:f>
              <c:numCache>
                <c:formatCode>0.0\%</c:formatCode>
                <c:ptCount val="1"/>
                <c:pt idx="0">
                  <c:v>69.7</c:v>
                </c:pt>
              </c:numCache>
            </c:numRef>
          </c:xVal>
          <c:yVal>
            <c:numRef>
              <c:f>Data!$D$13</c:f>
              <c:numCache>
                <c:formatCode>General</c:formatCode>
                <c:ptCount val="1"/>
                <c:pt idx="0">
                  <c:v>1.8</c:v>
                </c:pt>
              </c:numCache>
            </c:numRef>
          </c:yVal>
          <c:smooth val="0"/>
          <c:extLst>
            <c:ext xmlns:c16="http://schemas.microsoft.com/office/drawing/2014/chart" uri="{C3380CC4-5D6E-409C-BE32-E72D297353CC}">
              <c16:uniqueId val="{00000008-D4C8-4D56-8D54-27C933E57E48}"/>
            </c:ext>
          </c:extLst>
        </c:ser>
        <c:ser>
          <c:idx val="8"/>
          <c:order val="8"/>
          <c:tx>
            <c:strRef>
              <c:f>Data!$B$15</c:f>
              <c:strCache>
                <c:ptCount val="1"/>
                <c:pt idx="0">
                  <c:v>LGBT+</c:v>
                </c:pt>
              </c:strCache>
            </c:strRef>
          </c:tx>
          <c:spPr>
            <a:ln w="28575">
              <a:noFill/>
            </a:ln>
          </c:spPr>
          <c:marker>
            <c:symbol val="circle"/>
            <c:size val="35"/>
            <c:spPr>
              <a:solidFill>
                <a:schemeClr val="accent3"/>
              </a:solidFill>
              <a:ln>
                <a:noFill/>
              </a:ln>
            </c:spPr>
          </c:marker>
          <c:dLbls>
            <c:dLbl>
              <c:idx val="0"/>
              <c:spPr>
                <a:noFill/>
                <a:ln>
                  <a:noFill/>
                </a:ln>
                <a:effectLst/>
              </c:spPr>
              <c:txPr>
                <a:bodyPr/>
                <a:lstStyle/>
                <a:p>
                  <a:pPr>
                    <a:defRPr sz="1400">
                      <a:solidFill>
                        <a:schemeClr val="bg1"/>
                      </a:solidFill>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08-9A21-43A0-BDF7-195D85C1AB0B}"/>
                </c:ext>
              </c:extLst>
            </c:dLbl>
            <c:spPr>
              <a:noFill/>
              <a:ln>
                <a:noFill/>
              </a:ln>
              <a:effectLst/>
            </c:spPr>
            <c:txPr>
              <a:bodyPr/>
              <a:lstStyle/>
              <a:p>
                <a:pPr>
                  <a:defRPr>
                    <a:solidFill>
                      <a:schemeClr val="bg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Data!$C$15</c:f>
              <c:numCache>
                <c:formatCode>0.0\%</c:formatCode>
                <c:ptCount val="1"/>
                <c:pt idx="0">
                  <c:v>18.899999999999999</c:v>
                </c:pt>
              </c:numCache>
            </c:numRef>
          </c:xVal>
          <c:yVal>
            <c:numRef>
              <c:f>Data!$D$15</c:f>
              <c:numCache>
                <c:formatCode>General</c:formatCode>
                <c:ptCount val="1"/>
                <c:pt idx="0">
                  <c:v>1.2</c:v>
                </c:pt>
              </c:numCache>
            </c:numRef>
          </c:yVal>
          <c:smooth val="0"/>
          <c:extLst>
            <c:ext xmlns:c16="http://schemas.microsoft.com/office/drawing/2014/chart" uri="{C3380CC4-5D6E-409C-BE32-E72D297353CC}">
              <c16:uniqueId val="{00000009-D4C8-4D56-8D54-27C933E57E48}"/>
            </c:ext>
          </c:extLst>
        </c:ser>
        <c:ser>
          <c:idx val="9"/>
          <c:order val="9"/>
          <c:tx>
            <c:strRef>
              <c:f>Data!$B$16</c:f>
              <c:strCache>
                <c:ptCount val="1"/>
                <c:pt idx="0">
                  <c:v>Straight</c:v>
                </c:pt>
              </c:strCache>
            </c:strRef>
          </c:tx>
          <c:spPr>
            <a:ln w="28575">
              <a:noFill/>
            </a:ln>
          </c:spPr>
          <c:marker>
            <c:symbol val="circle"/>
            <c:size val="35"/>
            <c:spPr>
              <a:solidFill>
                <a:schemeClr val="accent5"/>
              </a:solidFill>
              <a:ln>
                <a:noFill/>
              </a:ln>
            </c:spPr>
          </c:marker>
          <c:dLbls>
            <c:spPr>
              <a:noFill/>
              <a:ln>
                <a:noFill/>
              </a:ln>
              <a:effectLst/>
            </c:spPr>
            <c:txPr>
              <a:bodyPr/>
              <a:lstStyle/>
              <a:p>
                <a:pPr>
                  <a:defRPr sz="14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Data!$C$16</c:f>
              <c:numCache>
                <c:formatCode>0.0\%</c:formatCode>
                <c:ptCount val="1"/>
                <c:pt idx="0">
                  <c:v>53.6</c:v>
                </c:pt>
              </c:numCache>
            </c:numRef>
          </c:xVal>
          <c:yVal>
            <c:numRef>
              <c:f>Data!$D$16</c:f>
              <c:numCache>
                <c:formatCode>General</c:formatCode>
                <c:ptCount val="1"/>
                <c:pt idx="0">
                  <c:v>0.8</c:v>
                </c:pt>
              </c:numCache>
            </c:numRef>
          </c:yVal>
          <c:smooth val="0"/>
          <c:extLst>
            <c:ext xmlns:c16="http://schemas.microsoft.com/office/drawing/2014/chart" uri="{C3380CC4-5D6E-409C-BE32-E72D297353CC}">
              <c16:uniqueId val="{0000000A-D4C8-4D56-8D54-27C933E57E48}"/>
            </c:ext>
          </c:extLst>
        </c:ser>
        <c:dLbls>
          <c:showLegendKey val="0"/>
          <c:showVal val="0"/>
          <c:showCatName val="0"/>
          <c:showSerName val="0"/>
          <c:showPercent val="0"/>
          <c:showBubbleSize val="0"/>
        </c:dLbls>
        <c:axId val="283425984"/>
        <c:axId val="283426544"/>
        <c:extLst/>
      </c:scatterChart>
      <c:valAx>
        <c:axId val="283425984"/>
        <c:scaling>
          <c:orientation val="minMax"/>
          <c:max val="100"/>
          <c:min val="0"/>
        </c:scaling>
        <c:delete val="0"/>
        <c:axPos val="b"/>
        <c:numFmt formatCode="0.0\%" sourceLinked="1"/>
        <c:majorTickMark val="out"/>
        <c:minorTickMark val="none"/>
        <c:tickLblPos val="nextTo"/>
        <c:crossAx val="283426544"/>
        <c:crosses val="autoZero"/>
        <c:crossBetween val="midCat"/>
        <c:majorUnit val="10"/>
      </c:valAx>
      <c:valAx>
        <c:axId val="283426544"/>
        <c:scaling>
          <c:orientation val="minMax"/>
          <c:max val="5.5"/>
          <c:min val="0"/>
        </c:scaling>
        <c:delete val="1"/>
        <c:axPos val="l"/>
        <c:majorGridlines>
          <c:spPr>
            <a:ln w="44450"/>
          </c:spPr>
        </c:majorGridlines>
        <c:numFmt formatCode="General" sourceLinked="1"/>
        <c:majorTickMark val="out"/>
        <c:minorTickMark val="none"/>
        <c:tickLblPos val="nextTo"/>
        <c:crossAx val="283425984"/>
        <c:crosses val="autoZero"/>
        <c:crossBetween val="midCat"/>
        <c:majorUnit val="1"/>
      </c:valAx>
      <c:spPr>
        <a:noFill/>
      </c:spPr>
    </c:plotArea>
    <c:plotVisOnly val="1"/>
    <c:dispBlanksAs val="gap"/>
    <c:showDLblsOverMax val="0"/>
  </c:chart>
  <c:spPr>
    <a:noFill/>
    <a:ln>
      <a:noFill/>
    </a:ln>
  </c:spPr>
  <c:txPr>
    <a:bodyPr/>
    <a:lstStyle/>
    <a:p>
      <a:pPr>
        <a:defRPr sz="1100">
          <a:solidFill>
            <a:schemeClr val="bg1">
              <a:lumMod val="65000"/>
            </a:schemeClr>
          </a:solidFill>
          <a:latin typeface="+mn-lt"/>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18209926503558"/>
          <c:y val="7.4103254668497834E-2"/>
          <c:w val="0.69641093597276049"/>
          <c:h val="0.7713737970253719"/>
        </c:manualLayout>
      </c:layout>
      <c:scatterChart>
        <c:scatterStyle val="lineMarker"/>
        <c:varyColors val="0"/>
        <c:ser>
          <c:idx val="4"/>
          <c:order val="0"/>
          <c:tx>
            <c:strRef>
              <c:f>Data!$B$3</c:f>
              <c:strCache>
                <c:ptCount val="1"/>
                <c:pt idx="0">
                  <c:v>TGO</c:v>
                </c:pt>
              </c:strCache>
            </c:strRef>
          </c:tx>
          <c:spPr>
            <a:ln w="28575">
              <a:noFill/>
            </a:ln>
          </c:spPr>
          <c:marker>
            <c:symbol val="circle"/>
            <c:size val="35"/>
            <c:spPr>
              <a:solidFill>
                <a:schemeClr val="accent3">
                  <a:lumMod val="40000"/>
                  <a:lumOff val="60000"/>
                </a:schemeClr>
              </a:solidFill>
              <a:ln>
                <a:noFill/>
              </a:ln>
            </c:spPr>
          </c:marker>
          <c:dLbls>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Data!$C$3</c:f>
              <c:numCache>
                <c:formatCode>0.0\%</c:formatCode>
                <c:ptCount val="1"/>
                <c:pt idx="0">
                  <c:v>39.200000000000003</c:v>
                </c:pt>
              </c:numCache>
            </c:numRef>
          </c:xVal>
          <c:yVal>
            <c:numRef>
              <c:f>Data!$D$3</c:f>
              <c:numCache>
                <c:formatCode>General</c:formatCode>
                <c:ptCount val="1"/>
                <c:pt idx="0">
                  <c:v>5.2</c:v>
                </c:pt>
              </c:numCache>
            </c:numRef>
          </c:yVal>
          <c:smooth val="0"/>
          <c:extLst>
            <c:ext xmlns:c16="http://schemas.microsoft.com/office/drawing/2014/chart" uri="{C3380CC4-5D6E-409C-BE32-E72D297353CC}">
              <c16:uniqueId val="{00000000-D4C8-4D56-8D54-27C933E57E48}"/>
            </c:ext>
          </c:extLst>
        </c:ser>
        <c:ser>
          <c:idx val="5"/>
          <c:order val="1"/>
          <c:tx>
            <c:strRef>
              <c:f>Data!$B$4</c:f>
              <c:strCache>
                <c:ptCount val="1"/>
                <c:pt idx="0">
                  <c:v>Cis </c:v>
                </c:pt>
              </c:strCache>
            </c:strRef>
          </c:tx>
          <c:spPr>
            <a:ln w="28575">
              <a:noFill/>
            </a:ln>
          </c:spPr>
          <c:marker>
            <c:symbol val="circle"/>
            <c:size val="35"/>
            <c:spPr>
              <a:solidFill>
                <a:schemeClr val="accent5"/>
              </a:solidFill>
              <a:ln>
                <a:noFill/>
              </a:ln>
            </c:spPr>
          </c:marker>
          <c:dPt>
            <c:idx val="0"/>
            <c:bubble3D val="0"/>
            <c:extLst>
              <c:ext xmlns:c16="http://schemas.microsoft.com/office/drawing/2014/chart" uri="{C3380CC4-5D6E-409C-BE32-E72D297353CC}">
                <c16:uniqueId val="{00000001-D4C8-4D56-8D54-27C933E57E48}"/>
              </c:ext>
            </c:extLst>
          </c:dPt>
          <c:dLbls>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Data!$C$4</c:f>
              <c:numCache>
                <c:formatCode>0.0\%</c:formatCode>
                <c:ptCount val="1"/>
                <c:pt idx="0">
                  <c:v>70</c:v>
                </c:pt>
              </c:numCache>
            </c:numRef>
          </c:xVal>
          <c:yVal>
            <c:numRef>
              <c:f>Data!$D$4</c:f>
              <c:numCache>
                <c:formatCode>General</c:formatCode>
                <c:ptCount val="1"/>
                <c:pt idx="0">
                  <c:v>4.8</c:v>
                </c:pt>
              </c:numCache>
            </c:numRef>
          </c:yVal>
          <c:smooth val="0"/>
          <c:extLst>
            <c:ext xmlns:c16="http://schemas.microsoft.com/office/drawing/2014/chart" uri="{C3380CC4-5D6E-409C-BE32-E72D297353CC}">
              <c16:uniqueId val="{00000002-D4C8-4D56-8D54-27C933E57E48}"/>
            </c:ext>
          </c:extLst>
        </c:ser>
        <c:ser>
          <c:idx val="1"/>
          <c:order val="2"/>
          <c:tx>
            <c:strRef>
              <c:f>Data!$B$6</c:f>
              <c:strCache>
                <c:ptCount val="1"/>
                <c:pt idx="0">
                  <c:v>TGO</c:v>
                </c:pt>
              </c:strCache>
            </c:strRef>
          </c:tx>
          <c:spPr>
            <a:ln w="28575">
              <a:noFill/>
            </a:ln>
          </c:spPr>
          <c:marker>
            <c:symbol val="circle"/>
            <c:size val="35"/>
            <c:spPr>
              <a:solidFill>
                <a:schemeClr val="accent3">
                  <a:lumMod val="40000"/>
                  <a:lumOff val="60000"/>
                </a:schemeClr>
              </a:solidFill>
              <a:ln>
                <a:noFill/>
              </a:ln>
            </c:spPr>
          </c:marker>
          <c:dLbls>
            <c:dLbl>
              <c:idx val="0"/>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02-7D23-4B67-AFEA-22B160AEEFD1}"/>
                </c:ext>
              </c:extLst>
            </c:dLbl>
            <c:spPr>
              <a:noFill/>
              <a:ln>
                <a:noFill/>
              </a:ln>
              <a:effectLst/>
            </c:spPr>
            <c:txPr>
              <a:bodyPr wrap="square" lIns="38100" tIns="19050" rIns="38100" bIns="19050" anchor="ctr">
                <a:spAutoFit/>
              </a:bodyPr>
              <a:lstStyle/>
              <a:p>
                <a:pPr>
                  <a:defRPr sz="1200">
                    <a:solidFill>
                      <a:schemeClr val="bg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Data!$C$6</c:f>
              <c:numCache>
                <c:formatCode>0.0\%</c:formatCode>
                <c:ptCount val="1"/>
                <c:pt idx="0">
                  <c:v>38.700000000000003</c:v>
                </c:pt>
              </c:numCache>
            </c:numRef>
          </c:xVal>
          <c:yVal>
            <c:numRef>
              <c:f>Data!$D$6</c:f>
              <c:numCache>
                <c:formatCode>General</c:formatCode>
                <c:ptCount val="1"/>
                <c:pt idx="0">
                  <c:v>4.2</c:v>
                </c:pt>
              </c:numCache>
            </c:numRef>
          </c:yVal>
          <c:smooth val="0"/>
          <c:extLst>
            <c:ext xmlns:c16="http://schemas.microsoft.com/office/drawing/2014/chart" uri="{C3380CC4-5D6E-409C-BE32-E72D297353CC}">
              <c16:uniqueId val="{00000003-D4C8-4D56-8D54-27C933E57E48}"/>
            </c:ext>
          </c:extLst>
        </c:ser>
        <c:ser>
          <c:idx val="2"/>
          <c:order val="3"/>
          <c:tx>
            <c:strRef>
              <c:f>Data!$B$7</c:f>
              <c:strCache>
                <c:ptCount val="1"/>
                <c:pt idx="0">
                  <c:v>Cis </c:v>
                </c:pt>
              </c:strCache>
            </c:strRef>
          </c:tx>
          <c:spPr>
            <a:ln w="28575">
              <a:noFill/>
            </a:ln>
          </c:spPr>
          <c:marker>
            <c:symbol val="circle"/>
            <c:size val="35"/>
            <c:spPr>
              <a:solidFill>
                <a:schemeClr val="accent5"/>
              </a:solidFill>
              <a:ln>
                <a:noFill/>
              </a:ln>
            </c:spPr>
          </c:marker>
          <c:dLbls>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Data!$C$7</c:f>
              <c:numCache>
                <c:formatCode>0.0\%</c:formatCode>
                <c:ptCount val="1"/>
                <c:pt idx="0">
                  <c:v>49</c:v>
                </c:pt>
              </c:numCache>
            </c:numRef>
          </c:xVal>
          <c:yVal>
            <c:numRef>
              <c:f>Data!$D$7</c:f>
              <c:numCache>
                <c:formatCode>General</c:formatCode>
                <c:ptCount val="1"/>
                <c:pt idx="0">
                  <c:v>3.8</c:v>
                </c:pt>
              </c:numCache>
            </c:numRef>
          </c:yVal>
          <c:smooth val="0"/>
          <c:extLst>
            <c:ext xmlns:c16="http://schemas.microsoft.com/office/drawing/2014/chart" uri="{C3380CC4-5D6E-409C-BE32-E72D297353CC}">
              <c16:uniqueId val="{00000004-D4C8-4D56-8D54-27C933E57E48}"/>
            </c:ext>
          </c:extLst>
        </c:ser>
        <c:ser>
          <c:idx val="7"/>
          <c:order val="4"/>
          <c:tx>
            <c:strRef>
              <c:f>Data!$B$9</c:f>
              <c:strCache>
                <c:ptCount val="1"/>
                <c:pt idx="0">
                  <c:v>TGO</c:v>
                </c:pt>
              </c:strCache>
            </c:strRef>
          </c:tx>
          <c:spPr>
            <a:ln w="28575">
              <a:noFill/>
            </a:ln>
          </c:spPr>
          <c:marker>
            <c:symbol val="circle"/>
            <c:size val="35"/>
            <c:spPr>
              <a:solidFill>
                <a:schemeClr val="accent3">
                  <a:lumMod val="40000"/>
                  <a:lumOff val="60000"/>
                </a:schemeClr>
              </a:solidFill>
              <a:ln>
                <a:noFill/>
              </a:ln>
            </c:spPr>
          </c:marker>
          <c:dLbls>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Data!$C$9</c:f>
              <c:numCache>
                <c:formatCode>0.0\%</c:formatCode>
                <c:ptCount val="1"/>
                <c:pt idx="0">
                  <c:v>54</c:v>
                </c:pt>
              </c:numCache>
            </c:numRef>
          </c:xVal>
          <c:yVal>
            <c:numRef>
              <c:f>Data!$D$9</c:f>
              <c:numCache>
                <c:formatCode>General</c:formatCode>
                <c:ptCount val="1"/>
                <c:pt idx="0">
                  <c:v>3.2</c:v>
                </c:pt>
              </c:numCache>
            </c:numRef>
          </c:yVal>
          <c:smooth val="0"/>
          <c:extLst>
            <c:ext xmlns:c16="http://schemas.microsoft.com/office/drawing/2014/chart" uri="{C3380CC4-5D6E-409C-BE32-E72D297353CC}">
              <c16:uniqueId val="{00000006-D4C8-4D56-8D54-27C933E57E48}"/>
            </c:ext>
          </c:extLst>
        </c:ser>
        <c:ser>
          <c:idx val="0"/>
          <c:order val="5"/>
          <c:tx>
            <c:strRef>
              <c:f>Data!$B$10</c:f>
              <c:strCache>
                <c:ptCount val="1"/>
                <c:pt idx="0">
                  <c:v>Cis </c:v>
                </c:pt>
              </c:strCache>
            </c:strRef>
          </c:tx>
          <c:spPr>
            <a:ln w="28575">
              <a:noFill/>
            </a:ln>
          </c:spPr>
          <c:marker>
            <c:symbol val="circle"/>
            <c:size val="30"/>
            <c:spPr>
              <a:solidFill>
                <a:schemeClr val="accent5"/>
              </a:solidFill>
              <a:ln>
                <a:noFill/>
              </a:ln>
            </c:spPr>
          </c:marker>
          <c:dLbls>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Data!$C$10</c:f>
              <c:numCache>
                <c:formatCode>0.0\%</c:formatCode>
                <c:ptCount val="1"/>
                <c:pt idx="0">
                  <c:v>86.1</c:v>
                </c:pt>
              </c:numCache>
            </c:numRef>
          </c:xVal>
          <c:yVal>
            <c:numRef>
              <c:f>Data!$D$10</c:f>
              <c:numCache>
                <c:formatCode>General</c:formatCode>
                <c:ptCount val="1"/>
                <c:pt idx="0">
                  <c:v>2.8</c:v>
                </c:pt>
              </c:numCache>
            </c:numRef>
          </c:yVal>
          <c:smooth val="0"/>
          <c:extLst>
            <c:ext xmlns:c16="http://schemas.microsoft.com/office/drawing/2014/chart" uri="{C3380CC4-5D6E-409C-BE32-E72D297353CC}">
              <c16:uniqueId val="{00000007-D4C8-4D56-8D54-27C933E57E48}"/>
            </c:ext>
          </c:extLst>
        </c:ser>
        <c:ser>
          <c:idx val="3"/>
          <c:order val="6"/>
          <c:tx>
            <c:strRef>
              <c:f>Data!$B$12</c:f>
              <c:strCache>
                <c:ptCount val="1"/>
                <c:pt idx="0">
                  <c:v>TGO</c:v>
                </c:pt>
              </c:strCache>
            </c:strRef>
          </c:tx>
          <c:spPr>
            <a:ln w="28575">
              <a:noFill/>
            </a:ln>
          </c:spPr>
          <c:marker>
            <c:symbol val="circle"/>
            <c:size val="35"/>
            <c:spPr>
              <a:solidFill>
                <a:schemeClr val="accent3">
                  <a:lumMod val="40000"/>
                  <a:lumOff val="60000"/>
                </a:schemeClr>
              </a:solidFill>
              <a:ln>
                <a:noFill/>
              </a:ln>
            </c:spPr>
          </c:marker>
          <c:dLbls>
            <c:dLbl>
              <c:idx val="0"/>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03-7D23-4B67-AFEA-22B160AEEFD1}"/>
                </c:ext>
              </c:extLst>
            </c:dLbl>
            <c:spPr>
              <a:noFill/>
              <a:ln>
                <a:noFill/>
              </a:ln>
              <a:effectLst/>
            </c:spPr>
            <c:txPr>
              <a:bodyPr wrap="square" lIns="38100" tIns="19050" rIns="38100" bIns="19050" anchor="ctr">
                <a:spAutoFit/>
              </a:bodyPr>
              <a:lstStyle/>
              <a:p>
                <a:pPr>
                  <a:defRPr sz="1200">
                    <a:solidFill>
                      <a:schemeClr val="bg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Data!$C$12</c:f>
              <c:numCache>
                <c:formatCode>0.0\%</c:formatCode>
                <c:ptCount val="1"/>
                <c:pt idx="0">
                  <c:v>23.2</c:v>
                </c:pt>
              </c:numCache>
            </c:numRef>
          </c:xVal>
          <c:yVal>
            <c:numRef>
              <c:f>Data!$D$12</c:f>
              <c:numCache>
                <c:formatCode>General</c:formatCode>
                <c:ptCount val="1"/>
                <c:pt idx="0">
                  <c:v>2.2000000000000002</c:v>
                </c:pt>
              </c:numCache>
            </c:numRef>
          </c:yVal>
          <c:smooth val="0"/>
          <c:extLst>
            <c:ext xmlns:c16="http://schemas.microsoft.com/office/drawing/2014/chart" uri="{C3380CC4-5D6E-409C-BE32-E72D297353CC}">
              <c16:uniqueId val="{00000008-D4C8-4D56-8D54-27C933E57E48}"/>
            </c:ext>
          </c:extLst>
        </c:ser>
        <c:ser>
          <c:idx val="8"/>
          <c:order val="7"/>
          <c:tx>
            <c:strRef>
              <c:f>Data!$B$13</c:f>
              <c:strCache>
                <c:ptCount val="1"/>
                <c:pt idx="0">
                  <c:v>Cis </c:v>
                </c:pt>
              </c:strCache>
            </c:strRef>
          </c:tx>
          <c:spPr>
            <a:ln w="28575">
              <a:noFill/>
            </a:ln>
          </c:spPr>
          <c:marker>
            <c:symbol val="circle"/>
            <c:size val="35"/>
            <c:spPr>
              <a:solidFill>
                <a:schemeClr val="accent5"/>
              </a:solidFill>
              <a:ln>
                <a:noFill/>
              </a:ln>
            </c:spPr>
          </c:marker>
          <c:dLbls>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Data!$C$13</c:f>
              <c:numCache>
                <c:formatCode>0.0\%</c:formatCode>
                <c:ptCount val="1"/>
                <c:pt idx="0">
                  <c:v>61.8</c:v>
                </c:pt>
              </c:numCache>
            </c:numRef>
          </c:xVal>
          <c:yVal>
            <c:numRef>
              <c:f>Data!$D$13</c:f>
              <c:numCache>
                <c:formatCode>General</c:formatCode>
                <c:ptCount val="1"/>
                <c:pt idx="0">
                  <c:v>1.8</c:v>
                </c:pt>
              </c:numCache>
            </c:numRef>
          </c:yVal>
          <c:smooth val="0"/>
          <c:extLst>
            <c:ext xmlns:c16="http://schemas.microsoft.com/office/drawing/2014/chart" uri="{C3380CC4-5D6E-409C-BE32-E72D297353CC}">
              <c16:uniqueId val="{00000009-D4C8-4D56-8D54-27C933E57E48}"/>
            </c:ext>
          </c:extLst>
        </c:ser>
        <c:ser>
          <c:idx val="9"/>
          <c:order val="8"/>
          <c:tx>
            <c:strRef>
              <c:f>Data!$B$15</c:f>
              <c:strCache>
                <c:ptCount val="1"/>
                <c:pt idx="0">
                  <c:v>TGO</c:v>
                </c:pt>
              </c:strCache>
            </c:strRef>
          </c:tx>
          <c:spPr>
            <a:ln w="28575">
              <a:noFill/>
            </a:ln>
          </c:spPr>
          <c:marker>
            <c:symbol val="circle"/>
            <c:size val="35"/>
            <c:spPr>
              <a:solidFill>
                <a:schemeClr val="accent3">
                  <a:lumMod val="40000"/>
                  <a:lumOff val="60000"/>
                </a:schemeClr>
              </a:solidFill>
              <a:ln>
                <a:noFill/>
              </a:ln>
            </c:spPr>
          </c:marker>
          <c:dLbls>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Data!$C$15</c:f>
              <c:numCache>
                <c:formatCode>0.0\%</c:formatCode>
                <c:ptCount val="1"/>
                <c:pt idx="0">
                  <c:v>13.1</c:v>
                </c:pt>
              </c:numCache>
            </c:numRef>
          </c:xVal>
          <c:yVal>
            <c:numRef>
              <c:f>Data!$D$15</c:f>
              <c:numCache>
                <c:formatCode>General</c:formatCode>
                <c:ptCount val="1"/>
                <c:pt idx="0">
                  <c:v>1.2</c:v>
                </c:pt>
              </c:numCache>
            </c:numRef>
          </c:yVal>
          <c:smooth val="0"/>
          <c:extLst>
            <c:ext xmlns:c16="http://schemas.microsoft.com/office/drawing/2014/chart" uri="{C3380CC4-5D6E-409C-BE32-E72D297353CC}">
              <c16:uniqueId val="{0000000A-D4C8-4D56-8D54-27C933E57E48}"/>
            </c:ext>
          </c:extLst>
        </c:ser>
        <c:ser>
          <c:idx val="6"/>
          <c:order val="9"/>
          <c:tx>
            <c:strRef>
              <c:f>Data!$B$16</c:f>
              <c:strCache>
                <c:ptCount val="1"/>
                <c:pt idx="0">
                  <c:v>Cis </c:v>
                </c:pt>
              </c:strCache>
            </c:strRef>
          </c:tx>
          <c:spPr>
            <a:ln w="28575">
              <a:noFill/>
            </a:ln>
          </c:spPr>
          <c:marker>
            <c:symbol val="circle"/>
            <c:size val="35"/>
            <c:spPr>
              <a:solidFill>
                <a:schemeClr val="accent5"/>
              </a:solidFill>
              <a:ln>
                <a:noFill/>
              </a:ln>
            </c:spPr>
          </c:marker>
          <c:dLbls>
            <c:spPr>
              <a:noFill/>
              <a:ln>
                <a:noFill/>
              </a:ln>
              <a:effectLst/>
            </c:spPr>
            <c:txPr>
              <a:bodyPr wrap="square" lIns="38100" tIns="19050" rIns="38100" bIns="19050" anchor="ctr">
                <a:spAutoFit/>
              </a:bodyPr>
              <a:lstStyle/>
              <a:p>
                <a:pPr>
                  <a:defRPr sz="1200">
                    <a:solidFill>
                      <a:schemeClr val="tx1"/>
                    </a:solidFill>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Data!$C$16</c:f>
              <c:numCache>
                <c:formatCode>0.0\%</c:formatCode>
                <c:ptCount val="1"/>
                <c:pt idx="0">
                  <c:v>47</c:v>
                </c:pt>
              </c:numCache>
            </c:numRef>
          </c:xVal>
          <c:yVal>
            <c:numRef>
              <c:f>Data!$D$16</c:f>
              <c:numCache>
                <c:formatCode>General</c:formatCode>
                <c:ptCount val="1"/>
                <c:pt idx="0">
                  <c:v>0.8</c:v>
                </c:pt>
              </c:numCache>
            </c:numRef>
          </c:yVal>
          <c:smooth val="0"/>
          <c:extLst>
            <c:ext xmlns:c16="http://schemas.microsoft.com/office/drawing/2014/chart" uri="{C3380CC4-5D6E-409C-BE32-E72D297353CC}">
              <c16:uniqueId val="{00000001-669E-411B-B632-AB578972E967}"/>
            </c:ext>
          </c:extLst>
        </c:ser>
        <c:dLbls>
          <c:showLegendKey val="0"/>
          <c:showVal val="0"/>
          <c:showCatName val="0"/>
          <c:showSerName val="0"/>
          <c:showPercent val="0"/>
          <c:showBubbleSize val="0"/>
        </c:dLbls>
        <c:axId val="283425984"/>
        <c:axId val="283426544"/>
        <c:extLst/>
      </c:scatterChart>
      <c:valAx>
        <c:axId val="283425984"/>
        <c:scaling>
          <c:orientation val="minMax"/>
          <c:max val="100"/>
          <c:min val="0"/>
        </c:scaling>
        <c:delete val="0"/>
        <c:axPos val="b"/>
        <c:numFmt formatCode="0.0\%" sourceLinked="1"/>
        <c:majorTickMark val="out"/>
        <c:minorTickMark val="none"/>
        <c:tickLblPos val="nextTo"/>
        <c:txPr>
          <a:bodyPr/>
          <a:lstStyle/>
          <a:p>
            <a:pPr>
              <a:defRPr>
                <a:solidFill>
                  <a:schemeClr val="tx1">
                    <a:lumMod val="65000"/>
                    <a:lumOff val="35000"/>
                  </a:schemeClr>
                </a:solidFill>
              </a:defRPr>
            </a:pPr>
            <a:endParaRPr lang="en-US"/>
          </a:p>
        </c:txPr>
        <c:crossAx val="283426544"/>
        <c:crosses val="autoZero"/>
        <c:crossBetween val="midCat"/>
        <c:majorUnit val="10"/>
      </c:valAx>
      <c:valAx>
        <c:axId val="283426544"/>
        <c:scaling>
          <c:orientation val="minMax"/>
          <c:max val="5.5"/>
          <c:min val="0"/>
        </c:scaling>
        <c:delete val="1"/>
        <c:axPos val="l"/>
        <c:majorGridlines>
          <c:spPr>
            <a:ln w="44450"/>
          </c:spPr>
        </c:majorGridlines>
        <c:numFmt formatCode="General" sourceLinked="1"/>
        <c:majorTickMark val="out"/>
        <c:minorTickMark val="none"/>
        <c:tickLblPos val="nextTo"/>
        <c:crossAx val="283425984"/>
        <c:crosses val="autoZero"/>
        <c:crossBetween val="midCat"/>
        <c:majorUnit val="1"/>
      </c:valAx>
      <c:spPr>
        <a:noFill/>
      </c:spPr>
    </c:plotArea>
    <c:plotVisOnly val="1"/>
    <c:dispBlanksAs val="gap"/>
    <c:showDLblsOverMax val="0"/>
  </c:chart>
  <c:spPr>
    <a:noFill/>
    <a:ln>
      <a:noFill/>
    </a:ln>
  </c:spPr>
  <c:txPr>
    <a:bodyPr/>
    <a:lstStyle/>
    <a:p>
      <a:pPr>
        <a:defRPr>
          <a:solidFill>
            <a:schemeClr val="bg1">
              <a:lumMod val="65000"/>
            </a:schemeClr>
          </a:solidFill>
          <a:latin typeface="+mn-lt"/>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Protective Factors by Race and Ethnicity</a:t>
            </a:r>
          </a:p>
        </c:rich>
      </c:tx>
      <c:layout>
        <c:manualLayout>
          <c:xMode val="edge"/>
          <c:yMode val="edge"/>
          <c:x val="0.34738314995393788"/>
          <c:y val="1.366120218579234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77531213148574"/>
          <c:y val="0.17540619084812789"/>
          <c:w val="0.54222028928011701"/>
          <c:h val="0.73062471999981238"/>
        </c:manualLayout>
      </c:layout>
      <c:radarChart>
        <c:radarStyle val="marker"/>
        <c:varyColors val="0"/>
        <c:ser>
          <c:idx val="0"/>
          <c:order val="0"/>
          <c:tx>
            <c:strRef>
              <c:f>Sheet1!$B$1</c:f>
              <c:strCache>
                <c:ptCount val="1"/>
                <c:pt idx="0">
                  <c:v>American Indian or Alaskan Native</c:v>
                </c:pt>
              </c:strCache>
            </c:strRef>
          </c:tx>
          <c:spPr>
            <a:ln w="28575" cap="rnd">
              <a:solidFill>
                <a:schemeClr val="accent1"/>
              </a:solidFill>
              <a:round/>
            </a:ln>
            <a:effectLst/>
          </c:spPr>
          <c:marker>
            <c:symbol val="none"/>
          </c:marker>
          <c:cat>
            <c:strRef>
              <c:f>Sheet1!$A$2:$A$7</c:f>
              <c:strCache>
                <c:ptCount val="6"/>
                <c:pt idx="0">
                  <c:v>All Substances </c:v>
                </c:pt>
                <c:pt idx="1">
                  <c:v>Peer-Individual</c:v>
                </c:pt>
                <c:pt idx="2">
                  <c:v>Family </c:v>
                </c:pt>
                <c:pt idx="3">
                  <c:v>School </c:v>
                </c:pt>
                <c:pt idx="4">
                  <c:v>Hope</c:v>
                </c:pt>
                <c:pt idx="5">
                  <c:v>Mental Health</c:v>
                </c:pt>
              </c:strCache>
            </c:strRef>
          </c:cat>
          <c:val>
            <c:numRef>
              <c:f>Sheet1!$B$2:$B$7</c:f>
              <c:numCache>
                <c:formatCode>0.0%</c:formatCode>
                <c:ptCount val="6"/>
                <c:pt idx="0">
                  <c:v>0.84015384615384625</c:v>
                </c:pt>
                <c:pt idx="1">
                  <c:v>0.6041428571428572</c:v>
                </c:pt>
                <c:pt idx="2">
                  <c:v>0.54900000000000004</c:v>
                </c:pt>
                <c:pt idx="3">
                  <c:v>0.48724999999999996</c:v>
                </c:pt>
                <c:pt idx="4">
                  <c:v>0.48299999999999998</c:v>
                </c:pt>
                <c:pt idx="5">
                  <c:v>0.55999999999999994</c:v>
                </c:pt>
              </c:numCache>
            </c:numRef>
          </c:val>
          <c:extLst>
            <c:ext xmlns:c16="http://schemas.microsoft.com/office/drawing/2014/chart" uri="{C3380CC4-5D6E-409C-BE32-E72D297353CC}">
              <c16:uniqueId val="{00000000-10F9-426E-A836-94477D9C37C3}"/>
            </c:ext>
          </c:extLst>
        </c:ser>
        <c:ser>
          <c:idx val="1"/>
          <c:order val="1"/>
          <c:tx>
            <c:strRef>
              <c:f>Sheet1!$C$1</c:f>
              <c:strCache>
                <c:ptCount val="1"/>
                <c:pt idx="0">
                  <c:v>Asian or Asian American</c:v>
                </c:pt>
              </c:strCache>
            </c:strRef>
          </c:tx>
          <c:spPr>
            <a:ln w="28575" cap="rnd">
              <a:solidFill>
                <a:schemeClr val="accent2"/>
              </a:solidFill>
              <a:round/>
            </a:ln>
            <a:effectLst/>
          </c:spPr>
          <c:marker>
            <c:symbol val="none"/>
          </c:marker>
          <c:cat>
            <c:strRef>
              <c:f>Sheet1!$A$2:$A$7</c:f>
              <c:strCache>
                <c:ptCount val="6"/>
                <c:pt idx="0">
                  <c:v>All Substances </c:v>
                </c:pt>
                <c:pt idx="1">
                  <c:v>Peer-Individual</c:v>
                </c:pt>
                <c:pt idx="2">
                  <c:v>Family </c:v>
                </c:pt>
                <c:pt idx="3">
                  <c:v>School </c:v>
                </c:pt>
                <c:pt idx="4">
                  <c:v>Hope</c:v>
                </c:pt>
                <c:pt idx="5">
                  <c:v>Mental Health</c:v>
                </c:pt>
              </c:strCache>
            </c:strRef>
          </c:cat>
          <c:val>
            <c:numRef>
              <c:f>Sheet1!$C$2:$C$7</c:f>
              <c:numCache>
                <c:formatCode>0.0%</c:formatCode>
                <c:ptCount val="6"/>
                <c:pt idx="0">
                  <c:v>0.93976923076923058</c:v>
                </c:pt>
                <c:pt idx="1">
                  <c:v>0.77728571428571425</c:v>
                </c:pt>
                <c:pt idx="2">
                  <c:v>0.47799999999999998</c:v>
                </c:pt>
                <c:pt idx="3">
                  <c:v>0.56875000000000009</c:v>
                </c:pt>
                <c:pt idx="4">
                  <c:v>0.55200000000000005</c:v>
                </c:pt>
                <c:pt idx="5">
                  <c:v>0.6306666666666666</c:v>
                </c:pt>
              </c:numCache>
            </c:numRef>
          </c:val>
          <c:extLst>
            <c:ext xmlns:c16="http://schemas.microsoft.com/office/drawing/2014/chart" uri="{C3380CC4-5D6E-409C-BE32-E72D297353CC}">
              <c16:uniqueId val="{00000001-10F9-426E-A836-94477D9C37C3}"/>
            </c:ext>
          </c:extLst>
        </c:ser>
        <c:ser>
          <c:idx val="2"/>
          <c:order val="2"/>
          <c:tx>
            <c:strRef>
              <c:f>Sheet1!$D$1</c:f>
              <c:strCache>
                <c:ptCount val="1"/>
                <c:pt idx="0">
                  <c:v>Black or African American</c:v>
                </c:pt>
              </c:strCache>
            </c:strRef>
          </c:tx>
          <c:spPr>
            <a:ln w="28575" cap="rnd">
              <a:solidFill>
                <a:schemeClr val="accent3"/>
              </a:solidFill>
              <a:round/>
            </a:ln>
            <a:effectLst/>
          </c:spPr>
          <c:marker>
            <c:symbol val="none"/>
          </c:marker>
          <c:cat>
            <c:strRef>
              <c:f>Sheet1!$A$2:$A$7</c:f>
              <c:strCache>
                <c:ptCount val="6"/>
                <c:pt idx="0">
                  <c:v>All Substances </c:v>
                </c:pt>
                <c:pt idx="1">
                  <c:v>Peer-Individual</c:v>
                </c:pt>
                <c:pt idx="2">
                  <c:v>Family </c:v>
                </c:pt>
                <c:pt idx="3">
                  <c:v>School </c:v>
                </c:pt>
                <c:pt idx="4">
                  <c:v>Hope</c:v>
                </c:pt>
                <c:pt idx="5">
                  <c:v>Mental Health</c:v>
                </c:pt>
              </c:strCache>
            </c:strRef>
          </c:cat>
          <c:val>
            <c:numRef>
              <c:f>Sheet1!$D$2:$D$7</c:f>
              <c:numCache>
                <c:formatCode>0.0%</c:formatCode>
                <c:ptCount val="6"/>
                <c:pt idx="0">
                  <c:v>0.92007692307692313</c:v>
                </c:pt>
                <c:pt idx="1">
                  <c:v>0.69857142857142862</c:v>
                </c:pt>
                <c:pt idx="2">
                  <c:v>0.63300000000000001</c:v>
                </c:pt>
                <c:pt idx="3">
                  <c:v>0.58799999999999997</c:v>
                </c:pt>
                <c:pt idx="4">
                  <c:v>0.57899999999999996</c:v>
                </c:pt>
                <c:pt idx="5">
                  <c:v>0.67033333333333334</c:v>
                </c:pt>
              </c:numCache>
            </c:numRef>
          </c:val>
          <c:extLst>
            <c:ext xmlns:c16="http://schemas.microsoft.com/office/drawing/2014/chart" uri="{C3380CC4-5D6E-409C-BE32-E72D297353CC}">
              <c16:uniqueId val="{00000002-10F9-426E-A836-94477D9C37C3}"/>
            </c:ext>
          </c:extLst>
        </c:ser>
        <c:ser>
          <c:idx val="3"/>
          <c:order val="3"/>
          <c:tx>
            <c:strRef>
              <c:f>Sheet1!$E$1</c:f>
              <c:strCache>
                <c:ptCount val="1"/>
                <c:pt idx="0">
                  <c:v>Hispanic or Latino/ Latina</c:v>
                </c:pt>
              </c:strCache>
            </c:strRef>
          </c:tx>
          <c:spPr>
            <a:ln w="28575" cap="rnd">
              <a:solidFill>
                <a:schemeClr val="accent4"/>
              </a:solidFill>
              <a:round/>
            </a:ln>
            <a:effectLst/>
          </c:spPr>
          <c:marker>
            <c:symbol val="none"/>
          </c:marker>
          <c:cat>
            <c:strRef>
              <c:f>Sheet1!$A$2:$A$7</c:f>
              <c:strCache>
                <c:ptCount val="6"/>
                <c:pt idx="0">
                  <c:v>All Substances </c:v>
                </c:pt>
                <c:pt idx="1">
                  <c:v>Peer-Individual</c:v>
                </c:pt>
                <c:pt idx="2">
                  <c:v>Family </c:v>
                </c:pt>
                <c:pt idx="3">
                  <c:v>School </c:v>
                </c:pt>
                <c:pt idx="4">
                  <c:v>Hope</c:v>
                </c:pt>
                <c:pt idx="5">
                  <c:v>Mental Health</c:v>
                </c:pt>
              </c:strCache>
            </c:strRef>
          </c:cat>
          <c:val>
            <c:numRef>
              <c:f>Sheet1!$E$2:$E$7</c:f>
              <c:numCache>
                <c:formatCode>0.0%</c:formatCode>
                <c:ptCount val="6"/>
                <c:pt idx="0">
                  <c:v>0.90492307692307683</c:v>
                </c:pt>
                <c:pt idx="1">
                  <c:v>0.7132857142857143</c:v>
                </c:pt>
                <c:pt idx="2">
                  <c:v>0.55000000000000004</c:v>
                </c:pt>
                <c:pt idx="3">
                  <c:v>0.5605</c:v>
                </c:pt>
                <c:pt idx="4">
                  <c:v>0.51649999999999996</c:v>
                </c:pt>
                <c:pt idx="5">
                  <c:v>0.65400000000000003</c:v>
                </c:pt>
              </c:numCache>
            </c:numRef>
          </c:val>
          <c:extLst>
            <c:ext xmlns:c16="http://schemas.microsoft.com/office/drawing/2014/chart" uri="{C3380CC4-5D6E-409C-BE32-E72D297353CC}">
              <c16:uniqueId val="{00000003-10F9-426E-A836-94477D9C37C3}"/>
            </c:ext>
          </c:extLst>
        </c:ser>
        <c:ser>
          <c:idx val="4"/>
          <c:order val="4"/>
          <c:tx>
            <c:strRef>
              <c:f>Sheet1!$F$1</c:f>
              <c:strCache>
                <c:ptCount val="1"/>
                <c:pt idx="0">
                  <c:v>Native Hawaiian or other Pacific Islander</c:v>
                </c:pt>
              </c:strCache>
            </c:strRef>
          </c:tx>
          <c:spPr>
            <a:ln w="28575" cap="rnd">
              <a:solidFill>
                <a:schemeClr val="accent5"/>
              </a:solidFill>
              <a:round/>
            </a:ln>
            <a:effectLst/>
          </c:spPr>
          <c:marker>
            <c:symbol val="none"/>
          </c:marker>
          <c:cat>
            <c:strRef>
              <c:f>Sheet1!$A$2:$A$7</c:f>
              <c:strCache>
                <c:ptCount val="6"/>
                <c:pt idx="0">
                  <c:v>All Substances </c:v>
                </c:pt>
                <c:pt idx="1">
                  <c:v>Peer-Individual</c:v>
                </c:pt>
                <c:pt idx="2">
                  <c:v>Family </c:v>
                </c:pt>
                <c:pt idx="3">
                  <c:v>School </c:v>
                </c:pt>
                <c:pt idx="4">
                  <c:v>Hope</c:v>
                </c:pt>
                <c:pt idx="5">
                  <c:v>Mental Health</c:v>
                </c:pt>
              </c:strCache>
            </c:strRef>
          </c:cat>
          <c:val>
            <c:numRef>
              <c:f>Sheet1!$F$2:$F$7</c:f>
              <c:numCache>
                <c:formatCode>0.0%</c:formatCode>
                <c:ptCount val="6"/>
                <c:pt idx="0">
                  <c:v>0.91799999999999982</c:v>
                </c:pt>
                <c:pt idx="1">
                  <c:v>0.72171428571428564</c:v>
                </c:pt>
                <c:pt idx="2">
                  <c:v>0.65400000000000003</c:v>
                </c:pt>
                <c:pt idx="3">
                  <c:v>0.64700000000000002</c:v>
                </c:pt>
                <c:pt idx="4">
                  <c:v>0.55249999999999999</c:v>
                </c:pt>
                <c:pt idx="5">
                  <c:v>0.66900000000000004</c:v>
                </c:pt>
              </c:numCache>
            </c:numRef>
          </c:val>
          <c:extLst>
            <c:ext xmlns:c16="http://schemas.microsoft.com/office/drawing/2014/chart" uri="{C3380CC4-5D6E-409C-BE32-E72D297353CC}">
              <c16:uniqueId val="{00000004-10F9-426E-A836-94477D9C37C3}"/>
            </c:ext>
          </c:extLst>
        </c:ser>
        <c:ser>
          <c:idx val="5"/>
          <c:order val="5"/>
          <c:tx>
            <c:strRef>
              <c:f>Sheet1!$G$1</c:f>
              <c:strCache>
                <c:ptCount val="1"/>
                <c:pt idx="0">
                  <c:v>White or Caucasian</c:v>
                </c:pt>
              </c:strCache>
            </c:strRef>
          </c:tx>
          <c:spPr>
            <a:ln w="28575" cap="rnd">
              <a:solidFill>
                <a:schemeClr val="accent6"/>
              </a:solidFill>
              <a:round/>
            </a:ln>
            <a:effectLst/>
          </c:spPr>
          <c:marker>
            <c:symbol val="none"/>
          </c:marker>
          <c:cat>
            <c:strRef>
              <c:f>Sheet1!$A$2:$A$7</c:f>
              <c:strCache>
                <c:ptCount val="6"/>
                <c:pt idx="0">
                  <c:v>All Substances </c:v>
                </c:pt>
                <c:pt idx="1">
                  <c:v>Peer-Individual</c:v>
                </c:pt>
                <c:pt idx="2">
                  <c:v>Family </c:v>
                </c:pt>
                <c:pt idx="3">
                  <c:v>School </c:v>
                </c:pt>
                <c:pt idx="4">
                  <c:v>Hope</c:v>
                </c:pt>
                <c:pt idx="5">
                  <c:v>Mental Health</c:v>
                </c:pt>
              </c:strCache>
            </c:strRef>
          </c:cat>
          <c:val>
            <c:numRef>
              <c:f>Sheet1!$G$2:$G$7</c:f>
              <c:numCache>
                <c:formatCode>0.0%</c:formatCode>
                <c:ptCount val="6"/>
                <c:pt idx="0">
                  <c:v>0.89038461538461544</c:v>
                </c:pt>
                <c:pt idx="1">
                  <c:v>0.6707142857142856</c:v>
                </c:pt>
                <c:pt idx="2">
                  <c:v>0.60599999999999998</c:v>
                </c:pt>
                <c:pt idx="3">
                  <c:v>0.56375000000000008</c:v>
                </c:pt>
                <c:pt idx="4">
                  <c:v>0.63500000000000001</c:v>
                </c:pt>
                <c:pt idx="5">
                  <c:v>0.61833333333333329</c:v>
                </c:pt>
              </c:numCache>
            </c:numRef>
          </c:val>
          <c:extLst>
            <c:ext xmlns:c16="http://schemas.microsoft.com/office/drawing/2014/chart" uri="{C3380CC4-5D6E-409C-BE32-E72D297353CC}">
              <c16:uniqueId val="{00000005-10F9-426E-A836-94477D9C37C3}"/>
            </c:ext>
          </c:extLst>
        </c:ser>
        <c:ser>
          <c:idx val="6"/>
          <c:order val="6"/>
          <c:tx>
            <c:strRef>
              <c:f>Sheet1!$H$1</c:f>
              <c:strCache>
                <c:ptCount val="1"/>
                <c:pt idx="0">
                  <c:v>Other</c:v>
                </c:pt>
              </c:strCache>
            </c:strRef>
          </c:tx>
          <c:spPr>
            <a:ln w="28575" cap="rnd">
              <a:solidFill>
                <a:schemeClr val="accent1">
                  <a:lumMod val="60000"/>
                </a:schemeClr>
              </a:solidFill>
              <a:round/>
            </a:ln>
            <a:effectLst/>
          </c:spPr>
          <c:marker>
            <c:symbol val="none"/>
          </c:marker>
          <c:cat>
            <c:strRef>
              <c:f>Sheet1!$A$2:$A$7</c:f>
              <c:strCache>
                <c:ptCount val="6"/>
                <c:pt idx="0">
                  <c:v>All Substances </c:v>
                </c:pt>
                <c:pt idx="1">
                  <c:v>Peer-Individual</c:v>
                </c:pt>
                <c:pt idx="2">
                  <c:v>Family </c:v>
                </c:pt>
                <c:pt idx="3">
                  <c:v>School </c:v>
                </c:pt>
                <c:pt idx="4">
                  <c:v>Hope</c:v>
                </c:pt>
                <c:pt idx="5">
                  <c:v>Mental Health</c:v>
                </c:pt>
              </c:strCache>
            </c:strRef>
          </c:cat>
          <c:val>
            <c:numRef>
              <c:f>Sheet1!$H$2:$H$7</c:f>
              <c:numCache>
                <c:formatCode>0.0%</c:formatCode>
                <c:ptCount val="6"/>
                <c:pt idx="0">
                  <c:v>0.89246153846153831</c:v>
                </c:pt>
                <c:pt idx="1">
                  <c:v>0.66757142857142859</c:v>
                </c:pt>
                <c:pt idx="2">
                  <c:v>0.51800000000000002</c:v>
                </c:pt>
                <c:pt idx="3">
                  <c:v>0.52825</c:v>
                </c:pt>
                <c:pt idx="4">
                  <c:v>0.53900000000000003</c:v>
                </c:pt>
                <c:pt idx="5">
                  <c:v>0.65400000000000003</c:v>
                </c:pt>
              </c:numCache>
            </c:numRef>
          </c:val>
          <c:extLst>
            <c:ext xmlns:c16="http://schemas.microsoft.com/office/drawing/2014/chart" uri="{C3380CC4-5D6E-409C-BE32-E72D297353CC}">
              <c16:uniqueId val="{00000006-10F9-426E-A836-94477D9C37C3}"/>
            </c:ext>
          </c:extLst>
        </c:ser>
        <c:ser>
          <c:idx val="7"/>
          <c:order val="7"/>
          <c:tx>
            <c:strRef>
              <c:f>Sheet1!$I$1</c:f>
              <c:strCache>
                <c:ptCount val="1"/>
                <c:pt idx="0">
                  <c:v>Multiracial</c:v>
                </c:pt>
              </c:strCache>
            </c:strRef>
          </c:tx>
          <c:spPr>
            <a:ln w="28575" cap="rnd">
              <a:solidFill>
                <a:schemeClr val="accent2">
                  <a:lumMod val="60000"/>
                </a:schemeClr>
              </a:solidFill>
              <a:round/>
            </a:ln>
            <a:effectLst/>
          </c:spPr>
          <c:marker>
            <c:symbol val="none"/>
          </c:marker>
          <c:cat>
            <c:strRef>
              <c:f>Sheet1!$A$2:$A$7</c:f>
              <c:strCache>
                <c:ptCount val="6"/>
                <c:pt idx="0">
                  <c:v>All Substances </c:v>
                </c:pt>
                <c:pt idx="1">
                  <c:v>Peer-Individual</c:v>
                </c:pt>
                <c:pt idx="2">
                  <c:v>Family </c:v>
                </c:pt>
                <c:pt idx="3">
                  <c:v>School </c:v>
                </c:pt>
                <c:pt idx="4">
                  <c:v>Hope</c:v>
                </c:pt>
                <c:pt idx="5">
                  <c:v>Mental Health</c:v>
                </c:pt>
              </c:strCache>
            </c:strRef>
          </c:cat>
          <c:val>
            <c:numRef>
              <c:f>Sheet1!$I$2:$I$7</c:f>
              <c:numCache>
                <c:formatCode>0.0%</c:formatCode>
                <c:ptCount val="6"/>
                <c:pt idx="0">
                  <c:v>0.86438461538461542</c:v>
                </c:pt>
                <c:pt idx="1">
                  <c:v>0.64757142857142858</c:v>
                </c:pt>
                <c:pt idx="2">
                  <c:v>0.54</c:v>
                </c:pt>
                <c:pt idx="3">
                  <c:v>0.53525</c:v>
                </c:pt>
                <c:pt idx="4">
                  <c:v>0.55200000000000005</c:v>
                </c:pt>
                <c:pt idx="5">
                  <c:v>0.56999999999999995</c:v>
                </c:pt>
              </c:numCache>
            </c:numRef>
          </c:val>
          <c:extLst>
            <c:ext xmlns:c16="http://schemas.microsoft.com/office/drawing/2014/chart" uri="{C3380CC4-5D6E-409C-BE32-E72D297353CC}">
              <c16:uniqueId val="{00000007-10F9-426E-A836-94477D9C37C3}"/>
            </c:ext>
          </c:extLst>
        </c:ser>
        <c:dLbls>
          <c:showLegendKey val="0"/>
          <c:showVal val="0"/>
          <c:showCatName val="0"/>
          <c:showSerName val="0"/>
          <c:showPercent val="0"/>
          <c:showBubbleSize val="0"/>
        </c:dLbls>
        <c:axId val="344555344"/>
        <c:axId val="344563504"/>
      </c:radarChart>
      <c:catAx>
        <c:axId val="34455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44563504"/>
        <c:crosses val="autoZero"/>
        <c:auto val="1"/>
        <c:lblAlgn val="ctr"/>
        <c:lblOffset val="100"/>
        <c:noMultiLvlLbl val="0"/>
      </c:catAx>
      <c:valAx>
        <c:axId val="3445635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138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4555344"/>
        <c:crosses val="autoZero"/>
        <c:crossBetween val="between"/>
      </c:valAx>
      <c:spPr>
        <a:noFill/>
        <a:ln>
          <a:noFill/>
        </a:ln>
        <a:effectLst/>
      </c:spPr>
    </c:plotArea>
    <c:legend>
      <c:legendPos val="l"/>
      <c:layout>
        <c:manualLayout>
          <c:xMode val="edge"/>
          <c:yMode val="edge"/>
          <c:x val="9.238999830982076E-3"/>
          <c:y val="7.2601849701763158E-2"/>
          <c:w val="0.25222048872679903"/>
          <c:h val="0.8611357393998672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Protective Factors by</a:t>
            </a:r>
            <a:r>
              <a:rPr lang="en-US" baseline="0"/>
              <a:t> Sexuality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105163734110574"/>
          <c:y val="0.21139001882118669"/>
          <c:w val="0.47776261630757749"/>
          <c:h val="0.73677602637225581"/>
        </c:manualLayout>
      </c:layout>
      <c:radarChart>
        <c:radarStyle val="marker"/>
        <c:varyColors val="0"/>
        <c:ser>
          <c:idx val="0"/>
          <c:order val="0"/>
          <c:tx>
            <c:strRef>
              <c:f>Sheet1!$B$1</c:f>
              <c:strCache>
                <c:ptCount val="1"/>
                <c:pt idx="0">
                  <c:v>Heterosexual</c:v>
                </c:pt>
              </c:strCache>
            </c:strRef>
          </c:tx>
          <c:spPr>
            <a:ln w="28575" cap="rnd">
              <a:solidFill>
                <a:schemeClr val="accent1"/>
              </a:solidFill>
              <a:round/>
            </a:ln>
            <a:effectLst/>
          </c:spPr>
          <c:marker>
            <c:symbol val="none"/>
          </c:marker>
          <c:cat>
            <c:strRef>
              <c:f>Sheet1!$A$2:$A$7</c:f>
              <c:strCache>
                <c:ptCount val="6"/>
                <c:pt idx="0">
                  <c:v>All Substances </c:v>
                </c:pt>
                <c:pt idx="1">
                  <c:v>Peer-Individual </c:v>
                </c:pt>
                <c:pt idx="2">
                  <c:v>Family</c:v>
                </c:pt>
                <c:pt idx="3">
                  <c:v>School</c:v>
                </c:pt>
                <c:pt idx="4">
                  <c:v>Hope</c:v>
                </c:pt>
                <c:pt idx="5">
                  <c:v>Mental Health</c:v>
                </c:pt>
              </c:strCache>
            </c:strRef>
          </c:cat>
          <c:val>
            <c:numRef>
              <c:f>Sheet1!$B$2:$B$7</c:f>
              <c:numCache>
                <c:formatCode>0.0%</c:formatCode>
                <c:ptCount val="6"/>
                <c:pt idx="0">
                  <c:v>0.90753846153846141</c:v>
                </c:pt>
                <c:pt idx="1">
                  <c:v>0.70157142857142851</c:v>
                </c:pt>
                <c:pt idx="2">
                  <c:v>0.626</c:v>
                </c:pt>
                <c:pt idx="3">
                  <c:v>0.57750000000000001</c:v>
                </c:pt>
                <c:pt idx="4">
                  <c:v>0.61450000000000005</c:v>
                </c:pt>
                <c:pt idx="5">
                  <c:v>0.70533333333333337</c:v>
                </c:pt>
              </c:numCache>
            </c:numRef>
          </c:val>
          <c:extLst>
            <c:ext xmlns:c16="http://schemas.microsoft.com/office/drawing/2014/chart" uri="{C3380CC4-5D6E-409C-BE32-E72D297353CC}">
              <c16:uniqueId val="{00000000-C7C6-4492-80F9-7BE7C372D2B3}"/>
            </c:ext>
          </c:extLst>
        </c:ser>
        <c:ser>
          <c:idx val="1"/>
          <c:order val="1"/>
          <c:tx>
            <c:strRef>
              <c:f>Sheet1!$C$1</c:f>
              <c:strCache>
                <c:ptCount val="1"/>
                <c:pt idx="0">
                  <c:v>Gay or Lesbian</c:v>
                </c:pt>
              </c:strCache>
            </c:strRef>
          </c:tx>
          <c:spPr>
            <a:ln w="28575" cap="rnd">
              <a:solidFill>
                <a:schemeClr val="accent2"/>
              </a:solidFill>
              <a:round/>
            </a:ln>
            <a:effectLst/>
          </c:spPr>
          <c:marker>
            <c:symbol val="none"/>
          </c:marker>
          <c:cat>
            <c:strRef>
              <c:f>Sheet1!$A$2:$A$7</c:f>
              <c:strCache>
                <c:ptCount val="6"/>
                <c:pt idx="0">
                  <c:v>All Substances </c:v>
                </c:pt>
                <c:pt idx="1">
                  <c:v>Peer-Individual </c:v>
                </c:pt>
                <c:pt idx="2">
                  <c:v>Family</c:v>
                </c:pt>
                <c:pt idx="3">
                  <c:v>School</c:v>
                </c:pt>
                <c:pt idx="4">
                  <c:v>Hope</c:v>
                </c:pt>
                <c:pt idx="5">
                  <c:v>Mental Health</c:v>
                </c:pt>
              </c:strCache>
            </c:strRef>
          </c:cat>
          <c:val>
            <c:numRef>
              <c:f>Sheet1!$C$2:$C$7</c:f>
              <c:numCache>
                <c:formatCode>0.0%</c:formatCode>
                <c:ptCount val="6"/>
                <c:pt idx="0">
                  <c:v>0.87523076923076926</c:v>
                </c:pt>
                <c:pt idx="1">
                  <c:v>0.61</c:v>
                </c:pt>
                <c:pt idx="2">
                  <c:v>0.42599999999999999</c:v>
                </c:pt>
                <c:pt idx="3">
                  <c:v>0.51649999999999996</c:v>
                </c:pt>
                <c:pt idx="4">
                  <c:v>0.48949999999999994</c:v>
                </c:pt>
                <c:pt idx="5">
                  <c:v>0.377</c:v>
                </c:pt>
              </c:numCache>
            </c:numRef>
          </c:val>
          <c:extLst>
            <c:ext xmlns:c16="http://schemas.microsoft.com/office/drawing/2014/chart" uri="{C3380CC4-5D6E-409C-BE32-E72D297353CC}">
              <c16:uniqueId val="{00000001-C7C6-4492-80F9-7BE7C372D2B3}"/>
            </c:ext>
          </c:extLst>
        </c:ser>
        <c:ser>
          <c:idx val="2"/>
          <c:order val="2"/>
          <c:tx>
            <c:strRef>
              <c:f>Sheet1!$D$1</c:f>
              <c:strCache>
                <c:ptCount val="1"/>
                <c:pt idx="0">
                  <c:v>Bisexual</c:v>
                </c:pt>
              </c:strCache>
            </c:strRef>
          </c:tx>
          <c:spPr>
            <a:ln w="28575" cap="rnd">
              <a:solidFill>
                <a:schemeClr val="accent3"/>
              </a:solidFill>
              <a:round/>
            </a:ln>
            <a:effectLst/>
          </c:spPr>
          <c:marker>
            <c:symbol val="none"/>
          </c:marker>
          <c:cat>
            <c:strRef>
              <c:f>Sheet1!$A$2:$A$7</c:f>
              <c:strCache>
                <c:ptCount val="6"/>
                <c:pt idx="0">
                  <c:v>All Substances </c:v>
                </c:pt>
                <c:pt idx="1">
                  <c:v>Peer-Individual </c:v>
                </c:pt>
                <c:pt idx="2">
                  <c:v>Family</c:v>
                </c:pt>
                <c:pt idx="3">
                  <c:v>School</c:v>
                </c:pt>
                <c:pt idx="4">
                  <c:v>Hope</c:v>
                </c:pt>
                <c:pt idx="5">
                  <c:v>Mental Health</c:v>
                </c:pt>
              </c:strCache>
            </c:strRef>
          </c:cat>
          <c:val>
            <c:numRef>
              <c:f>Sheet1!$D$2:$D$7</c:f>
              <c:numCache>
                <c:formatCode>0.0%</c:formatCode>
                <c:ptCount val="6"/>
                <c:pt idx="0">
                  <c:v>0.82284615384615378</c:v>
                </c:pt>
                <c:pt idx="1">
                  <c:v>0.59700000000000009</c:v>
                </c:pt>
                <c:pt idx="2">
                  <c:v>0.41299999999999998</c:v>
                </c:pt>
                <c:pt idx="3">
                  <c:v>0.50524999999999998</c:v>
                </c:pt>
                <c:pt idx="4">
                  <c:v>0.49650000000000005</c:v>
                </c:pt>
                <c:pt idx="5">
                  <c:v>0.3666666666666667</c:v>
                </c:pt>
              </c:numCache>
            </c:numRef>
          </c:val>
          <c:extLst>
            <c:ext xmlns:c16="http://schemas.microsoft.com/office/drawing/2014/chart" uri="{C3380CC4-5D6E-409C-BE32-E72D297353CC}">
              <c16:uniqueId val="{00000002-C7C6-4492-80F9-7BE7C372D2B3}"/>
            </c:ext>
          </c:extLst>
        </c:ser>
        <c:ser>
          <c:idx val="3"/>
          <c:order val="3"/>
          <c:tx>
            <c:strRef>
              <c:f>Sheet1!$E$1</c:f>
              <c:strCache>
                <c:ptCount val="1"/>
                <c:pt idx="0">
                  <c:v>Questioning</c:v>
                </c:pt>
              </c:strCache>
            </c:strRef>
          </c:tx>
          <c:spPr>
            <a:ln w="28575" cap="rnd">
              <a:solidFill>
                <a:schemeClr val="accent4"/>
              </a:solidFill>
              <a:round/>
            </a:ln>
            <a:effectLst/>
          </c:spPr>
          <c:marker>
            <c:symbol val="none"/>
          </c:marker>
          <c:cat>
            <c:strRef>
              <c:f>Sheet1!$A$2:$A$7</c:f>
              <c:strCache>
                <c:ptCount val="6"/>
                <c:pt idx="0">
                  <c:v>All Substances </c:v>
                </c:pt>
                <c:pt idx="1">
                  <c:v>Peer-Individual </c:v>
                </c:pt>
                <c:pt idx="2">
                  <c:v>Family</c:v>
                </c:pt>
                <c:pt idx="3">
                  <c:v>School</c:v>
                </c:pt>
                <c:pt idx="4">
                  <c:v>Hope</c:v>
                </c:pt>
                <c:pt idx="5">
                  <c:v>Mental Health</c:v>
                </c:pt>
              </c:strCache>
            </c:strRef>
          </c:cat>
          <c:val>
            <c:numRef>
              <c:f>Sheet1!$E$2:$E$7</c:f>
              <c:numCache>
                <c:formatCode>0.0%</c:formatCode>
                <c:ptCount val="6"/>
                <c:pt idx="0">
                  <c:v>0.89276923076923065</c:v>
                </c:pt>
                <c:pt idx="1">
                  <c:v>0.69842857142857162</c:v>
                </c:pt>
                <c:pt idx="2">
                  <c:v>0.47799999999999998</c:v>
                </c:pt>
                <c:pt idx="3">
                  <c:v>0.53775000000000006</c:v>
                </c:pt>
                <c:pt idx="4">
                  <c:v>0.53600000000000003</c:v>
                </c:pt>
                <c:pt idx="5">
                  <c:v>0.46733333333333338</c:v>
                </c:pt>
              </c:numCache>
            </c:numRef>
          </c:val>
          <c:extLst>
            <c:ext xmlns:c16="http://schemas.microsoft.com/office/drawing/2014/chart" uri="{C3380CC4-5D6E-409C-BE32-E72D297353CC}">
              <c16:uniqueId val="{00000003-C7C6-4492-80F9-7BE7C372D2B3}"/>
            </c:ext>
          </c:extLst>
        </c:ser>
        <c:ser>
          <c:idx val="4"/>
          <c:order val="4"/>
          <c:tx>
            <c:strRef>
              <c:f>Sheet1!$F$1</c:f>
              <c:strCache>
                <c:ptCount val="1"/>
                <c:pt idx="0">
                  <c:v>Something else fits better</c:v>
                </c:pt>
              </c:strCache>
            </c:strRef>
          </c:tx>
          <c:spPr>
            <a:ln w="28575" cap="rnd">
              <a:solidFill>
                <a:schemeClr val="accent5"/>
              </a:solidFill>
              <a:round/>
            </a:ln>
            <a:effectLst/>
          </c:spPr>
          <c:marker>
            <c:symbol val="none"/>
          </c:marker>
          <c:cat>
            <c:strRef>
              <c:f>Sheet1!$A$2:$A$7</c:f>
              <c:strCache>
                <c:ptCount val="6"/>
                <c:pt idx="0">
                  <c:v>All Substances </c:v>
                </c:pt>
                <c:pt idx="1">
                  <c:v>Peer-Individual </c:v>
                </c:pt>
                <c:pt idx="2">
                  <c:v>Family</c:v>
                </c:pt>
                <c:pt idx="3">
                  <c:v>School</c:v>
                </c:pt>
                <c:pt idx="4">
                  <c:v>Hope</c:v>
                </c:pt>
                <c:pt idx="5">
                  <c:v>Mental Health</c:v>
                </c:pt>
              </c:strCache>
            </c:strRef>
          </c:cat>
          <c:val>
            <c:numRef>
              <c:f>Sheet1!$F$2:$F$7</c:f>
              <c:numCache>
                <c:formatCode>0.0%</c:formatCode>
                <c:ptCount val="6"/>
                <c:pt idx="0">
                  <c:v>0.8660000000000001</c:v>
                </c:pt>
                <c:pt idx="1">
                  <c:v>0.63714285714285712</c:v>
                </c:pt>
                <c:pt idx="2">
                  <c:v>0.38</c:v>
                </c:pt>
                <c:pt idx="3">
                  <c:v>0.44450000000000001</c:v>
                </c:pt>
                <c:pt idx="4">
                  <c:v>0.43149999999999999</c:v>
                </c:pt>
                <c:pt idx="5">
                  <c:v>0.38033333333333336</c:v>
                </c:pt>
              </c:numCache>
            </c:numRef>
          </c:val>
          <c:extLst>
            <c:ext xmlns:c16="http://schemas.microsoft.com/office/drawing/2014/chart" uri="{C3380CC4-5D6E-409C-BE32-E72D297353CC}">
              <c16:uniqueId val="{00000004-C7C6-4492-80F9-7BE7C372D2B3}"/>
            </c:ext>
          </c:extLst>
        </c:ser>
        <c:dLbls>
          <c:showLegendKey val="0"/>
          <c:showVal val="0"/>
          <c:showCatName val="0"/>
          <c:showSerName val="0"/>
          <c:showPercent val="0"/>
          <c:showBubbleSize val="0"/>
        </c:dLbls>
        <c:axId val="344555344"/>
        <c:axId val="344563504"/>
      </c:radarChart>
      <c:catAx>
        <c:axId val="34455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44563504"/>
        <c:crosses val="autoZero"/>
        <c:auto val="1"/>
        <c:lblAlgn val="ctr"/>
        <c:lblOffset val="100"/>
        <c:noMultiLvlLbl val="0"/>
      </c:catAx>
      <c:valAx>
        <c:axId val="3445635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4555344"/>
        <c:crosses val="autoZero"/>
        <c:crossBetween val="between"/>
      </c:valAx>
      <c:spPr>
        <a:noFill/>
        <a:ln>
          <a:noFill/>
        </a:ln>
        <a:effectLst/>
      </c:spPr>
    </c:plotArea>
    <c:legend>
      <c:legendPos val="t"/>
      <c:layout>
        <c:manualLayout>
          <c:xMode val="edge"/>
          <c:yMode val="edge"/>
          <c:x val="0"/>
          <c:y val="7.2177405688833587E-2"/>
          <c:w val="0.18661604861138345"/>
          <c:h val="0.927822594311166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Protective Factors by</a:t>
            </a:r>
            <a:r>
              <a:rPr lang="en-US" baseline="0"/>
              <a:t> Gender Identity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105163734110574"/>
          <c:y val="0.21139001882118669"/>
          <c:w val="0.47776261630757749"/>
          <c:h val="0.73677602637225581"/>
        </c:manualLayout>
      </c:layout>
      <c:radarChart>
        <c:radarStyle val="marker"/>
        <c:varyColors val="0"/>
        <c:ser>
          <c:idx val="0"/>
          <c:order val="0"/>
          <c:tx>
            <c:strRef>
              <c:f>Sheet1!$B$1</c:f>
              <c:strCache>
                <c:ptCount val="1"/>
                <c:pt idx="0">
                  <c:v>Male</c:v>
                </c:pt>
              </c:strCache>
            </c:strRef>
          </c:tx>
          <c:spPr>
            <a:ln w="28575" cap="rnd">
              <a:solidFill>
                <a:schemeClr val="accent1"/>
              </a:solidFill>
              <a:round/>
            </a:ln>
            <a:effectLst/>
          </c:spPr>
          <c:marker>
            <c:symbol val="none"/>
          </c:marker>
          <c:cat>
            <c:strRef>
              <c:f>Sheet1!$A$2:$A$7</c:f>
              <c:strCache>
                <c:ptCount val="6"/>
                <c:pt idx="0">
                  <c:v>All Substances </c:v>
                </c:pt>
                <c:pt idx="1">
                  <c:v>Peer-Individual Risk</c:v>
                </c:pt>
                <c:pt idx="2">
                  <c:v>Family PX</c:v>
                </c:pt>
                <c:pt idx="3">
                  <c:v>School PX</c:v>
                </c:pt>
                <c:pt idx="4">
                  <c:v>Hope PX</c:v>
                </c:pt>
                <c:pt idx="5">
                  <c:v>Mental Health</c:v>
                </c:pt>
              </c:strCache>
            </c:strRef>
          </c:cat>
          <c:val>
            <c:numRef>
              <c:f>Sheet1!$B$2:$B$7</c:f>
              <c:numCache>
                <c:formatCode>0.0%</c:formatCode>
                <c:ptCount val="6"/>
                <c:pt idx="0">
                  <c:v>0.90961538461538438</c:v>
                </c:pt>
                <c:pt idx="1">
                  <c:v>0.68728571428571428</c:v>
                </c:pt>
                <c:pt idx="2">
                  <c:v>0.63200000000000001</c:v>
                </c:pt>
                <c:pt idx="3">
                  <c:v>0.57099999999999995</c:v>
                </c:pt>
                <c:pt idx="4">
                  <c:v>0.60399999999999998</c:v>
                </c:pt>
                <c:pt idx="5">
                  <c:v>0.75800000000000001</c:v>
                </c:pt>
              </c:numCache>
            </c:numRef>
          </c:val>
          <c:extLst>
            <c:ext xmlns:c16="http://schemas.microsoft.com/office/drawing/2014/chart" uri="{C3380CC4-5D6E-409C-BE32-E72D297353CC}">
              <c16:uniqueId val="{00000000-C7C6-4492-80F9-7BE7C372D2B3}"/>
            </c:ext>
          </c:extLst>
        </c:ser>
        <c:ser>
          <c:idx val="1"/>
          <c:order val="1"/>
          <c:tx>
            <c:strRef>
              <c:f>Sheet1!$C$1</c:f>
              <c:strCache>
                <c:ptCount val="1"/>
                <c:pt idx="0">
                  <c:v>Female</c:v>
                </c:pt>
              </c:strCache>
            </c:strRef>
          </c:tx>
          <c:spPr>
            <a:ln w="28575" cap="rnd">
              <a:solidFill>
                <a:schemeClr val="accent2"/>
              </a:solidFill>
              <a:round/>
            </a:ln>
            <a:effectLst/>
          </c:spPr>
          <c:marker>
            <c:symbol val="none"/>
          </c:marker>
          <c:cat>
            <c:strRef>
              <c:f>Sheet1!$A$2:$A$7</c:f>
              <c:strCache>
                <c:ptCount val="6"/>
                <c:pt idx="0">
                  <c:v>All Substances </c:v>
                </c:pt>
                <c:pt idx="1">
                  <c:v>Peer-Individual Risk</c:v>
                </c:pt>
                <c:pt idx="2">
                  <c:v>Family PX</c:v>
                </c:pt>
                <c:pt idx="3">
                  <c:v>School PX</c:v>
                </c:pt>
                <c:pt idx="4">
                  <c:v>Hope PX</c:v>
                </c:pt>
                <c:pt idx="5">
                  <c:v>Mental Health</c:v>
                </c:pt>
              </c:strCache>
            </c:strRef>
          </c:cat>
          <c:val>
            <c:numRef>
              <c:f>Sheet1!$C$2:$C$7</c:f>
              <c:numCache>
                <c:formatCode>0.0%</c:formatCode>
                <c:ptCount val="6"/>
                <c:pt idx="0">
                  <c:v>0.88546153846153841</c:v>
                </c:pt>
                <c:pt idx="1">
                  <c:v>0.69228571428571417</c:v>
                </c:pt>
                <c:pt idx="2">
                  <c:v>0.55200000000000005</c:v>
                </c:pt>
                <c:pt idx="3">
                  <c:v>0.56525000000000003</c:v>
                </c:pt>
                <c:pt idx="4">
                  <c:v>0.58550000000000002</c:v>
                </c:pt>
                <c:pt idx="5">
                  <c:v>0.54100000000000004</c:v>
                </c:pt>
              </c:numCache>
            </c:numRef>
          </c:val>
          <c:extLst>
            <c:ext xmlns:c16="http://schemas.microsoft.com/office/drawing/2014/chart" uri="{C3380CC4-5D6E-409C-BE32-E72D297353CC}">
              <c16:uniqueId val="{00000001-C7C6-4492-80F9-7BE7C372D2B3}"/>
            </c:ext>
          </c:extLst>
        </c:ser>
        <c:ser>
          <c:idx val="2"/>
          <c:order val="2"/>
          <c:tx>
            <c:strRef>
              <c:f>Sheet1!$D$1</c:f>
              <c:strCache>
                <c:ptCount val="1"/>
                <c:pt idx="0">
                  <c:v>Transgender</c:v>
                </c:pt>
              </c:strCache>
            </c:strRef>
          </c:tx>
          <c:spPr>
            <a:ln w="28575" cap="rnd">
              <a:solidFill>
                <a:schemeClr val="accent3"/>
              </a:solidFill>
              <a:round/>
            </a:ln>
            <a:effectLst/>
          </c:spPr>
          <c:marker>
            <c:symbol val="none"/>
          </c:marker>
          <c:cat>
            <c:strRef>
              <c:f>Sheet1!$A$2:$A$7</c:f>
              <c:strCache>
                <c:ptCount val="6"/>
                <c:pt idx="0">
                  <c:v>All Substances </c:v>
                </c:pt>
                <c:pt idx="1">
                  <c:v>Peer-Individual Risk</c:v>
                </c:pt>
                <c:pt idx="2">
                  <c:v>Family PX</c:v>
                </c:pt>
                <c:pt idx="3">
                  <c:v>School PX</c:v>
                </c:pt>
                <c:pt idx="4">
                  <c:v>Hope PX</c:v>
                </c:pt>
                <c:pt idx="5">
                  <c:v>Mental Health</c:v>
                </c:pt>
              </c:strCache>
            </c:strRef>
          </c:cat>
          <c:val>
            <c:numRef>
              <c:f>Sheet1!$D$2:$D$7</c:f>
              <c:numCache>
                <c:formatCode>0.0%</c:formatCode>
                <c:ptCount val="6"/>
                <c:pt idx="0">
                  <c:v>0.83730769230769242</c:v>
                </c:pt>
                <c:pt idx="1">
                  <c:v>0.51100000000000001</c:v>
                </c:pt>
                <c:pt idx="2">
                  <c:v>0.20599999999999999</c:v>
                </c:pt>
                <c:pt idx="3">
                  <c:v>0.4345</c:v>
                </c:pt>
                <c:pt idx="4">
                  <c:v>0.35899999999999999</c:v>
                </c:pt>
                <c:pt idx="5">
                  <c:v>0.24933333333333332</c:v>
                </c:pt>
              </c:numCache>
            </c:numRef>
          </c:val>
          <c:extLst>
            <c:ext xmlns:c16="http://schemas.microsoft.com/office/drawing/2014/chart" uri="{C3380CC4-5D6E-409C-BE32-E72D297353CC}">
              <c16:uniqueId val="{00000002-C7C6-4492-80F9-7BE7C372D2B3}"/>
            </c:ext>
          </c:extLst>
        </c:ser>
        <c:ser>
          <c:idx val="3"/>
          <c:order val="3"/>
          <c:tx>
            <c:strRef>
              <c:f>Sheet1!$E$1</c:f>
              <c:strCache>
                <c:ptCount val="1"/>
                <c:pt idx="0">
                  <c:v>Questioning</c:v>
                </c:pt>
              </c:strCache>
            </c:strRef>
          </c:tx>
          <c:spPr>
            <a:ln w="28575" cap="rnd">
              <a:solidFill>
                <a:schemeClr val="accent4"/>
              </a:solidFill>
              <a:round/>
            </a:ln>
            <a:effectLst/>
          </c:spPr>
          <c:marker>
            <c:symbol val="none"/>
          </c:marker>
          <c:cat>
            <c:strRef>
              <c:f>Sheet1!$A$2:$A$7</c:f>
              <c:strCache>
                <c:ptCount val="6"/>
                <c:pt idx="0">
                  <c:v>All Substances </c:v>
                </c:pt>
                <c:pt idx="1">
                  <c:v>Peer-Individual Risk</c:v>
                </c:pt>
                <c:pt idx="2">
                  <c:v>Family PX</c:v>
                </c:pt>
                <c:pt idx="3">
                  <c:v>School PX</c:v>
                </c:pt>
                <c:pt idx="4">
                  <c:v>Hope PX</c:v>
                </c:pt>
                <c:pt idx="5">
                  <c:v>Mental Health</c:v>
                </c:pt>
              </c:strCache>
            </c:strRef>
          </c:cat>
          <c:val>
            <c:numRef>
              <c:f>Sheet1!$E$2:$E$7</c:f>
              <c:numCache>
                <c:formatCode>0.0%</c:formatCode>
                <c:ptCount val="6"/>
                <c:pt idx="0">
                  <c:v>0.85869230769230775</c:v>
                </c:pt>
                <c:pt idx="1">
                  <c:v>0.63642857142857134</c:v>
                </c:pt>
                <c:pt idx="2">
                  <c:v>0.38100000000000001</c:v>
                </c:pt>
                <c:pt idx="3">
                  <c:v>0.48924999999999996</c:v>
                </c:pt>
                <c:pt idx="4">
                  <c:v>0.42649999999999999</c:v>
                </c:pt>
                <c:pt idx="5">
                  <c:v>0.32900000000000001</c:v>
                </c:pt>
              </c:numCache>
            </c:numRef>
          </c:val>
          <c:extLst>
            <c:ext xmlns:c16="http://schemas.microsoft.com/office/drawing/2014/chart" uri="{C3380CC4-5D6E-409C-BE32-E72D297353CC}">
              <c16:uniqueId val="{00000003-C7C6-4492-80F9-7BE7C372D2B3}"/>
            </c:ext>
          </c:extLst>
        </c:ser>
        <c:ser>
          <c:idx val="4"/>
          <c:order val="4"/>
          <c:tx>
            <c:strRef>
              <c:f>Sheet1!$F$1</c:f>
              <c:strCache>
                <c:ptCount val="1"/>
                <c:pt idx="0">
                  <c:v>Something else fits better</c:v>
                </c:pt>
              </c:strCache>
            </c:strRef>
          </c:tx>
          <c:spPr>
            <a:ln w="28575" cap="rnd">
              <a:solidFill>
                <a:schemeClr val="accent5"/>
              </a:solidFill>
              <a:round/>
            </a:ln>
            <a:effectLst/>
          </c:spPr>
          <c:marker>
            <c:symbol val="none"/>
          </c:marker>
          <c:cat>
            <c:strRef>
              <c:f>Sheet1!$A$2:$A$7</c:f>
              <c:strCache>
                <c:ptCount val="6"/>
                <c:pt idx="0">
                  <c:v>All Substances </c:v>
                </c:pt>
                <c:pt idx="1">
                  <c:v>Peer-Individual Risk</c:v>
                </c:pt>
                <c:pt idx="2">
                  <c:v>Family PX</c:v>
                </c:pt>
                <c:pt idx="3">
                  <c:v>School PX</c:v>
                </c:pt>
                <c:pt idx="4">
                  <c:v>Hope PX</c:v>
                </c:pt>
                <c:pt idx="5">
                  <c:v>Mental Health</c:v>
                </c:pt>
              </c:strCache>
            </c:strRef>
          </c:cat>
          <c:val>
            <c:numRef>
              <c:f>Sheet1!$F$2:$F$7</c:f>
              <c:numCache>
                <c:formatCode>0.0%</c:formatCode>
                <c:ptCount val="6"/>
                <c:pt idx="0">
                  <c:v>0.85561538461538456</c:v>
                </c:pt>
                <c:pt idx="1">
                  <c:v>0.60057142857142853</c:v>
                </c:pt>
                <c:pt idx="2">
                  <c:v>0.34899999999999998</c:v>
                </c:pt>
                <c:pt idx="3">
                  <c:v>0.4375</c:v>
                </c:pt>
                <c:pt idx="4">
                  <c:v>0.38300000000000001</c:v>
                </c:pt>
                <c:pt idx="5">
                  <c:v>0.32566666666666666</c:v>
                </c:pt>
              </c:numCache>
            </c:numRef>
          </c:val>
          <c:extLst>
            <c:ext xmlns:c16="http://schemas.microsoft.com/office/drawing/2014/chart" uri="{C3380CC4-5D6E-409C-BE32-E72D297353CC}">
              <c16:uniqueId val="{00000004-C7C6-4492-80F9-7BE7C372D2B3}"/>
            </c:ext>
          </c:extLst>
        </c:ser>
        <c:dLbls>
          <c:showLegendKey val="0"/>
          <c:showVal val="0"/>
          <c:showCatName val="0"/>
          <c:showSerName val="0"/>
          <c:showPercent val="0"/>
          <c:showBubbleSize val="0"/>
        </c:dLbls>
        <c:axId val="344555344"/>
        <c:axId val="344563504"/>
      </c:radarChart>
      <c:catAx>
        <c:axId val="34455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4563504"/>
        <c:crosses val="autoZero"/>
        <c:auto val="1"/>
        <c:lblAlgn val="ctr"/>
        <c:lblOffset val="100"/>
        <c:noMultiLvlLbl val="0"/>
      </c:catAx>
      <c:valAx>
        <c:axId val="3445635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gradFill>
              <a:gsLst>
                <a:gs pos="0">
                  <a:schemeClr val="accent1">
                    <a:lumMod val="5000"/>
                    <a:lumOff val="95000"/>
                    <a:alpha val="89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9600000" scaled="0"/>
            </a:gradFill>
          </a:ln>
          <a:effectLst/>
        </c:spPr>
        <c:txPr>
          <a:bodyPr rot="-174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4555344"/>
        <c:crosses val="autoZero"/>
        <c:crossBetween val="between"/>
      </c:valAx>
      <c:spPr>
        <a:noFill/>
        <a:ln>
          <a:noFill/>
        </a:ln>
        <a:effectLst/>
      </c:spPr>
    </c:plotArea>
    <c:legend>
      <c:legendPos val="t"/>
      <c:layout>
        <c:manualLayout>
          <c:xMode val="edge"/>
          <c:yMode val="edge"/>
          <c:x val="0"/>
          <c:y val="7.2177405688833587E-2"/>
          <c:w val="0.19159336062698834"/>
          <c:h val="0.927822594311166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16647562119048"/>
          <c:y val="2.2467320261437908E-2"/>
          <c:w val="0.69816903029195743"/>
          <c:h val="0.95506535947712423"/>
        </c:manualLayout>
      </c:layout>
      <c:barChart>
        <c:barDir val="bar"/>
        <c:grouping val="clustered"/>
        <c:varyColors val="0"/>
        <c:ser>
          <c:idx val="0"/>
          <c:order val="0"/>
          <c:tx>
            <c:strRef>
              <c:f>Sheet1!$B$1</c:f>
              <c:strCache>
                <c:ptCount val="1"/>
                <c:pt idx="0">
                  <c:v>Enjoys School</c:v>
                </c:pt>
              </c:strCache>
            </c:strRef>
          </c:tx>
          <c:spPr>
            <a:solidFill>
              <a:schemeClr val="bg2">
                <a:lumMod val="50000"/>
              </a:schemeClr>
            </a:solidFill>
            <a:ln>
              <a:solidFill>
                <a:schemeClr val="bg1"/>
              </a:solidFill>
            </a:ln>
            <a:effectLst/>
          </c:spPr>
          <c:invertIfNegative val="0"/>
          <c:dPt>
            <c:idx val="2"/>
            <c:invertIfNegative val="0"/>
            <c:bubble3D val="0"/>
            <c:spPr>
              <a:solidFill>
                <a:schemeClr val="bg2">
                  <a:lumMod val="50000"/>
                </a:schemeClr>
              </a:solidFill>
              <a:ln w="19050">
                <a:solidFill>
                  <a:schemeClr val="bg1"/>
                </a:solidFill>
              </a:ln>
              <a:effectLst/>
            </c:spPr>
            <c:extLst>
              <c:ext xmlns:c16="http://schemas.microsoft.com/office/drawing/2014/chart" uri="{C3380CC4-5D6E-409C-BE32-E72D297353CC}">
                <c16:uniqueId val="{00000004-86D6-4C0E-BE90-6B00AB2AB4BA}"/>
              </c:ext>
            </c:extLst>
          </c:dPt>
          <c:dLbls>
            <c:dLbl>
              <c:idx val="0"/>
              <c:dLblPos val="inEnd"/>
              <c:showLegendKey val="0"/>
              <c:showVal val="1"/>
              <c:showCatName val="0"/>
              <c:showSerName val="1"/>
              <c:showPercent val="0"/>
              <c:showBubbleSize val="0"/>
              <c:extLst>
                <c:ext xmlns:c15="http://schemas.microsoft.com/office/drawing/2012/chart" uri="{CE6537A1-D6FC-4f65-9D91-7224C49458BB}">
                  <c15:layout>
                    <c:manualLayout>
                      <c:w val="0.15172008714142521"/>
                      <c:h val="6.9808743169398904E-2"/>
                    </c:manualLayout>
                  </c15:layout>
                </c:ext>
                <c:ext xmlns:c16="http://schemas.microsoft.com/office/drawing/2014/chart" uri="{C3380CC4-5D6E-409C-BE32-E72D297353CC}">
                  <c16:uniqueId val="{00000002-122B-496A-8390-82312604C0B6}"/>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D6-4C0E-BE90-6B00AB2AB4BA}"/>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D6-4C0E-BE90-6B00AB2AB4BA}"/>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6D6-4C0E-BE90-6B00AB2AB4BA}"/>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6D6-4C0E-BE90-6B00AB2AB4BA}"/>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6D6-4C0E-BE90-6B00AB2AB4BA}"/>
                </c:ext>
              </c:extLst>
            </c:dLbl>
            <c:dLbl>
              <c:idx val="6"/>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6D6-4C0E-BE90-6B00AB2AB4BA}"/>
                </c:ext>
              </c:extLst>
            </c:dLbl>
            <c:dLbl>
              <c:idx val="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6D6-4C0E-BE90-6B00AB2AB4B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American Indian or Alaskan Native</c:v>
                </c:pt>
                <c:pt idx="1">
                  <c:v>Asian or Asian American</c:v>
                </c:pt>
                <c:pt idx="2">
                  <c:v>Black or African American</c:v>
                </c:pt>
                <c:pt idx="3">
                  <c:v>Hispanic or Latino/ Latina</c:v>
                </c:pt>
                <c:pt idx="4">
                  <c:v>Native Hawaiian or other Pacific Islander</c:v>
                </c:pt>
                <c:pt idx="5">
                  <c:v>White or Caucasian</c:v>
                </c:pt>
                <c:pt idx="6">
                  <c:v>Other</c:v>
                </c:pt>
                <c:pt idx="7">
                  <c:v>Multiracial</c:v>
                </c:pt>
              </c:strCache>
            </c:strRef>
          </c:cat>
          <c:val>
            <c:numRef>
              <c:f>Sheet1!$B$2:$B$9</c:f>
              <c:numCache>
                <c:formatCode>0.0%</c:formatCode>
                <c:ptCount val="8"/>
                <c:pt idx="0">
                  <c:v>0.19400000000000001</c:v>
                </c:pt>
                <c:pt idx="1">
                  <c:v>0.27</c:v>
                </c:pt>
                <c:pt idx="2">
                  <c:v>0.22700000000000001</c:v>
                </c:pt>
                <c:pt idx="3">
                  <c:v>0.24399999999999999</c:v>
                </c:pt>
                <c:pt idx="4">
                  <c:v>0.28100000000000003</c:v>
                </c:pt>
                <c:pt idx="5">
                  <c:v>0.27</c:v>
                </c:pt>
                <c:pt idx="6">
                  <c:v>0.249</c:v>
                </c:pt>
                <c:pt idx="7">
                  <c:v>0.247</c:v>
                </c:pt>
              </c:numCache>
            </c:numRef>
          </c:val>
          <c:extLst>
            <c:ext xmlns:c16="http://schemas.microsoft.com/office/drawing/2014/chart" uri="{C3380CC4-5D6E-409C-BE32-E72D297353CC}">
              <c16:uniqueId val="{00000005-86D6-4C0E-BE90-6B00AB2AB4BA}"/>
            </c:ext>
          </c:extLst>
        </c:ser>
        <c:ser>
          <c:idx val="1"/>
          <c:order val="1"/>
          <c:tx>
            <c:strRef>
              <c:f>Sheet1!$C$1</c:f>
              <c:strCache>
                <c:ptCount val="1"/>
                <c:pt idx="0">
                  <c:v>Tries Their Best in School</c:v>
                </c:pt>
              </c:strCache>
            </c:strRef>
          </c:tx>
          <c:spPr>
            <a:solidFill>
              <a:schemeClr val="tx2">
                <a:lumMod val="90000"/>
                <a:lumOff val="10000"/>
              </a:schemeClr>
            </a:solidFill>
            <a:ln>
              <a:solidFill>
                <a:schemeClr val="bg1"/>
              </a:solidFill>
            </a:ln>
            <a:effectLst/>
          </c:spPr>
          <c:invertIfNegative val="0"/>
          <c:dLbls>
            <c:dLbl>
              <c:idx val="0"/>
              <c:dLblPos val="inEnd"/>
              <c:showLegendKey val="0"/>
              <c:showVal val="1"/>
              <c:showCatName val="0"/>
              <c:showSerName val="1"/>
              <c:showPercent val="0"/>
              <c:showBubbleSize val="0"/>
              <c:extLst>
                <c:ext xmlns:c15="http://schemas.microsoft.com/office/drawing/2012/chart" uri="{CE6537A1-D6FC-4f65-9D91-7224C49458BB}">
                  <c15:layout>
                    <c:manualLayout>
                      <c:w val="0.25081247929797945"/>
                      <c:h val="7.4278592416149092E-2"/>
                    </c:manualLayout>
                  </c15:layout>
                </c:ext>
                <c:ext xmlns:c16="http://schemas.microsoft.com/office/drawing/2014/chart" uri="{C3380CC4-5D6E-409C-BE32-E72D297353CC}">
                  <c16:uniqueId val="{00000012-86D6-4C0E-BE90-6B00AB2AB4BA}"/>
                </c:ext>
              </c:extLst>
            </c:dLbl>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American Indian or Alaskan Native</c:v>
                </c:pt>
                <c:pt idx="1">
                  <c:v>Asian or Asian American</c:v>
                </c:pt>
                <c:pt idx="2">
                  <c:v>Black or African American</c:v>
                </c:pt>
                <c:pt idx="3">
                  <c:v>Hispanic or Latino/ Latina</c:v>
                </c:pt>
                <c:pt idx="4">
                  <c:v>Native Hawaiian or other Pacific Islander</c:v>
                </c:pt>
                <c:pt idx="5">
                  <c:v>White or Caucasian</c:v>
                </c:pt>
                <c:pt idx="6">
                  <c:v>Other</c:v>
                </c:pt>
                <c:pt idx="7">
                  <c:v>Multiracial</c:v>
                </c:pt>
              </c:strCache>
            </c:strRef>
          </c:cat>
          <c:val>
            <c:numRef>
              <c:f>Sheet1!$C$2:$C$9</c:f>
              <c:numCache>
                <c:formatCode>0.0%</c:formatCode>
                <c:ptCount val="8"/>
                <c:pt idx="0">
                  <c:v>0.51400000000000001</c:v>
                </c:pt>
                <c:pt idx="1">
                  <c:v>0.67800000000000005</c:v>
                </c:pt>
                <c:pt idx="2">
                  <c:v>0.69</c:v>
                </c:pt>
                <c:pt idx="3">
                  <c:v>0.66300000000000003</c:v>
                </c:pt>
                <c:pt idx="4">
                  <c:v>0.72899999999999998</c:v>
                </c:pt>
                <c:pt idx="5">
                  <c:v>0.67400000000000004</c:v>
                </c:pt>
                <c:pt idx="6">
                  <c:v>0.65500000000000003</c:v>
                </c:pt>
                <c:pt idx="7">
                  <c:v>0.63400000000000001</c:v>
                </c:pt>
              </c:numCache>
            </c:numRef>
          </c:val>
          <c:extLst>
            <c:ext xmlns:c16="http://schemas.microsoft.com/office/drawing/2014/chart" uri="{C3380CC4-5D6E-409C-BE32-E72D297353CC}">
              <c16:uniqueId val="{00000006-86D6-4C0E-BE90-6B00AB2AB4BA}"/>
            </c:ext>
          </c:extLst>
        </c:ser>
        <c:dLbls>
          <c:dLblPos val="outEnd"/>
          <c:showLegendKey val="0"/>
          <c:showVal val="1"/>
          <c:showCatName val="0"/>
          <c:showSerName val="0"/>
          <c:showPercent val="0"/>
          <c:showBubbleSize val="0"/>
        </c:dLbls>
        <c:gapWidth val="20"/>
        <c:axId val="708585024"/>
        <c:axId val="708583360"/>
      </c:barChart>
      <c:catAx>
        <c:axId val="708585024"/>
        <c:scaling>
          <c:orientation val="maxMin"/>
        </c:scaling>
        <c:delete val="0"/>
        <c:axPos val="l"/>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08583360"/>
        <c:crosses val="autoZero"/>
        <c:auto val="1"/>
        <c:lblAlgn val="ctr"/>
        <c:lblOffset val="100"/>
        <c:noMultiLvlLbl val="0"/>
      </c:catAx>
      <c:valAx>
        <c:axId val="708583360"/>
        <c:scaling>
          <c:orientation val="minMax"/>
          <c:max val="1"/>
        </c:scaling>
        <c:delete val="1"/>
        <c:axPos val="b"/>
        <c:numFmt formatCode="0.0%" sourceLinked="1"/>
        <c:majorTickMark val="out"/>
        <c:minorTickMark val="none"/>
        <c:tickLblPos val="nextTo"/>
        <c:crossAx val="708585024"/>
        <c:crosses val="max"/>
        <c:crossBetween val="between"/>
      </c:valAx>
      <c:spPr>
        <a:noFill/>
        <a:ln w="190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Enjoys School</c:v>
                </c:pt>
              </c:strCache>
            </c:strRef>
          </c:tx>
          <c:spPr>
            <a:solidFill>
              <a:schemeClr val="accent2"/>
            </a:solidFill>
            <a:ln>
              <a:solidFill>
                <a:schemeClr val="bg1"/>
              </a:solidFill>
            </a:ln>
            <a:effectLst/>
          </c:spPr>
          <c:invertIfNegative val="0"/>
          <c:dPt>
            <c:idx val="2"/>
            <c:invertIfNegative val="0"/>
            <c:bubble3D val="0"/>
            <c:spPr>
              <a:solidFill>
                <a:schemeClr val="accent2"/>
              </a:solidFill>
              <a:ln w="19050">
                <a:solidFill>
                  <a:schemeClr val="bg1"/>
                </a:solidFill>
              </a:ln>
              <a:effectLst/>
            </c:spPr>
            <c:extLst>
              <c:ext xmlns:c16="http://schemas.microsoft.com/office/drawing/2014/chart" uri="{C3380CC4-5D6E-409C-BE32-E72D297353CC}">
                <c16:uniqueId val="{00000001-ED85-4F3C-9404-D1E853BD627A}"/>
              </c:ext>
            </c:extLst>
          </c:dPt>
          <c:dLbls>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85-4F3C-9404-D1E853BD627A}"/>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85-4F3C-9404-D1E853BD627A}"/>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5-4F3C-9404-D1E853BD627A}"/>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85-4F3C-9404-D1E853BD627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tkinson Hyperlegible" pitchFamily="50" charset="0"/>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Heterosexual</c:v>
                </c:pt>
                <c:pt idx="1">
                  <c:v>Gay or Lesbian</c:v>
                </c:pt>
                <c:pt idx="2">
                  <c:v>Bisexual</c:v>
                </c:pt>
                <c:pt idx="3">
                  <c:v>Questioning</c:v>
                </c:pt>
                <c:pt idx="4">
                  <c:v>Something else fits better</c:v>
                </c:pt>
              </c:strCache>
            </c:strRef>
          </c:cat>
          <c:val>
            <c:numRef>
              <c:f>Sheet1!$B$2:$B$6</c:f>
              <c:numCache>
                <c:formatCode>0.0%</c:formatCode>
                <c:ptCount val="5"/>
                <c:pt idx="0">
                  <c:v>0.27100000000000002</c:v>
                </c:pt>
                <c:pt idx="1">
                  <c:v>0.19800000000000001</c:v>
                </c:pt>
                <c:pt idx="2">
                  <c:v>0.219</c:v>
                </c:pt>
                <c:pt idx="3">
                  <c:v>0.23400000000000001</c:v>
                </c:pt>
                <c:pt idx="4">
                  <c:v>0.182</c:v>
                </c:pt>
              </c:numCache>
            </c:numRef>
          </c:val>
          <c:extLst>
            <c:ext xmlns:c16="http://schemas.microsoft.com/office/drawing/2014/chart" uri="{C3380CC4-5D6E-409C-BE32-E72D297353CC}">
              <c16:uniqueId val="{00000005-ED85-4F3C-9404-D1E853BD627A}"/>
            </c:ext>
          </c:extLst>
        </c:ser>
        <c:ser>
          <c:idx val="1"/>
          <c:order val="1"/>
          <c:tx>
            <c:strRef>
              <c:f>Sheet1!$C$1</c:f>
              <c:strCache>
                <c:ptCount val="1"/>
                <c:pt idx="0">
                  <c:v>Tries Their Best in School</c:v>
                </c:pt>
              </c:strCache>
            </c:strRef>
          </c:tx>
          <c:spPr>
            <a:solidFill>
              <a:schemeClr val="tx2">
                <a:lumMod val="90000"/>
                <a:lumOff val="10000"/>
              </a:schemeClr>
            </a:solidFill>
            <a:ln>
              <a:solidFill>
                <a:schemeClr val="bg1"/>
              </a:solidFill>
            </a:ln>
            <a:effectLst/>
          </c:spPr>
          <c:invertIfNegative val="0"/>
          <c:dLbls>
            <c:dLbl>
              <c:idx val="0"/>
              <c:dLblPos val="inEnd"/>
              <c:showLegendKey val="0"/>
              <c:showVal val="1"/>
              <c:showCatName val="0"/>
              <c:showSerName val="1"/>
              <c:showPercent val="0"/>
              <c:showBubbleSize val="0"/>
              <c:extLst>
                <c:ext xmlns:c15="http://schemas.microsoft.com/office/drawing/2012/chart" uri="{CE6537A1-D6FC-4f65-9D91-7224C49458BB}">
                  <c15:layout>
                    <c:manualLayout>
                      <c:w val="0.25081247929797945"/>
                      <c:h val="7.4278592416149092E-2"/>
                    </c:manualLayout>
                  </c15:layout>
                </c:ext>
                <c:ext xmlns:c16="http://schemas.microsoft.com/office/drawing/2014/chart" uri="{C3380CC4-5D6E-409C-BE32-E72D297353CC}">
                  <c16:uniqueId val="{00000006-ED85-4F3C-9404-D1E853BD627A}"/>
                </c:ext>
              </c:extLst>
            </c:dLbl>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chemeClr val="bg1"/>
                    </a:solidFill>
                    <a:latin typeface="Atkinson Hyperlegible" pitchFamily="50"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Heterosexual</c:v>
                </c:pt>
                <c:pt idx="1">
                  <c:v>Gay or Lesbian</c:v>
                </c:pt>
                <c:pt idx="2">
                  <c:v>Bisexual</c:v>
                </c:pt>
                <c:pt idx="3">
                  <c:v>Questioning</c:v>
                </c:pt>
                <c:pt idx="4">
                  <c:v>Something else fits better</c:v>
                </c:pt>
              </c:strCache>
            </c:strRef>
          </c:cat>
          <c:val>
            <c:numRef>
              <c:f>Sheet1!$C$2:$C$6</c:f>
              <c:numCache>
                <c:formatCode>0.0%</c:formatCode>
                <c:ptCount val="5"/>
                <c:pt idx="0">
                  <c:v>0.68</c:v>
                </c:pt>
                <c:pt idx="1">
                  <c:v>0.627</c:v>
                </c:pt>
                <c:pt idx="2">
                  <c:v>0.59599999999999997</c:v>
                </c:pt>
                <c:pt idx="3">
                  <c:v>0.67300000000000004</c:v>
                </c:pt>
                <c:pt idx="4">
                  <c:v>0.56399999999999995</c:v>
                </c:pt>
              </c:numCache>
            </c:numRef>
          </c:val>
          <c:extLst>
            <c:ext xmlns:c16="http://schemas.microsoft.com/office/drawing/2014/chart" uri="{C3380CC4-5D6E-409C-BE32-E72D297353CC}">
              <c16:uniqueId val="{00000007-ED85-4F3C-9404-D1E853BD627A}"/>
            </c:ext>
          </c:extLst>
        </c:ser>
        <c:dLbls>
          <c:dLblPos val="outEnd"/>
          <c:showLegendKey val="0"/>
          <c:showVal val="1"/>
          <c:showCatName val="0"/>
          <c:showSerName val="0"/>
          <c:showPercent val="0"/>
          <c:showBubbleSize val="0"/>
        </c:dLbls>
        <c:gapWidth val="20"/>
        <c:axId val="708585024"/>
        <c:axId val="708583360"/>
      </c:barChart>
      <c:catAx>
        <c:axId val="708585024"/>
        <c:scaling>
          <c:orientation val="maxMin"/>
        </c:scaling>
        <c:delete val="0"/>
        <c:axPos val="l"/>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Atkinson Hyperlegible" pitchFamily="50" charset="0"/>
                <a:ea typeface="+mn-ea"/>
                <a:cs typeface="+mn-cs"/>
              </a:defRPr>
            </a:pPr>
            <a:endParaRPr lang="en-US"/>
          </a:p>
        </c:txPr>
        <c:crossAx val="708583360"/>
        <c:crosses val="autoZero"/>
        <c:auto val="1"/>
        <c:lblAlgn val="ctr"/>
        <c:lblOffset val="100"/>
        <c:noMultiLvlLbl val="0"/>
      </c:catAx>
      <c:valAx>
        <c:axId val="708583360"/>
        <c:scaling>
          <c:orientation val="minMax"/>
          <c:max val="1"/>
        </c:scaling>
        <c:delete val="1"/>
        <c:axPos val="b"/>
        <c:numFmt formatCode="0.0%" sourceLinked="1"/>
        <c:majorTickMark val="out"/>
        <c:minorTickMark val="none"/>
        <c:tickLblPos val="nextTo"/>
        <c:crossAx val="708585024"/>
        <c:crosses val="max"/>
        <c:crossBetween val="between"/>
      </c:valAx>
      <c:spPr>
        <a:noFill/>
        <a:ln w="190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Enjoys School</c:v>
                </c:pt>
              </c:strCache>
            </c:strRef>
          </c:tx>
          <c:spPr>
            <a:solidFill>
              <a:schemeClr val="accent2"/>
            </a:solidFill>
            <a:ln>
              <a:solidFill>
                <a:schemeClr val="bg1"/>
              </a:solidFill>
            </a:ln>
            <a:effectLst/>
          </c:spPr>
          <c:invertIfNegative val="0"/>
          <c:dPt>
            <c:idx val="2"/>
            <c:invertIfNegative val="0"/>
            <c:bubble3D val="0"/>
            <c:spPr>
              <a:solidFill>
                <a:schemeClr val="accent2"/>
              </a:solidFill>
              <a:ln w="19050">
                <a:solidFill>
                  <a:schemeClr val="bg1"/>
                </a:solidFill>
              </a:ln>
              <a:effectLst/>
            </c:spPr>
            <c:extLst>
              <c:ext xmlns:c16="http://schemas.microsoft.com/office/drawing/2014/chart" uri="{C3380CC4-5D6E-409C-BE32-E72D297353CC}">
                <c16:uniqueId val="{00000004-86D6-4C0E-BE90-6B00AB2AB4BA}"/>
              </c:ext>
            </c:extLst>
          </c:dPt>
          <c:dLbls>
            <c:dLbl>
              <c:idx val="0"/>
              <c:dLblPos val="inBase"/>
              <c:showLegendKey val="0"/>
              <c:showVal val="1"/>
              <c:showCatName val="0"/>
              <c:showSerName val="1"/>
              <c:showPercent val="0"/>
              <c:showBubbleSize val="0"/>
              <c:extLst>
                <c:ext xmlns:c15="http://schemas.microsoft.com/office/drawing/2012/chart" uri="{CE6537A1-D6FC-4f65-9D91-7224C49458BB}">
                  <c15:layout>
                    <c:manualLayout>
                      <c:w val="0.1922382641933906"/>
                      <c:h val="6.397735747497596E-2"/>
                    </c:manualLayout>
                  </c15:layout>
                </c:ext>
                <c:ext xmlns:c16="http://schemas.microsoft.com/office/drawing/2014/chart" uri="{C3380CC4-5D6E-409C-BE32-E72D297353CC}">
                  <c16:uniqueId val="{00000002-BD17-4D89-92E4-E432822715BF}"/>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D6-4C0E-BE90-6B00AB2AB4BA}"/>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D6-4C0E-BE90-6B00AB2AB4BA}"/>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6D6-4C0E-BE90-6B00AB2AB4BA}"/>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6D6-4C0E-BE90-6B00AB2AB4B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Male</c:v>
                </c:pt>
                <c:pt idx="1">
                  <c:v>Female</c:v>
                </c:pt>
                <c:pt idx="2">
                  <c:v>Transgender</c:v>
                </c:pt>
                <c:pt idx="3">
                  <c:v>Questioning</c:v>
                </c:pt>
                <c:pt idx="4">
                  <c:v>Something else fits better</c:v>
                </c:pt>
              </c:strCache>
            </c:strRef>
          </c:cat>
          <c:val>
            <c:numRef>
              <c:f>Sheet1!$B$2:$B$6</c:f>
              <c:numCache>
                <c:formatCode>0.0%</c:formatCode>
                <c:ptCount val="5"/>
                <c:pt idx="0">
                  <c:v>0.28199999999999997</c:v>
                </c:pt>
                <c:pt idx="1">
                  <c:v>0.24099999999999999</c:v>
                </c:pt>
                <c:pt idx="2">
                  <c:v>0.13800000000000001</c:v>
                </c:pt>
                <c:pt idx="3">
                  <c:v>0.20599999999999999</c:v>
                </c:pt>
                <c:pt idx="4">
                  <c:v>0.19500000000000001</c:v>
                </c:pt>
              </c:numCache>
            </c:numRef>
          </c:val>
          <c:extLst>
            <c:ext xmlns:c16="http://schemas.microsoft.com/office/drawing/2014/chart" uri="{C3380CC4-5D6E-409C-BE32-E72D297353CC}">
              <c16:uniqueId val="{00000005-86D6-4C0E-BE90-6B00AB2AB4BA}"/>
            </c:ext>
          </c:extLst>
        </c:ser>
        <c:ser>
          <c:idx val="1"/>
          <c:order val="1"/>
          <c:tx>
            <c:strRef>
              <c:f>Sheet1!$C$1</c:f>
              <c:strCache>
                <c:ptCount val="1"/>
                <c:pt idx="0">
                  <c:v>Tries Their Best in School</c:v>
                </c:pt>
              </c:strCache>
            </c:strRef>
          </c:tx>
          <c:spPr>
            <a:solidFill>
              <a:schemeClr val="tx2">
                <a:lumMod val="90000"/>
                <a:lumOff val="10000"/>
              </a:schemeClr>
            </a:solidFill>
            <a:ln>
              <a:solidFill>
                <a:schemeClr val="bg1"/>
              </a:solidFill>
            </a:ln>
            <a:effectLst/>
          </c:spPr>
          <c:invertIfNegative val="0"/>
          <c:dLbls>
            <c:dLbl>
              <c:idx val="0"/>
              <c:dLblPos val="inBase"/>
              <c:showLegendKey val="0"/>
              <c:showVal val="1"/>
              <c:showCatName val="0"/>
              <c:showSerName val="1"/>
              <c:showPercent val="0"/>
              <c:showBubbleSize val="0"/>
              <c:extLst>
                <c:ext xmlns:c15="http://schemas.microsoft.com/office/drawing/2012/chart" uri="{CE6537A1-D6FC-4f65-9D91-7224C49458BB}">
                  <c15:layout>
                    <c:manualLayout>
                      <c:w val="0.36514732081767132"/>
                      <c:h val="7.4278615376602353E-2"/>
                    </c:manualLayout>
                  </c15:layout>
                </c:ext>
                <c:ext xmlns:c16="http://schemas.microsoft.com/office/drawing/2014/chart" uri="{C3380CC4-5D6E-409C-BE32-E72D297353CC}">
                  <c16:uniqueId val="{00000012-86D6-4C0E-BE90-6B00AB2AB4BA}"/>
                </c:ext>
              </c:extLst>
            </c:dLbl>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Male</c:v>
                </c:pt>
                <c:pt idx="1">
                  <c:v>Female</c:v>
                </c:pt>
                <c:pt idx="2">
                  <c:v>Transgender</c:v>
                </c:pt>
                <c:pt idx="3">
                  <c:v>Questioning</c:v>
                </c:pt>
                <c:pt idx="4">
                  <c:v>Something else fits better</c:v>
                </c:pt>
              </c:strCache>
            </c:strRef>
          </c:cat>
          <c:val>
            <c:numRef>
              <c:f>Sheet1!$C$2:$C$6</c:f>
              <c:numCache>
                <c:formatCode>0.0%</c:formatCode>
                <c:ptCount val="5"/>
                <c:pt idx="0">
                  <c:v>0.624</c:v>
                </c:pt>
                <c:pt idx="1">
                  <c:v>0.72699999999999998</c:v>
                </c:pt>
                <c:pt idx="2">
                  <c:v>0.57099999999999995</c:v>
                </c:pt>
                <c:pt idx="3">
                  <c:v>0.57899999999999996</c:v>
                </c:pt>
                <c:pt idx="4">
                  <c:v>0.49299999999999999</c:v>
                </c:pt>
              </c:numCache>
            </c:numRef>
          </c:val>
          <c:extLst>
            <c:ext xmlns:c16="http://schemas.microsoft.com/office/drawing/2014/chart" uri="{C3380CC4-5D6E-409C-BE32-E72D297353CC}">
              <c16:uniqueId val="{00000006-86D6-4C0E-BE90-6B00AB2AB4BA}"/>
            </c:ext>
          </c:extLst>
        </c:ser>
        <c:dLbls>
          <c:dLblPos val="outEnd"/>
          <c:showLegendKey val="0"/>
          <c:showVal val="1"/>
          <c:showCatName val="0"/>
          <c:showSerName val="0"/>
          <c:showPercent val="0"/>
          <c:showBubbleSize val="0"/>
        </c:dLbls>
        <c:gapWidth val="20"/>
        <c:axId val="708585024"/>
        <c:axId val="708583360"/>
      </c:barChart>
      <c:catAx>
        <c:axId val="708585024"/>
        <c:scaling>
          <c:orientation val="maxMin"/>
        </c:scaling>
        <c:delete val="0"/>
        <c:axPos val="l"/>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08583360"/>
        <c:crosses val="autoZero"/>
        <c:auto val="1"/>
        <c:lblAlgn val="ctr"/>
        <c:lblOffset val="100"/>
        <c:noMultiLvlLbl val="0"/>
      </c:catAx>
      <c:valAx>
        <c:axId val="708583360"/>
        <c:scaling>
          <c:orientation val="minMax"/>
          <c:max val="1"/>
        </c:scaling>
        <c:delete val="1"/>
        <c:axPos val="b"/>
        <c:numFmt formatCode="0.0%" sourceLinked="1"/>
        <c:majorTickMark val="out"/>
        <c:minorTickMark val="none"/>
        <c:tickLblPos val="nextTo"/>
        <c:crossAx val="708585024"/>
        <c:crosses val="max"/>
        <c:crossBetween val="between"/>
      </c:valAx>
      <c:spPr>
        <a:noFill/>
        <a:ln w="190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12_6D64CEB9.xml><?xml version="1.0" encoding="utf-8"?>
<p188:cmLst xmlns:a="http://schemas.openxmlformats.org/drawingml/2006/main" xmlns:r="http://schemas.openxmlformats.org/officeDocument/2006/relationships" xmlns:p188="http://schemas.microsoft.com/office/powerpoint/2018/8/main">
  <p188:cm id="{4E66AD30-31F4-4FDB-9F01-9A23B2CDD212}" authorId="{604A71EC-87DE-114F-A470-4C4A22E50483}" status="resolved" created="2023-10-05T19:21:16.986" complete="100000">
    <ac:deMkLst xmlns:ac="http://schemas.microsoft.com/office/drawing/2013/main/command">
      <pc:docMk xmlns:pc="http://schemas.microsoft.com/office/powerpoint/2013/main/command"/>
      <pc:sldMk xmlns:pc="http://schemas.microsoft.com/office/powerpoint/2013/main/command" cId="1835323065" sldId="530"/>
      <ac:spMk id="4" creationId="{99636565-AE4C-FC58-D985-86873484B135}"/>
    </ac:deMkLst>
    <p188:replyLst>
      <p188:reply id="{546F0B7D-3F42-476A-B35C-8AB5E799D107}" authorId="{7422A813-77EE-6E98-E183-DD5150783E74}" created="2023-10-06T22:31:56.609">
        <p188:txBody>
          <a:bodyPr/>
          <a:lstStyle/>
          <a:p>
            <a:r>
              <a:rPr lang="en-US"/>
              <a:t>Great point!</a:t>
            </a:r>
          </a:p>
        </p188:txBody>
      </p188:reply>
    </p188:replyLst>
    <p188:txBody>
      <a:bodyPr/>
      <a:lstStyle/>
      <a:p>
        <a:r>
          <a:rPr lang="en-US"/>
          <a:t>Maybe we can ask a question - Who is familiar with the CPWI model and then adjust how much we mention about the CPWI model based on it. Chances are that most of the audience members will be familiar with CPWI and this overview can be very brief.</a:t>
        </a:r>
      </a:p>
    </p188:txBody>
    <p188:extLst>
      <p:ext xmlns:p="http://schemas.openxmlformats.org/presentationml/2006/main" uri="{57CB4572-C831-44C2-8A1C-0ADB6CCDFE69}">
        <p223:reactions xmlns:p223="http://schemas.microsoft.com/office/powerpoint/2022/03/main">
          <p223:rxn type="👍">
            <p223:instance time="2023-10-06T22:31:49.728" authorId="{7422A813-77EE-6E98-E183-DD5150783E74}"/>
          </p223:rxn>
        </p223:reactions>
      </p:ext>
    </p188:extLst>
  </p188:cm>
</p188:cmLst>
</file>

<file path=ppt/comments/modernComment_261_A9099ABA.xml><?xml version="1.0" encoding="utf-8"?>
<p188:cmLst xmlns:a="http://schemas.openxmlformats.org/drawingml/2006/main" xmlns:r="http://schemas.openxmlformats.org/officeDocument/2006/relationships" xmlns:p188="http://schemas.microsoft.com/office/powerpoint/2018/8/main">
  <p188:cm id="{160E58C6-29B9-4D29-9150-591CD147A0EE}" authorId="{3D8AE180-05A2-C27C-E352-44D14B083A84}" status="resolved" created="2023-10-19T17:57:51.782" complete="100000">
    <ac:txMkLst xmlns:ac="http://schemas.microsoft.com/office/drawing/2013/main/command">
      <pc:docMk xmlns:pc="http://schemas.microsoft.com/office/powerpoint/2013/main/command"/>
      <pc:sldMk xmlns:pc="http://schemas.microsoft.com/office/powerpoint/2013/main/command" cId="2835978938" sldId="609"/>
      <ac:spMk id="5" creationId="{FD3151E3-274E-16D2-A3A7-63277A0072C2}"/>
      <ac:txMk cp="66" len="6">
        <ac:context len="285" hash="3586989450"/>
      </ac:txMk>
    </ac:txMkLst>
    <p188:pos x="1599259" y="997185"/>
    <p188:txBody>
      <a:bodyPr/>
      <a:lstStyle/>
      <a:p>
        <a:r>
          <a:rPr lang="en-US"/>
          <a:t>Consider changing 'context' to 'Local context for health equity promotion'</a:t>
        </a:r>
      </a:p>
    </p188:txBody>
  </p188:cm>
</p188:cmLst>
</file>

<file path=ppt/comments/modernComment_279_ACCD206F.xml><?xml version="1.0" encoding="utf-8"?>
<p188:cmLst xmlns:a="http://schemas.openxmlformats.org/drawingml/2006/main" xmlns:r="http://schemas.openxmlformats.org/officeDocument/2006/relationships" xmlns:p188="http://schemas.microsoft.com/office/powerpoint/2018/8/main">
  <p188:cm id="{90526A08-93C0-46E2-9E81-101118987609}" authorId="{1710FDCC-4A65-9C3D-7677-B16956254524}" status="resolved" created="2023-10-06T21:36:22.853" complete="100000">
    <ac:deMkLst xmlns:ac="http://schemas.microsoft.com/office/drawing/2013/main/command">
      <pc:docMk xmlns:pc="http://schemas.microsoft.com/office/powerpoint/2013/main/command"/>
      <pc:sldMk xmlns:pc="http://schemas.microsoft.com/office/powerpoint/2013/main/command" cId="2899124335" sldId="633"/>
      <ac:graphicFrameMk id="16" creationId="{E6C71BCF-E984-EA87-ADC5-F6250FF8DCBA}"/>
    </ac:deMkLst>
    <p188:replyLst>
      <p188:reply id="{B2A09884-0333-44F9-8DBE-5C3E8F439E07}" authorId="{604A71EC-87DE-114F-A470-4C4A22E50483}" created="2023-10-06T21:43:03.272">
        <p188:txBody>
          <a:bodyPr/>
          <a:lstStyle/>
          <a:p>
            <a:r>
              <a:rPr lang="en-US"/>
              <a:t>[@Newburg, Jordan Ashley] Could you please respond to Konul's question about the "varied meaning..." theme from health equity interview?</a:t>
            </a:r>
          </a:p>
        </p188:txBody>
      </p188:reply>
      <p188:reply id="{75B05397-E1A6-4793-927E-D40BC3F6CD4C}" authorId="{22486E51-DD7A-3810-EC2B-841321E39DB4}" created="2023-10-09T20:39:09.276">
        <p188:txBody>
          <a:bodyPr/>
          <a:lstStyle/>
          <a:p>
            <a:r>
              <a:rPr lang="en-US"/>
              <a:t>It was that diversity looks different across communities. In a smaller community with mostly White residents, "diversity" might be different professions and roles represented or different incomes or different personal life histories more than different racial/ethnic backgrounds and cultural backgrounds. </a:t>
            </a:r>
          </a:p>
        </p188:txBody>
      </p188:reply>
      <p188:reply id="{319EC83A-5539-4A70-AE05-EFC57CC4F393}" authorId="{604A71EC-87DE-114F-A470-4C4A22E50483}" created="2023-10-10T17:54:07.383">
        <p188:txBody>
          <a:bodyPr/>
          <a:lstStyle/>
          <a:p>
            <a:r>
              <a:rPr lang="en-US"/>
              <a:t>[@Karimova, Konul] does this answer your question?</a:t>
            </a:r>
          </a:p>
        </p188:txBody>
      </p188:reply>
    </p188:replyLst>
    <p188:txBody>
      <a:bodyPr/>
      <a:lstStyle/>
      <a:p>
        <a:r>
          <a:rPr lang="en-US"/>
          <a:t>I am not completely sure what this last section on Varied meaning ... means. Does it mean inconsistent terminology and different definitions of equity/health equity? </a:t>
        </a:r>
      </a:p>
    </p188:txBody>
  </p188:cm>
  <p188:cm id="{19F4F85D-A296-4CBD-B139-997CC2FE2382}" authorId="{3D8AE180-05A2-C27C-E352-44D14B083A84}" status="resolved" created="2023-10-19T17:58:54.221" complete="100000">
    <pc:sldMkLst xmlns:pc="http://schemas.microsoft.com/office/powerpoint/2013/main/command">
      <pc:docMk/>
      <pc:sldMk cId="2899124335" sldId="633"/>
    </pc:sldMkLst>
    <p188:replyLst>
      <p188:reply id="{6C515215-4B7A-4D1C-970D-8BFD351D9724}" authorId="{1710FDCC-4A65-9C3D-7677-B16956254524}" created="2023-10-23T17:33:10.589">
        <p188:txBody>
          <a:bodyPr/>
          <a:lstStyle/>
          <a:p>
            <a:r>
              <a:rPr lang="en-US"/>
              <a:t>[@Terral, Heather Francis] could you please help me to make the fonts look consistent? It seems like the size is the same but because of number of boxes they look smaller. Thank you!</a:t>
            </a:r>
          </a:p>
        </p188:txBody>
      </p188:reply>
      <p188:reply id="{2AD4EDE0-FFDF-4CE4-8851-8D04F0F0CD17}" authorId="{7422A813-77EE-6E98-E183-DD5150783E74}" created="2023-10-23T18:50:08.060">
        <p188:txBody>
          <a:bodyPr/>
          <a:lstStyle/>
          <a:p>
            <a:r>
              <a:rPr lang="en-US"/>
              <a:t>[@Karimova, Konul] The shapes feature auto-sets the font size based on the amount of text. They should all be size 22 on all of the slides now ☺️ </a:t>
            </a:r>
          </a:p>
        </p188:txBody>
      </p188:reply>
      <p188:reply id="{2A556B39-0E9F-4CC1-B54F-FC7A261E1C46}" authorId="{1710FDCC-4A65-9C3D-7677-B16956254524}" created="2023-10-23T19:08:00.978">
        <p188:txBody>
          <a:bodyPr/>
          <a:lstStyle/>
          <a:p>
            <a:r>
              <a:rPr lang="en-US"/>
              <a:t>Thank you!!!</a:t>
            </a:r>
          </a:p>
        </p188:txBody>
      </p188:reply>
    </p188:replyLst>
    <p188:txBody>
      <a:bodyPr/>
      <a:lstStyle/>
      <a:p>
        <a:r>
          <a:rPr lang="en-US"/>
          <a:t>Font size in the boxes is smaller here than the next few slides - please make consistent</a:t>
        </a:r>
      </a:p>
    </p188:txBody>
  </p188:cm>
  <p188:cm id="{ABA5A21D-FA07-43D0-B306-0EE0FABD5F3B}" authorId="{3D8AE180-05A2-C27C-E352-44D14B083A84}" status="resolved" created="2023-10-19T17:59:56.770" complete="100000">
    <pc:sldMkLst xmlns:pc="http://schemas.microsoft.com/office/powerpoint/2013/main/command">
      <pc:docMk/>
      <pc:sldMk cId="2899124335" sldId="633"/>
    </pc:sldMkLst>
    <p188:txBody>
      <a:bodyPr/>
      <a:lstStyle/>
      <a:p>
        <a:r>
          <a:rPr lang="en-US"/>
          <a:t>It would be helpful to see at least one illustrative quote for each major theme. One for context, facilitators, barriers, and needs. I see you extra slides you could pull from.</a:t>
        </a:r>
      </a:p>
    </p188:txBody>
  </p188:cm>
</p188:cmLst>
</file>

<file path=ppt/comments/modernComment_27B_72DC3C32.xml><?xml version="1.0" encoding="utf-8"?>
<p188:cmLst xmlns:a="http://schemas.openxmlformats.org/drawingml/2006/main" xmlns:r="http://schemas.openxmlformats.org/officeDocument/2006/relationships" xmlns:p188="http://schemas.microsoft.com/office/powerpoint/2018/8/main">
  <p188:cm id="{7A38ED17-3221-4E73-9D44-D42B1FC264C4}" authorId="{604A71EC-87DE-114F-A470-4C4A22E50483}" status="resolved" created="2023-10-06T22:39:46.360" complete="100000">
    <ac:deMkLst xmlns:ac="http://schemas.microsoft.com/office/drawing/2013/main/command">
      <pc:docMk xmlns:pc="http://schemas.microsoft.com/office/powerpoint/2013/main/command"/>
      <pc:sldMk xmlns:pc="http://schemas.microsoft.com/office/powerpoint/2013/main/command" cId="1927035954" sldId="635"/>
      <ac:spMk id="4" creationId="{99636565-AE4C-FC58-D985-86873484B135}"/>
    </ac:deMkLst>
    <p188:replyLst>
      <p188:reply id="{198D915B-0E94-47DB-B22C-04EED3319622}" authorId="{1710FDCC-4A65-9C3D-7677-B16956254524}" created="2023-10-06T22:46:26.166">
        <p188:txBody>
          <a:bodyPr/>
          <a:lstStyle/>
          <a:p>
            <a:r>
              <a:rPr lang="en-US"/>
              <a:t>Yes!</a:t>
            </a:r>
          </a:p>
        </p188:txBody>
      </p188:reply>
    </p188:replyLst>
    <p188:txBody>
      <a:bodyPr/>
      <a:lstStyle/>
      <a:p>
        <a:r>
          <a:rPr lang="en-US"/>
          <a:t>[@Karimova, Konul] will you be adding themes related to challenges and the last category?</a:t>
        </a:r>
      </a:p>
    </p188:txBody>
  </p188:cm>
</p188:cmLst>
</file>

<file path=ppt/comments/modernComment_27E_65DF23D5.xml><?xml version="1.0" encoding="utf-8"?>
<p188:cmLst xmlns:a="http://schemas.openxmlformats.org/drawingml/2006/main" xmlns:r="http://schemas.openxmlformats.org/officeDocument/2006/relationships" xmlns:p188="http://schemas.microsoft.com/office/powerpoint/2018/8/main">
  <p188:cm id="{33B5CB69-B275-4845-85D1-F8364FEE6843}" authorId="{1710FDCC-4A65-9C3D-7677-B16956254524}" status="resolved" created="2023-10-06T23:23:42.769" complete="100000">
    <pc:sldMkLst xmlns:pc="http://schemas.microsoft.com/office/powerpoint/2013/main/command">
      <pc:docMk/>
      <pc:sldMk cId="1709122517" sldId="638"/>
    </pc:sldMkLst>
    <p188:txBody>
      <a:bodyPr/>
      <a:lstStyle/>
      <a:p>
        <a:r>
          <a:rPr lang="en-US"/>
          <a:t>[@Terral, Heather Francis] [@Shrestha, Gitanjali] I added the slides starting from here on the key themes and quotes based on the latest version of the report. Let me know if anything is missing or needs to be revised. Also feel free to make edits, revisions as needed. Thanks.</a:t>
        </a:r>
      </a:p>
    </p188:txBody>
    <p188:extLst>
      <p:ext xmlns:p="http://schemas.openxmlformats.org/presentationml/2006/main" uri="{57CB4572-C831-44C2-8A1C-0ADB6CCDFE69}">
        <p223:reactions xmlns:p223="http://schemas.microsoft.com/office/powerpoint/2022/03/main">
          <p223:rxn type="👍">
            <p223:instance time="2023-10-16T23:08:30.644" authorId="{7422A813-77EE-6E98-E183-DD5150783E74}"/>
          </p223:rxn>
        </p223:reactions>
      </p:ext>
    </p188:extLst>
  </p188:cm>
</p188:cmLst>
</file>

<file path=ppt/comments/modernComment_281_EC9B0EDB.xml><?xml version="1.0" encoding="utf-8"?>
<p188:cmLst xmlns:a="http://schemas.openxmlformats.org/drawingml/2006/main" xmlns:r="http://schemas.openxmlformats.org/officeDocument/2006/relationships" xmlns:p188="http://schemas.microsoft.com/office/powerpoint/2018/8/main">
  <p188:cm id="{76E5B59F-B706-4836-9A8A-0E41EFA638E0}" authorId="{1710FDCC-4A65-9C3D-7677-B16956254524}" created="2023-10-06T23:18:19.871">
    <pc:sldMkLst xmlns:pc="http://schemas.microsoft.com/office/powerpoint/2013/main/command">
      <pc:docMk/>
      <pc:sldMk cId="3969584859" sldId="641"/>
    </pc:sldMkLst>
    <p188:txBody>
      <a:bodyPr/>
      <a:lstStyle/>
      <a:p>
        <a:r>
          <a:rPr lang="en-US"/>
          <a:t>This quote is from the report from 4.4. Other Requirements Support. It seems like the report is being revised. So I figured this quote can go under Flexibility in requirements described in exec. summary</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A3DFF-A935-409B-842B-35CB4705373B}"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E5BD445D-DC5C-4EF2-B1F5-1439146FA79A}">
      <dgm:prSet custT="1"/>
      <dgm:spPr/>
      <dgm:t>
        <a:bodyPr/>
        <a:lstStyle/>
        <a:p>
          <a:r>
            <a:rPr lang="en-US" sz="2800"/>
            <a:t>Part 1: What is the Community Prevention &amp; Wellness Initiative (CPWI) health equity evaluation telling us?</a:t>
          </a:r>
        </a:p>
      </dgm:t>
    </dgm:pt>
    <dgm:pt modelId="{647320B9-78C4-485E-8E2A-24AB7C4F1EF8}" type="parTrans" cxnId="{3E2A73D2-35E1-4808-9A0D-DC0C8CFD1E76}">
      <dgm:prSet/>
      <dgm:spPr/>
      <dgm:t>
        <a:bodyPr/>
        <a:lstStyle/>
        <a:p>
          <a:endParaRPr lang="en-US"/>
        </a:p>
      </dgm:t>
    </dgm:pt>
    <dgm:pt modelId="{1F9EF8EA-790E-4019-97A9-CC167F8D4A39}" type="sibTrans" cxnId="{3E2A73D2-35E1-4808-9A0D-DC0C8CFD1E76}">
      <dgm:prSet/>
      <dgm:spPr/>
      <dgm:t>
        <a:bodyPr/>
        <a:lstStyle/>
        <a:p>
          <a:endParaRPr lang="en-US"/>
        </a:p>
      </dgm:t>
    </dgm:pt>
    <dgm:pt modelId="{AA4EAE29-0D39-4464-B00A-CA1329F7B941}">
      <dgm:prSet custT="1"/>
      <dgm:spPr/>
      <dgm:t>
        <a:bodyPr/>
        <a:lstStyle/>
        <a:p>
          <a:r>
            <a:rPr lang="en-US" sz="2200"/>
            <a:t>Brief Overview of CPWI and Summary of Findings</a:t>
          </a:r>
        </a:p>
      </dgm:t>
    </dgm:pt>
    <dgm:pt modelId="{33F8FDA6-1DB1-43B5-8DC3-B3E86CC3859F}" type="parTrans" cxnId="{BFD808E4-7D3D-4DDD-BC5D-573AD3C700D1}">
      <dgm:prSet/>
      <dgm:spPr/>
      <dgm:t>
        <a:bodyPr/>
        <a:lstStyle/>
        <a:p>
          <a:endParaRPr lang="en-US"/>
        </a:p>
      </dgm:t>
    </dgm:pt>
    <dgm:pt modelId="{F534B479-2952-4EBC-A31C-C9EE4CDA99FD}" type="sibTrans" cxnId="{BFD808E4-7D3D-4DDD-BC5D-573AD3C700D1}">
      <dgm:prSet/>
      <dgm:spPr/>
      <dgm:t>
        <a:bodyPr/>
        <a:lstStyle/>
        <a:p>
          <a:endParaRPr lang="en-US"/>
        </a:p>
      </dgm:t>
    </dgm:pt>
    <dgm:pt modelId="{080B8F15-E074-4CCD-B23B-F8E369D840B9}">
      <dgm:prSet custT="1"/>
      <dgm:spPr/>
      <dgm:t>
        <a:bodyPr/>
        <a:lstStyle/>
        <a:p>
          <a:r>
            <a:rPr lang="en-US" sz="2800"/>
            <a:t>Part 2: What does it mean for my prevention work?</a:t>
          </a:r>
        </a:p>
      </dgm:t>
    </dgm:pt>
    <dgm:pt modelId="{F6B5FC0B-D5B4-442C-94D0-4F670C07852F}" type="parTrans" cxnId="{878D1B12-DC33-45A8-B3A8-6048BFE45A9D}">
      <dgm:prSet/>
      <dgm:spPr/>
      <dgm:t>
        <a:bodyPr/>
        <a:lstStyle/>
        <a:p>
          <a:endParaRPr lang="en-US"/>
        </a:p>
      </dgm:t>
    </dgm:pt>
    <dgm:pt modelId="{3465F579-E9EA-4B70-82F8-312A24C6194B}" type="sibTrans" cxnId="{878D1B12-DC33-45A8-B3A8-6048BFE45A9D}">
      <dgm:prSet/>
      <dgm:spPr/>
      <dgm:t>
        <a:bodyPr/>
        <a:lstStyle/>
        <a:p>
          <a:endParaRPr lang="en-US"/>
        </a:p>
      </dgm:t>
    </dgm:pt>
    <dgm:pt modelId="{4A96276A-C1E3-4CEB-B4BC-7CC9AC36EEE0}">
      <dgm:prSet custT="1"/>
      <dgm:spPr/>
      <dgm:t>
        <a:bodyPr/>
        <a:lstStyle/>
        <a:p>
          <a:r>
            <a:rPr lang="en-US" sz="2400"/>
            <a:t>Small and large-group discussion</a:t>
          </a:r>
        </a:p>
      </dgm:t>
    </dgm:pt>
    <dgm:pt modelId="{9D537DE8-9F65-4E52-B63A-BAD3241350A0}" type="parTrans" cxnId="{D52CF28C-C9FB-41DA-AF5E-32798E5E1F5C}">
      <dgm:prSet/>
      <dgm:spPr/>
      <dgm:t>
        <a:bodyPr/>
        <a:lstStyle/>
        <a:p>
          <a:endParaRPr lang="en-US"/>
        </a:p>
      </dgm:t>
    </dgm:pt>
    <dgm:pt modelId="{2AA350F7-5EE6-40B7-9FA5-3DA2EA2B9277}" type="sibTrans" cxnId="{D52CF28C-C9FB-41DA-AF5E-32798E5E1F5C}">
      <dgm:prSet/>
      <dgm:spPr/>
      <dgm:t>
        <a:bodyPr/>
        <a:lstStyle/>
        <a:p>
          <a:endParaRPr lang="en-US"/>
        </a:p>
      </dgm:t>
    </dgm:pt>
    <dgm:pt modelId="{BF7A5515-0C8A-4B13-A430-04BE3CB43984}" type="pres">
      <dgm:prSet presAssocID="{AB3A3DFF-A935-409B-842B-35CB4705373B}" presName="Name0" presStyleCnt="0">
        <dgm:presLayoutVars>
          <dgm:dir/>
          <dgm:animLvl val="lvl"/>
          <dgm:resizeHandles val="exact"/>
        </dgm:presLayoutVars>
      </dgm:prSet>
      <dgm:spPr/>
    </dgm:pt>
    <dgm:pt modelId="{FAEA918E-C8FE-43B7-BA32-18E3FF5942E8}" type="pres">
      <dgm:prSet presAssocID="{080B8F15-E074-4CCD-B23B-F8E369D840B9}" presName="boxAndChildren" presStyleCnt="0"/>
      <dgm:spPr/>
    </dgm:pt>
    <dgm:pt modelId="{EA33E799-D742-4250-9F22-1D0006E9A9CA}" type="pres">
      <dgm:prSet presAssocID="{080B8F15-E074-4CCD-B23B-F8E369D840B9}" presName="parentTextBox" presStyleLbl="node1" presStyleIdx="0" presStyleCnt="2"/>
      <dgm:spPr/>
    </dgm:pt>
    <dgm:pt modelId="{37184C10-8184-4A1E-93D5-2D86ADF1BB16}" type="pres">
      <dgm:prSet presAssocID="{080B8F15-E074-4CCD-B23B-F8E369D840B9}" presName="entireBox" presStyleLbl="node1" presStyleIdx="0" presStyleCnt="2"/>
      <dgm:spPr/>
    </dgm:pt>
    <dgm:pt modelId="{2BF11702-3521-489A-BCB3-8F6461F29450}" type="pres">
      <dgm:prSet presAssocID="{080B8F15-E074-4CCD-B23B-F8E369D840B9}" presName="descendantBox" presStyleCnt="0"/>
      <dgm:spPr/>
    </dgm:pt>
    <dgm:pt modelId="{617F7E4E-68E6-4BAD-8A36-87B80070EB78}" type="pres">
      <dgm:prSet presAssocID="{4A96276A-C1E3-4CEB-B4BC-7CC9AC36EEE0}" presName="childTextBox" presStyleLbl="fgAccFollowNode1" presStyleIdx="0" presStyleCnt="2">
        <dgm:presLayoutVars>
          <dgm:bulletEnabled val="1"/>
        </dgm:presLayoutVars>
      </dgm:prSet>
      <dgm:spPr/>
    </dgm:pt>
    <dgm:pt modelId="{8F0E0E0B-9DB1-42B4-84BE-AD1302F139F8}" type="pres">
      <dgm:prSet presAssocID="{1F9EF8EA-790E-4019-97A9-CC167F8D4A39}" presName="sp" presStyleCnt="0"/>
      <dgm:spPr/>
    </dgm:pt>
    <dgm:pt modelId="{6C13B484-A727-40C8-9E2D-5AE5A08FB8B9}" type="pres">
      <dgm:prSet presAssocID="{E5BD445D-DC5C-4EF2-B1F5-1439146FA79A}" presName="arrowAndChildren" presStyleCnt="0"/>
      <dgm:spPr/>
    </dgm:pt>
    <dgm:pt modelId="{98633794-EABA-4D10-886A-196319A850F3}" type="pres">
      <dgm:prSet presAssocID="{E5BD445D-DC5C-4EF2-B1F5-1439146FA79A}" presName="parentTextArrow" presStyleLbl="node1" presStyleIdx="0" presStyleCnt="2"/>
      <dgm:spPr/>
    </dgm:pt>
    <dgm:pt modelId="{21C82B4E-1874-4CA0-8B9B-ACCB61B15980}" type="pres">
      <dgm:prSet presAssocID="{E5BD445D-DC5C-4EF2-B1F5-1439146FA79A}" presName="arrow" presStyleLbl="node1" presStyleIdx="1" presStyleCnt="2"/>
      <dgm:spPr/>
    </dgm:pt>
    <dgm:pt modelId="{C400D235-4793-4269-8224-684642C167D2}" type="pres">
      <dgm:prSet presAssocID="{E5BD445D-DC5C-4EF2-B1F5-1439146FA79A}" presName="descendantArrow" presStyleCnt="0"/>
      <dgm:spPr/>
    </dgm:pt>
    <dgm:pt modelId="{3157EAEF-5F81-49AE-B29D-03608286D157}" type="pres">
      <dgm:prSet presAssocID="{AA4EAE29-0D39-4464-B00A-CA1329F7B941}" presName="childTextArrow" presStyleLbl="fgAccFollowNode1" presStyleIdx="1" presStyleCnt="2">
        <dgm:presLayoutVars>
          <dgm:bulletEnabled val="1"/>
        </dgm:presLayoutVars>
      </dgm:prSet>
      <dgm:spPr/>
    </dgm:pt>
  </dgm:ptLst>
  <dgm:cxnLst>
    <dgm:cxn modelId="{878D1B12-DC33-45A8-B3A8-6048BFE45A9D}" srcId="{AB3A3DFF-A935-409B-842B-35CB4705373B}" destId="{080B8F15-E074-4CCD-B23B-F8E369D840B9}" srcOrd="1" destOrd="0" parTransId="{F6B5FC0B-D5B4-442C-94D0-4F670C07852F}" sibTransId="{3465F579-E9EA-4B70-82F8-312A24C6194B}"/>
    <dgm:cxn modelId="{AD4E892B-47B2-4D8D-A6D5-4A093BAE3C85}" type="presOf" srcId="{E5BD445D-DC5C-4EF2-B1F5-1439146FA79A}" destId="{98633794-EABA-4D10-886A-196319A850F3}" srcOrd="0" destOrd="0" presId="urn:microsoft.com/office/officeart/2005/8/layout/process4"/>
    <dgm:cxn modelId="{D52CF28C-C9FB-41DA-AF5E-32798E5E1F5C}" srcId="{080B8F15-E074-4CCD-B23B-F8E369D840B9}" destId="{4A96276A-C1E3-4CEB-B4BC-7CC9AC36EEE0}" srcOrd="0" destOrd="0" parTransId="{9D537DE8-9F65-4E52-B63A-BAD3241350A0}" sibTransId="{2AA350F7-5EE6-40B7-9FA5-3DA2EA2B9277}"/>
    <dgm:cxn modelId="{D2510F91-5C3C-4A16-83EA-C646DF8875FA}" type="presOf" srcId="{AB3A3DFF-A935-409B-842B-35CB4705373B}" destId="{BF7A5515-0C8A-4B13-A430-04BE3CB43984}" srcOrd="0" destOrd="0" presId="urn:microsoft.com/office/officeart/2005/8/layout/process4"/>
    <dgm:cxn modelId="{6DD7029C-BF3B-4B6C-9E67-73B623C8B317}" type="presOf" srcId="{4A96276A-C1E3-4CEB-B4BC-7CC9AC36EEE0}" destId="{617F7E4E-68E6-4BAD-8A36-87B80070EB78}" srcOrd="0" destOrd="0" presId="urn:microsoft.com/office/officeart/2005/8/layout/process4"/>
    <dgm:cxn modelId="{70C509A4-AAED-4CBB-9952-DCA1598A34D5}" type="presOf" srcId="{AA4EAE29-0D39-4464-B00A-CA1329F7B941}" destId="{3157EAEF-5F81-49AE-B29D-03608286D157}" srcOrd="0" destOrd="0" presId="urn:microsoft.com/office/officeart/2005/8/layout/process4"/>
    <dgm:cxn modelId="{D2D348A9-7944-4353-89BB-FD2D79D289FE}" type="presOf" srcId="{080B8F15-E074-4CCD-B23B-F8E369D840B9}" destId="{EA33E799-D742-4250-9F22-1D0006E9A9CA}" srcOrd="0" destOrd="0" presId="urn:microsoft.com/office/officeart/2005/8/layout/process4"/>
    <dgm:cxn modelId="{D83A12B7-7709-4DDE-A6F7-860BE08385FA}" type="presOf" srcId="{E5BD445D-DC5C-4EF2-B1F5-1439146FA79A}" destId="{21C82B4E-1874-4CA0-8B9B-ACCB61B15980}" srcOrd="1" destOrd="0" presId="urn:microsoft.com/office/officeart/2005/8/layout/process4"/>
    <dgm:cxn modelId="{3E2A73D2-35E1-4808-9A0D-DC0C8CFD1E76}" srcId="{AB3A3DFF-A935-409B-842B-35CB4705373B}" destId="{E5BD445D-DC5C-4EF2-B1F5-1439146FA79A}" srcOrd="0" destOrd="0" parTransId="{647320B9-78C4-485E-8E2A-24AB7C4F1EF8}" sibTransId="{1F9EF8EA-790E-4019-97A9-CC167F8D4A39}"/>
    <dgm:cxn modelId="{C3F46ED9-171A-4F05-A5B2-21C08AC3EFFC}" type="presOf" srcId="{080B8F15-E074-4CCD-B23B-F8E369D840B9}" destId="{37184C10-8184-4A1E-93D5-2D86ADF1BB16}" srcOrd="1" destOrd="0" presId="urn:microsoft.com/office/officeart/2005/8/layout/process4"/>
    <dgm:cxn modelId="{BFD808E4-7D3D-4DDD-BC5D-573AD3C700D1}" srcId="{E5BD445D-DC5C-4EF2-B1F5-1439146FA79A}" destId="{AA4EAE29-0D39-4464-B00A-CA1329F7B941}" srcOrd="0" destOrd="0" parTransId="{33F8FDA6-1DB1-43B5-8DC3-B3E86CC3859F}" sibTransId="{F534B479-2952-4EBC-A31C-C9EE4CDA99FD}"/>
    <dgm:cxn modelId="{A26CC31B-2448-4250-A681-90BFE247C36E}" type="presParOf" srcId="{BF7A5515-0C8A-4B13-A430-04BE3CB43984}" destId="{FAEA918E-C8FE-43B7-BA32-18E3FF5942E8}" srcOrd="0" destOrd="0" presId="urn:microsoft.com/office/officeart/2005/8/layout/process4"/>
    <dgm:cxn modelId="{259DDC68-44AF-4A42-877C-E59580B25101}" type="presParOf" srcId="{FAEA918E-C8FE-43B7-BA32-18E3FF5942E8}" destId="{EA33E799-D742-4250-9F22-1D0006E9A9CA}" srcOrd="0" destOrd="0" presId="urn:microsoft.com/office/officeart/2005/8/layout/process4"/>
    <dgm:cxn modelId="{6D85C52E-1550-44C2-89AD-20678ADA4958}" type="presParOf" srcId="{FAEA918E-C8FE-43B7-BA32-18E3FF5942E8}" destId="{37184C10-8184-4A1E-93D5-2D86ADF1BB16}" srcOrd="1" destOrd="0" presId="urn:microsoft.com/office/officeart/2005/8/layout/process4"/>
    <dgm:cxn modelId="{E08C7B00-25FB-4F28-8EBB-1A5079EBE8A0}" type="presParOf" srcId="{FAEA918E-C8FE-43B7-BA32-18E3FF5942E8}" destId="{2BF11702-3521-489A-BCB3-8F6461F29450}" srcOrd="2" destOrd="0" presId="urn:microsoft.com/office/officeart/2005/8/layout/process4"/>
    <dgm:cxn modelId="{2413DCDF-C474-4F91-9747-D54FBC8D4740}" type="presParOf" srcId="{2BF11702-3521-489A-BCB3-8F6461F29450}" destId="{617F7E4E-68E6-4BAD-8A36-87B80070EB78}" srcOrd="0" destOrd="0" presId="urn:microsoft.com/office/officeart/2005/8/layout/process4"/>
    <dgm:cxn modelId="{7685BC5F-662E-455A-AF63-FF5D50E431EF}" type="presParOf" srcId="{BF7A5515-0C8A-4B13-A430-04BE3CB43984}" destId="{8F0E0E0B-9DB1-42B4-84BE-AD1302F139F8}" srcOrd="1" destOrd="0" presId="urn:microsoft.com/office/officeart/2005/8/layout/process4"/>
    <dgm:cxn modelId="{BA07CCA6-0C2F-4B08-866F-6B16BCD1DFD9}" type="presParOf" srcId="{BF7A5515-0C8A-4B13-A430-04BE3CB43984}" destId="{6C13B484-A727-40C8-9E2D-5AE5A08FB8B9}" srcOrd="2" destOrd="0" presId="urn:microsoft.com/office/officeart/2005/8/layout/process4"/>
    <dgm:cxn modelId="{5CC11DA2-63D7-4EEE-8C9C-2807CA624737}" type="presParOf" srcId="{6C13B484-A727-40C8-9E2D-5AE5A08FB8B9}" destId="{98633794-EABA-4D10-886A-196319A850F3}" srcOrd="0" destOrd="0" presId="urn:microsoft.com/office/officeart/2005/8/layout/process4"/>
    <dgm:cxn modelId="{1DC993B4-1D1C-4D83-B21C-EF6E18C7DC37}" type="presParOf" srcId="{6C13B484-A727-40C8-9E2D-5AE5A08FB8B9}" destId="{21C82B4E-1874-4CA0-8B9B-ACCB61B15980}" srcOrd="1" destOrd="0" presId="urn:microsoft.com/office/officeart/2005/8/layout/process4"/>
    <dgm:cxn modelId="{9BC36DCB-B646-4D7A-A09D-4F1027128B31}" type="presParOf" srcId="{6C13B484-A727-40C8-9E2D-5AE5A08FB8B9}" destId="{C400D235-4793-4269-8224-684642C167D2}" srcOrd="2" destOrd="0" presId="urn:microsoft.com/office/officeart/2005/8/layout/process4"/>
    <dgm:cxn modelId="{E98BB6F4-0618-4A9C-9716-8051A3DA1177}" type="presParOf" srcId="{C400D235-4793-4269-8224-684642C167D2}" destId="{3157EAEF-5F81-49AE-B29D-03608286D15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C5D290-9F4C-4C99-B888-C796F2A5401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67E990F-2851-41E8-93E0-81376A8B616B}">
      <dgm:prSet custT="1"/>
      <dgm:spPr/>
      <dgm:t>
        <a:bodyPr/>
        <a:lstStyle/>
        <a:p>
          <a:pPr rtl="0"/>
          <a:r>
            <a:rPr lang="en-US" sz="3200" b="1">
              <a:latin typeface="+mn-lt"/>
              <a:ea typeface="Calibri"/>
              <a:cs typeface="Calibri"/>
            </a:rPr>
            <a:t>Local Context</a:t>
          </a:r>
          <a:r>
            <a:rPr lang="en-US" sz="3200" b="0">
              <a:latin typeface="+mn-lt"/>
              <a:ea typeface="Calibri"/>
              <a:cs typeface="Calibri"/>
            </a:rPr>
            <a:t> pertains to the </a:t>
          </a:r>
          <a:r>
            <a:rPr lang="en-US" sz="3200">
              <a:latin typeface="+mn-lt"/>
              <a:ea typeface="Calibri"/>
              <a:cs typeface="Calibri"/>
            </a:rPr>
            <a:t>characteristics of coordinators and of community</a:t>
          </a:r>
        </a:p>
      </dgm:t>
    </dgm:pt>
    <dgm:pt modelId="{66B96E06-EE63-4459-9A0D-D8BAFCE57A1F}" type="parTrans" cxnId="{EABE3271-48C4-40CD-BAF9-B5543F1EEB5E}">
      <dgm:prSet/>
      <dgm:spPr/>
      <dgm:t>
        <a:bodyPr/>
        <a:lstStyle/>
        <a:p>
          <a:endParaRPr lang="en-US" sz="3200">
            <a:latin typeface="+mn-lt"/>
          </a:endParaRPr>
        </a:p>
      </dgm:t>
    </dgm:pt>
    <dgm:pt modelId="{05E6277F-C47D-48F9-86F1-7E127C45EF9E}" type="sibTrans" cxnId="{EABE3271-48C4-40CD-BAF9-B5543F1EEB5E}">
      <dgm:prSet/>
      <dgm:spPr/>
      <dgm:t>
        <a:bodyPr/>
        <a:lstStyle/>
        <a:p>
          <a:endParaRPr lang="en-US" sz="3200">
            <a:latin typeface="+mn-lt"/>
          </a:endParaRPr>
        </a:p>
      </dgm:t>
    </dgm:pt>
    <dgm:pt modelId="{506F760E-2DA1-4B58-9F77-8C5E2324B05C}">
      <dgm:prSet custT="1"/>
      <dgm:spPr/>
      <dgm:t>
        <a:bodyPr/>
        <a:lstStyle/>
        <a:p>
          <a:r>
            <a:rPr lang="en-US" sz="3200" b="1">
              <a:latin typeface="+mn-lt"/>
              <a:ea typeface="Calibri"/>
              <a:cs typeface="Calibri"/>
            </a:rPr>
            <a:t>Facilitators </a:t>
          </a:r>
          <a:r>
            <a:rPr lang="en-US" sz="3200">
              <a:latin typeface="+mn-lt"/>
              <a:ea typeface="Calibri"/>
              <a:cs typeface="Calibri"/>
            </a:rPr>
            <a:t>are the factors helping to promote health equity</a:t>
          </a:r>
        </a:p>
      </dgm:t>
    </dgm:pt>
    <dgm:pt modelId="{84606341-A089-4534-99A3-A6F6F09FAD3D}" type="parTrans" cxnId="{1AC658A0-125E-4CE3-9868-FE809A278CCF}">
      <dgm:prSet/>
      <dgm:spPr/>
      <dgm:t>
        <a:bodyPr/>
        <a:lstStyle/>
        <a:p>
          <a:endParaRPr lang="en-US" sz="3200">
            <a:latin typeface="+mn-lt"/>
          </a:endParaRPr>
        </a:p>
      </dgm:t>
    </dgm:pt>
    <dgm:pt modelId="{2182CC30-9E23-4576-ACF1-D1C0D81EA07D}" type="sibTrans" cxnId="{1AC658A0-125E-4CE3-9868-FE809A278CCF}">
      <dgm:prSet/>
      <dgm:spPr/>
      <dgm:t>
        <a:bodyPr/>
        <a:lstStyle/>
        <a:p>
          <a:endParaRPr lang="en-US" sz="3200">
            <a:latin typeface="+mn-lt"/>
          </a:endParaRPr>
        </a:p>
      </dgm:t>
    </dgm:pt>
    <dgm:pt modelId="{CA40074B-B713-465C-A539-B14DE56726FF}">
      <dgm:prSet custT="1"/>
      <dgm:spPr/>
      <dgm:t>
        <a:bodyPr/>
        <a:lstStyle/>
        <a:p>
          <a:pPr rtl="0"/>
          <a:r>
            <a:rPr lang="en-US" sz="3200" b="1">
              <a:latin typeface="+mn-lt"/>
              <a:ea typeface="Calibri"/>
              <a:cs typeface="Calibri"/>
            </a:rPr>
            <a:t>Barriers </a:t>
          </a:r>
          <a:r>
            <a:rPr lang="en-US" sz="3200">
              <a:latin typeface="+mn-lt"/>
              <a:ea typeface="Calibri"/>
              <a:cs typeface="Calibri"/>
            </a:rPr>
            <a:t>for the health equity work</a:t>
          </a:r>
        </a:p>
      </dgm:t>
    </dgm:pt>
    <dgm:pt modelId="{17A936D9-8564-454F-90DD-0DDA6B96A423}" type="parTrans" cxnId="{A6994206-521A-4763-803D-EF0F2B230DE5}">
      <dgm:prSet/>
      <dgm:spPr/>
      <dgm:t>
        <a:bodyPr/>
        <a:lstStyle/>
        <a:p>
          <a:endParaRPr lang="en-US" sz="3200">
            <a:latin typeface="+mn-lt"/>
          </a:endParaRPr>
        </a:p>
      </dgm:t>
    </dgm:pt>
    <dgm:pt modelId="{B54C7734-FAA7-4E9A-8C74-EFAC71113BD7}" type="sibTrans" cxnId="{A6994206-521A-4763-803D-EF0F2B230DE5}">
      <dgm:prSet/>
      <dgm:spPr/>
      <dgm:t>
        <a:bodyPr/>
        <a:lstStyle/>
        <a:p>
          <a:endParaRPr lang="en-US" sz="3200">
            <a:latin typeface="+mn-lt"/>
          </a:endParaRPr>
        </a:p>
      </dgm:t>
    </dgm:pt>
    <dgm:pt modelId="{18CC81A6-7EBE-4D7F-BC58-3D529982B13C}">
      <dgm:prSet custT="1"/>
      <dgm:spPr/>
      <dgm:t>
        <a:bodyPr/>
        <a:lstStyle/>
        <a:p>
          <a:pPr rtl="0"/>
          <a:r>
            <a:rPr lang="en-US" sz="3200" b="1">
              <a:latin typeface="+mn-lt"/>
              <a:ea typeface="Calibri"/>
              <a:cs typeface="Calibri"/>
            </a:rPr>
            <a:t>Needs </a:t>
          </a:r>
          <a:r>
            <a:rPr lang="en-US" sz="3200">
              <a:latin typeface="+mn-lt"/>
              <a:ea typeface="Calibri"/>
              <a:cs typeface="Calibri"/>
            </a:rPr>
            <a:t>of the coalitions </a:t>
          </a:r>
        </a:p>
      </dgm:t>
    </dgm:pt>
    <dgm:pt modelId="{3C06898C-4281-4B24-BEC8-35BA3D856A1D}" type="parTrans" cxnId="{88FE921C-1633-4A82-AD6D-A846B346E4E5}">
      <dgm:prSet/>
      <dgm:spPr/>
      <dgm:t>
        <a:bodyPr/>
        <a:lstStyle/>
        <a:p>
          <a:endParaRPr lang="en-US" sz="3200">
            <a:latin typeface="+mn-lt"/>
          </a:endParaRPr>
        </a:p>
      </dgm:t>
    </dgm:pt>
    <dgm:pt modelId="{C39298AD-E467-4E3D-802A-269F05C56020}" type="sibTrans" cxnId="{88FE921C-1633-4A82-AD6D-A846B346E4E5}">
      <dgm:prSet/>
      <dgm:spPr/>
      <dgm:t>
        <a:bodyPr/>
        <a:lstStyle/>
        <a:p>
          <a:endParaRPr lang="en-US" sz="3200">
            <a:latin typeface="+mn-lt"/>
          </a:endParaRPr>
        </a:p>
      </dgm:t>
    </dgm:pt>
    <dgm:pt modelId="{FB8559E9-29B5-455E-849C-16FD8E8B8861}" type="pres">
      <dgm:prSet presAssocID="{C8C5D290-9F4C-4C99-B888-C796F2A5401C}" presName="vert0" presStyleCnt="0">
        <dgm:presLayoutVars>
          <dgm:dir/>
          <dgm:animOne val="branch"/>
          <dgm:animLvl val="lvl"/>
        </dgm:presLayoutVars>
      </dgm:prSet>
      <dgm:spPr/>
    </dgm:pt>
    <dgm:pt modelId="{60A10F54-A255-4C3F-82F8-EDA4B4F0E5FC}" type="pres">
      <dgm:prSet presAssocID="{B67E990F-2851-41E8-93E0-81376A8B616B}" presName="thickLine" presStyleLbl="alignNode1" presStyleIdx="0" presStyleCnt="4"/>
      <dgm:spPr/>
    </dgm:pt>
    <dgm:pt modelId="{AF3F4066-EDED-43A5-8F00-91EB9E6B8790}" type="pres">
      <dgm:prSet presAssocID="{B67E990F-2851-41E8-93E0-81376A8B616B}" presName="horz1" presStyleCnt="0"/>
      <dgm:spPr/>
    </dgm:pt>
    <dgm:pt modelId="{0D126C63-B7BF-4594-AF6A-4F98B02578CA}" type="pres">
      <dgm:prSet presAssocID="{B67E990F-2851-41E8-93E0-81376A8B616B}" presName="tx1" presStyleLbl="revTx" presStyleIdx="0" presStyleCnt="4"/>
      <dgm:spPr/>
    </dgm:pt>
    <dgm:pt modelId="{1BF5C3EC-82D9-4E68-B477-2667C1F1C76C}" type="pres">
      <dgm:prSet presAssocID="{B67E990F-2851-41E8-93E0-81376A8B616B}" presName="vert1" presStyleCnt="0"/>
      <dgm:spPr/>
    </dgm:pt>
    <dgm:pt modelId="{2A63CC8A-C673-4A52-B13E-F246DF5BD635}" type="pres">
      <dgm:prSet presAssocID="{506F760E-2DA1-4B58-9F77-8C5E2324B05C}" presName="thickLine" presStyleLbl="alignNode1" presStyleIdx="1" presStyleCnt="4"/>
      <dgm:spPr/>
    </dgm:pt>
    <dgm:pt modelId="{1F4EAC65-07CA-4291-84FB-744547B4C7E3}" type="pres">
      <dgm:prSet presAssocID="{506F760E-2DA1-4B58-9F77-8C5E2324B05C}" presName="horz1" presStyleCnt="0"/>
      <dgm:spPr/>
    </dgm:pt>
    <dgm:pt modelId="{618E5CB8-7790-439E-95C4-EE82A177D12F}" type="pres">
      <dgm:prSet presAssocID="{506F760E-2DA1-4B58-9F77-8C5E2324B05C}" presName="tx1" presStyleLbl="revTx" presStyleIdx="1" presStyleCnt="4"/>
      <dgm:spPr/>
    </dgm:pt>
    <dgm:pt modelId="{4097EDDF-1A62-44C7-BE37-5AFD59C8C1BF}" type="pres">
      <dgm:prSet presAssocID="{506F760E-2DA1-4B58-9F77-8C5E2324B05C}" presName="vert1" presStyleCnt="0"/>
      <dgm:spPr/>
    </dgm:pt>
    <dgm:pt modelId="{DD85BF58-3B5D-4691-BB64-87A1252F5526}" type="pres">
      <dgm:prSet presAssocID="{CA40074B-B713-465C-A539-B14DE56726FF}" presName="thickLine" presStyleLbl="alignNode1" presStyleIdx="2" presStyleCnt="4"/>
      <dgm:spPr/>
    </dgm:pt>
    <dgm:pt modelId="{074A5EAE-61B3-4024-8547-18D1FA8A9402}" type="pres">
      <dgm:prSet presAssocID="{CA40074B-B713-465C-A539-B14DE56726FF}" presName="horz1" presStyleCnt="0"/>
      <dgm:spPr/>
    </dgm:pt>
    <dgm:pt modelId="{EF859128-8713-4FB1-8AD5-EADA26B1E2E1}" type="pres">
      <dgm:prSet presAssocID="{CA40074B-B713-465C-A539-B14DE56726FF}" presName="tx1" presStyleLbl="revTx" presStyleIdx="2" presStyleCnt="4"/>
      <dgm:spPr/>
    </dgm:pt>
    <dgm:pt modelId="{F996EB4C-A2CA-4988-BD88-B40741B2B88A}" type="pres">
      <dgm:prSet presAssocID="{CA40074B-B713-465C-A539-B14DE56726FF}" presName="vert1" presStyleCnt="0"/>
      <dgm:spPr/>
    </dgm:pt>
    <dgm:pt modelId="{3ADB2517-4E9B-4199-83E7-9500526781D6}" type="pres">
      <dgm:prSet presAssocID="{18CC81A6-7EBE-4D7F-BC58-3D529982B13C}" presName="thickLine" presStyleLbl="alignNode1" presStyleIdx="3" presStyleCnt="4"/>
      <dgm:spPr/>
    </dgm:pt>
    <dgm:pt modelId="{F0192B38-F162-4899-ACE8-EED2908B747D}" type="pres">
      <dgm:prSet presAssocID="{18CC81A6-7EBE-4D7F-BC58-3D529982B13C}" presName="horz1" presStyleCnt="0"/>
      <dgm:spPr/>
    </dgm:pt>
    <dgm:pt modelId="{7E8B7941-5BA2-47E8-B2DC-9FC6378BBDC1}" type="pres">
      <dgm:prSet presAssocID="{18CC81A6-7EBE-4D7F-BC58-3D529982B13C}" presName="tx1" presStyleLbl="revTx" presStyleIdx="3" presStyleCnt="4"/>
      <dgm:spPr/>
    </dgm:pt>
    <dgm:pt modelId="{3D55C080-6B0A-4CB9-B8AF-B19A71FAB803}" type="pres">
      <dgm:prSet presAssocID="{18CC81A6-7EBE-4D7F-BC58-3D529982B13C}" presName="vert1" presStyleCnt="0"/>
      <dgm:spPr/>
    </dgm:pt>
  </dgm:ptLst>
  <dgm:cxnLst>
    <dgm:cxn modelId="{A6994206-521A-4763-803D-EF0F2B230DE5}" srcId="{C8C5D290-9F4C-4C99-B888-C796F2A5401C}" destId="{CA40074B-B713-465C-A539-B14DE56726FF}" srcOrd="2" destOrd="0" parTransId="{17A936D9-8564-454F-90DD-0DDA6B96A423}" sibTransId="{B54C7734-FAA7-4E9A-8C74-EFAC71113BD7}"/>
    <dgm:cxn modelId="{88FE921C-1633-4A82-AD6D-A846B346E4E5}" srcId="{C8C5D290-9F4C-4C99-B888-C796F2A5401C}" destId="{18CC81A6-7EBE-4D7F-BC58-3D529982B13C}" srcOrd="3" destOrd="0" parTransId="{3C06898C-4281-4B24-BEC8-35BA3D856A1D}" sibTransId="{C39298AD-E467-4E3D-802A-269F05C56020}"/>
    <dgm:cxn modelId="{8EBB1026-697C-40B6-87DA-A082F4AAE307}" type="presOf" srcId="{CA40074B-B713-465C-A539-B14DE56726FF}" destId="{EF859128-8713-4FB1-8AD5-EADA26B1E2E1}" srcOrd="0" destOrd="0" presId="urn:microsoft.com/office/officeart/2008/layout/LinedList"/>
    <dgm:cxn modelId="{8FF8B835-A0A9-4879-A68D-A68D0C7990AB}" type="presOf" srcId="{B67E990F-2851-41E8-93E0-81376A8B616B}" destId="{0D126C63-B7BF-4594-AF6A-4F98B02578CA}" srcOrd="0" destOrd="0" presId="urn:microsoft.com/office/officeart/2008/layout/LinedList"/>
    <dgm:cxn modelId="{EABE3271-48C4-40CD-BAF9-B5543F1EEB5E}" srcId="{C8C5D290-9F4C-4C99-B888-C796F2A5401C}" destId="{B67E990F-2851-41E8-93E0-81376A8B616B}" srcOrd="0" destOrd="0" parTransId="{66B96E06-EE63-4459-9A0D-D8BAFCE57A1F}" sibTransId="{05E6277F-C47D-48F9-86F1-7E127C45EF9E}"/>
    <dgm:cxn modelId="{2B50EB7A-E454-4FC7-AD53-84ABD5B8F9EF}" type="presOf" srcId="{C8C5D290-9F4C-4C99-B888-C796F2A5401C}" destId="{FB8559E9-29B5-455E-849C-16FD8E8B8861}" srcOrd="0" destOrd="0" presId="urn:microsoft.com/office/officeart/2008/layout/LinedList"/>
    <dgm:cxn modelId="{DD720A90-BB6A-4F0E-9D4F-372ECB0EF833}" type="presOf" srcId="{506F760E-2DA1-4B58-9F77-8C5E2324B05C}" destId="{618E5CB8-7790-439E-95C4-EE82A177D12F}" srcOrd="0" destOrd="0" presId="urn:microsoft.com/office/officeart/2008/layout/LinedList"/>
    <dgm:cxn modelId="{8260D59B-5A0F-4F0E-A13E-5F799F0456E4}" type="presOf" srcId="{18CC81A6-7EBE-4D7F-BC58-3D529982B13C}" destId="{7E8B7941-5BA2-47E8-B2DC-9FC6378BBDC1}" srcOrd="0" destOrd="0" presId="urn:microsoft.com/office/officeart/2008/layout/LinedList"/>
    <dgm:cxn modelId="{1AC658A0-125E-4CE3-9868-FE809A278CCF}" srcId="{C8C5D290-9F4C-4C99-B888-C796F2A5401C}" destId="{506F760E-2DA1-4B58-9F77-8C5E2324B05C}" srcOrd="1" destOrd="0" parTransId="{84606341-A089-4534-99A3-A6F6F09FAD3D}" sibTransId="{2182CC30-9E23-4576-ACF1-D1C0D81EA07D}"/>
    <dgm:cxn modelId="{5CFF5649-FB20-4353-A6D9-B34FCF80451C}" type="presParOf" srcId="{FB8559E9-29B5-455E-849C-16FD8E8B8861}" destId="{60A10F54-A255-4C3F-82F8-EDA4B4F0E5FC}" srcOrd="0" destOrd="0" presId="urn:microsoft.com/office/officeart/2008/layout/LinedList"/>
    <dgm:cxn modelId="{C4945893-4040-42C1-95C5-EA881AB825E3}" type="presParOf" srcId="{FB8559E9-29B5-455E-849C-16FD8E8B8861}" destId="{AF3F4066-EDED-43A5-8F00-91EB9E6B8790}" srcOrd="1" destOrd="0" presId="urn:microsoft.com/office/officeart/2008/layout/LinedList"/>
    <dgm:cxn modelId="{DED3F60E-31F6-4DF6-97CB-2080EF53922A}" type="presParOf" srcId="{AF3F4066-EDED-43A5-8F00-91EB9E6B8790}" destId="{0D126C63-B7BF-4594-AF6A-4F98B02578CA}" srcOrd="0" destOrd="0" presId="urn:microsoft.com/office/officeart/2008/layout/LinedList"/>
    <dgm:cxn modelId="{493D2E15-EA9C-4FD8-91DE-F57E3E84495D}" type="presParOf" srcId="{AF3F4066-EDED-43A5-8F00-91EB9E6B8790}" destId="{1BF5C3EC-82D9-4E68-B477-2667C1F1C76C}" srcOrd="1" destOrd="0" presId="urn:microsoft.com/office/officeart/2008/layout/LinedList"/>
    <dgm:cxn modelId="{072528A9-8A1E-484A-B4E0-AC3DFD25108A}" type="presParOf" srcId="{FB8559E9-29B5-455E-849C-16FD8E8B8861}" destId="{2A63CC8A-C673-4A52-B13E-F246DF5BD635}" srcOrd="2" destOrd="0" presId="urn:microsoft.com/office/officeart/2008/layout/LinedList"/>
    <dgm:cxn modelId="{64474C52-6BF1-454F-8B96-AFB87DE482D5}" type="presParOf" srcId="{FB8559E9-29B5-455E-849C-16FD8E8B8861}" destId="{1F4EAC65-07CA-4291-84FB-744547B4C7E3}" srcOrd="3" destOrd="0" presId="urn:microsoft.com/office/officeart/2008/layout/LinedList"/>
    <dgm:cxn modelId="{ED2ED795-4EAE-49F3-8006-BB2FB39CBAD1}" type="presParOf" srcId="{1F4EAC65-07CA-4291-84FB-744547B4C7E3}" destId="{618E5CB8-7790-439E-95C4-EE82A177D12F}" srcOrd="0" destOrd="0" presId="urn:microsoft.com/office/officeart/2008/layout/LinedList"/>
    <dgm:cxn modelId="{399D1B16-C261-4464-A547-619246C27AB0}" type="presParOf" srcId="{1F4EAC65-07CA-4291-84FB-744547B4C7E3}" destId="{4097EDDF-1A62-44C7-BE37-5AFD59C8C1BF}" srcOrd="1" destOrd="0" presId="urn:microsoft.com/office/officeart/2008/layout/LinedList"/>
    <dgm:cxn modelId="{6465CD1F-45AC-48C7-8A25-BEDEBAACD90F}" type="presParOf" srcId="{FB8559E9-29B5-455E-849C-16FD8E8B8861}" destId="{DD85BF58-3B5D-4691-BB64-87A1252F5526}" srcOrd="4" destOrd="0" presId="urn:microsoft.com/office/officeart/2008/layout/LinedList"/>
    <dgm:cxn modelId="{374DACE2-F64A-46CA-B033-4E7B9C1C08B1}" type="presParOf" srcId="{FB8559E9-29B5-455E-849C-16FD8E8B8861}" destId="{074A5EAE-61B3-4024-8547-18D1FA8A9402}" srcOrd="5" destOrd="0" presId="urn:microsoft.com/office/officeart/2008/layout/LinedList"/>
    <dgm:cxn modelId="{9C938F79-4400-41D8-B748-9E4BB3AC55CB}" type="presParOf" srcId="{074A5EAE-61B3-4024-8547-18D1FA8A9402}" destId="{EF859128-8713-4FB1-8AD5-EADA26B1E2E1}" srcOrd="0" destOrd="0" presId="urn:microsoft.com/office/officeart/2008/layout/LinedList"/>
    <dgm:cxn modelId="{3EFB173B-4FF0-4289-A00B-AE0D6F065B40}" type="presParOf" srcId="{074A5EAE-61B3-4024-8547-18D1FA8A9402}" destId="{F996EB4C-A2CA-4988-BD88-B40741B2B88A}" srcOrd="1" destOrd="0" presId="urn:microsoft.com/office/officeart/2008/layout/LinedList"/>
    <dgm:cxn modelId="{A98510B3-13A6-4179-A47A-45B5D2C1D7F1}" type="presParOf" srcId="{FB8559E9-29B5-455E-849C-16FD8E8B8861}" destId="{3ADB2517-4E9B-4199-83E7-9500526781D6}" srcOrd="6" destOrd="0" presId="urn:microsoft.com/office/officeart/2008/layout/LinedList"/>
    <dgm:cxn modelId="{01759364-F8CE-4425-B20C-79348127F4AA}" type="presParOf" srcId="{FB8559E9-29B5-455E-849C-16FD8E8B8861}" destId="{F0192B38-F162-4899-ACE8-EED2908B747D}" srcOrd="7" destOrd="0" presId="urn:microsoft.com/office/officeart/2008/layout/LinedList"/>
    <dgm:cxn modelId="{DBE1B470-789B-4B0D-A053-C45B3BDCE071}" type="presParOf" srcId="{F0192B38-F162-4899-ACE8-EED2908B747D}" destId="{7E8B7941-5BA2-47E8-B2DC-9FC6378BBDC1}" srcOrd="0" destOrd="0" presId="urn:microsoft.com/office/officeart/2008/layout/LinedList"/>
    <dgm:cxn modelId="{365BBC36-0EF6-40DF-99A7-7EC34C56A9BF}" type="presParOf" srcId="{F0192B38-F162-4899-ACE8-EED2908B747D}" destId="{3D55C080-6B0A-4CB9-B8AF-B19A71FAB80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5074FC-950A-492C-A513-91E2883820C4}"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F7344FF8-DE2C-4972-AE50-7BB1E8DB1A5A}">
      <dgm:prSet custT="1"/>
      <dgm:spPr/>
      <dgm:t>
        <a:bodyPr/>
        <a:lstStyle/>
        <a:p>
          <a:r>
            <a:rPr lang="en-US" sz="2200"/>
            <a:t>Diversity in coordinators’ knowledge and experience</a:t>
          </a:r>
        </a:p>
      </dgm:t>
    </dgm:pt>
    <dgm:pt modelId="{4B911398-87F0-4825-9B27-2AAE10AA8F09}" type="parTrans" cxnId="{B76D4DC7-B67C-4CEC-8758-A897E1C87087}">
      <dgm:prSet/>
      <dgm:spPr/>
      <dgm:t>
        <a:bodyPr/>
        <a:lstStyle/>
        <a:p>
          <a:endParaRPr lang="en-US" sz="2200"/>
        </a:p>
      </dgm:t>
    </dgm:pt>
    <dgm:pt modelId="{4B59901A-1791-4880-BEB0-81CE6F67C978}" type="sibTrans" cxnId="{B76D4DC7-B67C-4CEC-8758-A897E1C87087}">
      <dgm:prSet/>
      <dgm:spPr/>
      <dgm:t>
        <a:bodyPr/>
        <a:lstStyle/>
        <a:p>
          <a:endParaRPr lang="en-US" sz="2200"/>
        </a:p>
      </dgm:t>
    </dgm:pt>
    <dgm:pt modelId="{47EFE89F-3DBB-4AEF-800E-6291CADFB9B1}">
      <dgm:prSet custT="1"/>
      <dgm:spPr/>
      <dgm:t>
        <a:bodyPr/>
        <a:lstStyle/>
        <a:p>
          <a:r>
            <a:rPr lang="en-US" sz="2200"/>
            <a:t>Coordinators’ acknowledgement of discomfort or lack of expertise </a:t>
          </a:r>
        </a:p>
      </dgm:t>
    </dgm:pt>
    <dgm:pt modelId="{92D2FB18-FC81-4AB7-B129-B899E95486C7}" type="parTrans" cxnId="{A8555B27-65D1-47A3-AC11-8AC775AD20DF}">
      <dgm:prSet/>
      <dgm:spPr/>
      <dgm:t>
        <a:bodyPr/>
        <a:lstStyle/>
        <a:p>
          <a:endParaRPr lang="en-US" sz="2200"/>
        </a:p>
      </dgm:t>
    </dgm:pt>
    <dgm:pt modelId="{EF2960EF-E42C-4AD2-BD2A-5643E8CB0526}" type="sibTrans" cxnId="{A8555B27-65D1-47A3-AC11-8AC775AD20DF}">
      <dgm:prSet/>
      <dgm:spPr/>
      <dgm:t>
        <a:bodyPr/>
        <a:lstStyle/>
        <a:p>
          <a:endParaRPr lang="en-US" sz="2200"/>
        </a:p>
      </dgm:t>
    </dgm:pt>
    <dgm:pt modelId="{63DD4584-7FE3-42A4-AE29-270B96F20130}">
      <dgm:prSet custT="1"/>
      <dgm:spPr/>
      <dgm:t>
        <a:bodyPr/>
        <a:lstStyle/>
        <a:p>
          <a:r>
            <a:rPr lang="en-US" sz="2200"/>
            <a:t>Coordinators’ positionality hinders or helps equity work</a:t>
          </a:r>
        </a:p>
      </dgm:t>
    </dgm:pt>
    <dgm:pt modelId="{68210C4F-0342-4D98-AB46-83BD8743085E}" type="parTrans" cxnId="{19F8C459-1104-41A3-8D8A-A04F7BCE3500}">
      <dgm:prSet/>
      <dgm:spPr/>
      <dgm:t>
        <a:bodyPr/>
        <a:lstStyle/>
        <a:p>
          <a:endParaRPr lang="en-US" sz="2200"/>
        </a:p>
      </dgm:t>
    </dgm:pt>
    <dgm:pt modelId="{B361E931-FA0D-4CC0-9956-45E9875FAB3C}" type="sibTrans" cxnId="{19F8C459-1104-41A3-8D8A-A04F7BCE3500}">
      <dgm:prSet/>
      <dgm:spPr/>
      <dgm:t>
        <a:bodyPr/>
        <a:lstStyle/>
        <a:p>
          <a:endParaRPr lang="en-US" sz="2200"/>
        </a:p>
      </dgm:t>
    </dgm:pt>
    <dgm:pt modelId="{DBD3280C-BAA8-47C1-9423-00AF881C76E2}">
      <dgm:prSet custT="1"/>
      <dgm:spPr/>
      <dgm:t>
        <a:bodyPr/>
        <a:lstStyle/>
        <a:p>
          <a:r>
            <a:rPr lang="en-US" sz="2200"/>
            <a:t>Use of flexible communication styles, meeting structures, and coalition processes to meet coalition and community needs </a:t>
          </a:r>
        </a:p>
      </dgm:t>
    </dgm:pt>
    <dgm:pt modelId="{EB232417-FEDD-4710-B79D-5B9A9468A7C8}" type="parTrans" cxnId="{2528210E-EB78-4E36-94DA-E4D493D85320}">
      <dgm:prSet/>
      <dgm:spPr/>
      <dgm:t>
        <a:bodyPr/>
        <a:lstStyle/>
        <a:p>
          <a:endParaRPr lang="en-US" sz="2200"/>
        </a:p>
      </dgm:t>
    </dgm:pt>
    <dgm:pt modelId="{C676D951-76AB-4A27-A6F4-174957228C58}" type="sibTrans" cxnId="{2528210E-EB78-4E36-94DA-E4D493D85320}">
      <dgm:prSet/>
      <dgm:spPr/>
      <dgm:t>
        <a:bodyPr/>
        <a:lstStyle/>
        <a:p>
          <a:endParaRPr lang="en-US" sz="2200"/>
        </a:p>
      </dgm:t>
    </dgm:pt>
    <dgm:pt modelId="{6F82AB81-B279-4C1C-95DD-0CD3CF2FB0BE}">
      <dgm:prSet custT="1"/>
      <dgm:spPr/>
      <dgm:t>
        <a:bodyPr/>
        <a:lstStyle/>
        <a:p>
          <a:r>
            <a:rPr lang="en-US" sz="2200"/>
            <a:t>Room for improvement in membership diversity and composition</a:t>
          </a:r>
        </a:p>
      </dgm:t>
    </dgm:pt>
    <dgm:pt modelId="{F33B62BC-2293-4B19-83F5-4AE1F952F9F8}" type="parTrans" cxnId="{0678DC96-F499-4665-A2AD-68D8E3A08F07}">
      <dgm:prSet/>
      <dgm:spPr/>
      <dgm:t>
        <a:bodyPr/>
        <a:lstStyle/>
        <a:p>
          <a:endParaRPr lang="en-US" sz="2200"/>
        </a:p>
      </dgm:t>
    </dgm:pt>
    <dgm:pt modelId="{4362A101-35AF-4B4B-AC67-C3D8014A73B3}" type="sibTrans" cxnId="{0678DC96-F499-4665-A2AD-68D8E3A08F07}">
      <dgm:prSet/>
      <dgm:spPr/>
      <dgm:t>
        <a:bodyPr/>
        <a:lstStyle/>
        <a:p>
          <a:endParaRPr lang="en-US" sz="2200"/>
        </a:p>
      </dgm:t>
    </dgm:pt>
    <dgm:pt modelId="{9A3B6C5B-97B8-4E06-B315-799158BECD25}">
      <dgm:prSet custT="1"/>
      <dgm:spPr/>
      <dgm:t>
        <a:bodyPr/>
        <a:lstStyle/>
        <a:p>
          <a:pPr rtl="0"/>
          <a:r>
            <a:rPr lang="en-US" sz="2200"/>
            <a:t>Varied meaning of diversity, equity, and inclusion</a:t>
          </a:r>
          <a:r>
            <a:rPr lang="en-US" sz="2200">
              <a:latin typeface="Calibri Light" panose="020F0302020204030204"/>
            </a:rPr>
            <a:t> across communities</a:t>
          </a:r>
          <a:endParaRPr lang="en-US" sz="2200"/>
        </a:p>
      </dgm:t>
    </dgm:pt>
    <dgm:pt modelId="{9EB940E6-4479-4951-A32C-3E666FFFEEA1}" type="parTrans" cxnId="{5034C31B-D400-41BC-B7F3-45DBF58080AA}">
      <dgm:prSet/>
      <dgm:spPr/>
      <dgm:t>
        <a:bodyPr/>
        <a:lstStyle/>
        <a:p>
          <a:endParaRPr lang="en-US" sz="2200"/>
        </a:p>
      </dgm:t>
    </dgm:pt>
    <dgm:pt modelId="{45FF2754-A4C3-41AB-B113-A61596EFB081}" type="sibTrans" cxnId="{5034C31B-D400-41BC-B7F3-45DBF58080AA}">
      <dgm:prSet/>
      <dgm:spPr/>
      <dgm:t>
        <a:bodyPr/>
        <a:lstStyle/>
        <a:p>
          <a:endParaRPr lang="en-US" sz="2200"/>
        </a:p>
      </dgm:t>
    </dgm:pt>
    <dgm:pt modelId="{9411051E-7469-45D8-AB3E-154A7EE60100}" type="pres">
      <dgm:prSet presAssocID="{3E5074FC-950A-492C-A513-91E2883820C4}" presName="diagram" presStyleCnt="0">
        <dgm:presLayoutVars>
          <dgm:dir/>
          <dgm:resizeHandles val="exact"/>
        </dgm:presLayoutVars>
      </dgm:prSet>
      <dgm:spPr/>
    </dgm:pt>
    <dgm:pt modelId="{7F802F17-B095-4E24-8B62-471A7F45809C}" type="pres">
      <dgm:prSet presAssocID="{F7344FF8-DE2C-4972-AE50-7BB1E8DB1A5A}" presName="node" presStyleLbl="node1" presStyleIdx="0" presStyleCnt="6">
        <dgm:presLayoutVars>
          <dgm:bulletEnabled val="1"/>
        </dgm:presLayoutVars>
      </dgm:prSet>
      <dgm:spPr/>
    </dgm:pt>
    <dgm:pt modelId="{ADD25898-4AD6-4F80-BCE9-C4318C10A786}" type="pres">
      <dgm:prSet presAssocID="{4B59901A-1791-4880-BEB0-81CE6F67C978}" presName="sibTrans" presStyleCnt="0"/>
      <dgm:spPr/>
    </dgm:pt>
    <dgm:pt modelId="{D618287C-9327-42A3-85CF-B0696D31015E}" type="pres">
      <dgm:prSet presAssocID="{47EFE89F-3DBB-4AEF-800E-6291CADFB9B1}" presName="node" presStyleLbl="node1" presStyleIdx="1" presStyleCnt="6">
        <dgm:presLayoutVars>
          <dgm:bulletEnabled val="1"/>
        </dgm:presLayoutVars>
      </dgm:prSet>
      <dgm:spPr/>
    </dgm:pt>
    <dgm:pt modelId="{1F9373F9-FD5B-45BF-BCEA-C871A094A79A}" type="pres">
      <dgm:prSet presAssocID="{EF2960EF-E42C-4AD2-BD2A-5643E8CB0526}" presName="sibTrans" presStyleCnt="0"/>
      <dgm:spPr/>
    </dgm:pt>
    <dgm:pt modelId="{F19E4F35-5A22-41D8-84F4-A4E354F49024}" type="pres">
      <dgm:prSet presAssocID="{63DD4584-7FE3-42A4-AE29-270B96F20130}" presName="node" presStyleLbl="node1" presStyleIdx="2" presStyleCnt="6">
        <dgm:presLayoutVars>
          <dgm:bulletEnabled val="1"/>
        </dgm:presLayoutVars>
      </dgm:prSet>
      <dgm:spPr/>
    </dgm:pt>
    <dgm:pt modelId="{80A1A946-44EF-4F3E-9967-A5E785849E6B}" type="pres">
      <dgm:prSet presAssocID="{B361E931-FA0D-4CC0-9956-45E9875FAB3C}" presName="sibTrans" presStyleCnt="0"/>
      <dgm:spPr/>
    </dgm:pt>
    <dgm:pt modelId="{2B1C7098-AFF9-4767-9611-834C7159C1EE}" type="pres">
      <dgm:prSet presAssocID="{DBD3280C-BAA8-47C1-9423-00AF881C76E2}" presName="node" presStyleLbl="node1" presStyleIdx="3" presStyleCnt="6">
        <dgm:presLayoutVars>
          <dgm:bulletEnabled val="1"/>
        </dgm:presLayoutVars>
      </dgm:prSet>
      <dgm:spPr/>
    </dgm:pt>
    <dgm:pt modelId="{9646769A-AAAB-4C3E-9B43-39ED2EF2F27F}" type="pres">
      <dgm:prSet presAssocID="{C676D951-76AB-4A27-A6F4-174957228C58}" presName="sibTrans" presStyleCnt="0"/>
      <dgm:spPr/>
    </dgm:pt>
    <dgm:pt modelId="{E0E53F82-B49E-463F-872E-32EE613ABE9A}" type="pres">
      <dgm:prSet presAssocID="{6F82AB81-B279-4C1C-95DD-0CD3CF2FB0BE}" presName="node" presStyleLbl="node1" presStyleIdx="4" presStyleCnt="6">
        <dgm:presLayoutVars>
          <dgm:bulletEnabled val="1"/>
        </dgm:presLayoutVars>
      </dgm:prSet>
      <dgm:spPr/>
    </dgm:pt>
    <dgm:pt modelId="{F2EA6B3F-2DF8-43A4-9CB7-6B5DFE0B2431}" type="pres">
      <dgm:prSet presAssocID="{4362A101-35AF-4B4B-AC67-C3D8014A73B3}" presName="sibTrans" presStyleCnt="0"/>
      <dgm:spPr/>
    </dgm:pt>
    <dgm:pt modelId="{7E8295ED-D3C9-4347-9749-1B0508E26921}" type="pres">
      <dgm:prSet presAssocID="{9A3B6C5B-97B8-4E06-B315-799158BECD25}" presName="node" presStyleLbl="node1" presStyleIdx="5" presStyleCnt="6">
        <dgm:presLayoutVars>
          <dgm:bulletEnabled val="1"/>
        </dgm:presLayoutVars>
      </dgm:prSet>
      <dgm:spPr/>
    </dgm:pt>
  </dgm:ptLst>
  <dgm:cxnLst>
    <dgm:cxn modelId="{2528210E-EB78-4E36-94DA-E4D493D85320}" srcId="{3E5074FC-950A-492C-A513-91E2883820C4}" destId="{DBD3280C-BAA8-47C1-9423-00AF881C76E2}" srcOrd="3" destOrd="0" parTransId="{EB232417-FEDD-4710-B79D-5B9A9468A7C8}" sibTransId="{C676D951-76AB-4A27-A6F4-174957228C58}"/>
    <dgm:cxn modelId="{5034C31B-D400-41BC-B7F3-45DBF58080AA}" srcId="{3E5074FC-950A-492C-A513-91E2883820C4}" destId="{9A3B6C5B-97B8-4E06-B315-799158BECD25}" srcOrd="5" destOrd="0" parTransId="{9EB940E6-4479-4951-A32C-3E666FFFEEA1}" sibTransId="{45FF2754-A4C3-41AB-B113-A61596EFB081}"/>
    <dgm:cxn modelId="{A8555B27-65D1-47A3-AC11-8AC775AD20DF}" srcId="{3E5074FC-950A-492C-A513-91E2883820C4}" destId="{47EFE89F-3DBB-4AEF-800E-6291CADFB9B1}" srcOrd="1" destOrd="0" parTransId="{92D2FB18-FC81-4AB7-B129-B899E95486C7}" sibTransId="{EF2960EF-E42C-4AD2-BD2A-5643E8CB0526}"/>
    <dgm:cxn modelId="{FEEEAC67-32AE-494F-BCEB-9F30CBB0DF22}" type="presOf" srcId="{3E5074FC-950A-492C-A513-91E2883820C4}" destId="{9411051E-7469-45D8-AB3E-154A7EE60100}" srcOrd="0" destOrd="0" presId="urn:microsoft.com/office/officeart/2005/8/layout/default"/>
    <dgm:cxn modelId="{F2B3C068-DCD6-4896-94FA-B743DA10AA7F}" type="presOf" srcId="{9A3B6C5B-97B8-4E06-B315-799158BECD25}" destId="{7E8295ED-D3C9-4347-9749-1B0508E26921}" srcOrd="0" destOrd="0" presId="urn:microsoft.com/office/officeart/2005/8/layout/default"/>
    <dgm:cxn modelId="{19F8C459-1104-41A3-8D8A-A04F7BCE3500}" srcId="{3E5074FC-950A-492C-A513-91E2883820C4}" destId="{63DD4584-7FE3-42A4-AE29-270B96F20130}" srcOrd="2" destOrd="0" parTransId="{68210C4F-0342-4D98-AB46-83BD8743085E}" sibTransId="{B361E931-FA0D-4CC0-9956-45E9875FAB3C}"/>
    <dgm:cxn modelId="{88C3DC7A-2283-4AB6-ADEE-BA0F16EB0F32}" type="presOf" srcId="{63DD4584-7FE3-42A4-AE29-270B96F20130}" destId="{F19E4F35-5A22-41D8-84F4-A4E354F49024}" srcOrd="0" destOrd="0" presId="urn:microsoft.com/office/officeart/2005/8/layout/default"/>
    <dgm:cxn modelId="{10E42D8A-DF75-43A7-BAA1-8F7085ADD147}" type="presOf" srcId="{47EFE89F-3DBB-4AEF-800E-6291CADFB9B1}" destId="{D618287C-9327-42A3-85CF-B0696D31015E}" srcOrd="0" destOrd="0" presId="urn:microsoft.com/office/officeart/2005/8/layout/default"/>
    <dgm:cxn modelId="{0678DC96-F499-4665-A2AD-68D8E3A08F07}" srcId="{3E5074FC-950A-492C-A513-91E2883820C4}" destId="{6F82AB81-B279-4C1C-95DD-0CD3CF2FB0BE}" srcOrd="4" destOrd="0" parTransId="{F33B62BC-2293-4B19-83F5-4AE1F952F9F8}" sibTransId="{4362A101-35AF-4B4B-AC67-C3D8014A73B3}"/>
    <dgm:cxn modelId="{DBAD0AC5-F463-4CCC-ADE8-5B233031533B}" type="presOf" srcId="{F7344FF8-DE2C-4972-AE50-7BB1E8DB1A5A}" destId="{7F802F17-B095-4E24-8B62-471A7F45809C}" srcOrd="0" destOrd="0" presId="urn:microsoft.com/office/officeart/2005/8/layout/default"/>
    <dgm:cxn modelId="{B76D4DC7-B67C-4CEC-8758-A897E1C87087}" srcId="{3E5074FC-950A-492C-A513-91E2883820C4}" destId="{F7344FF8-DE2C-4972-AE50-7BB1E8DB1A5A}" srcOrd="0" destOrd="0" parTransId="{4B911398-87F0-4825-9B27-2AAE10AA8F09}" sibTransId="{4B59901A-1791-4880-BEB0-81CE6F67C978}"/>
    <dgm:cxn modelId="{CE6690CF-6967-426F-918D-841CDAE79409}" type="presOf" srcId="{6F82AB81-B279-4C1C-95DD-0CD3CF2FB0BE}" destId="{E0E53F82-B49E-463F-872E-32EE613ABE9A}" srcOrd="0" destOrd="0" presId="urn:microsoft.com/office/officeart/2005/8/layout/default"/>
    <dgm:cxn modelId="{42B680D0-AC2B-4E4B-B7C4-1D32A71C57D6}" type="presOf" srcId="{DBD3280C-BAA8-47C1-9423-00AF881C76E2}" destId="{2B1C7098-AFF9-4767-9611-834C7159C1EE}" srcOrd="0" destOrd="0" presId="urn:microsoft.com/office/officeart/2005/8/layout/default"/>
    <dgm:cxn modelId="{97B2BAD3-061B-40D9-974C-4B11E6C8D452}" type="presParOf" srcId="{9411051E-7469-45D8-AB3E-154A7EE60100}" destId="{7F802F17-B095-4E24-8B62-471A7F45809C}" srcOrd="0" destOrd="0" presId="urn:microsoft.com/office/officeart/2005/8/layout/default"/>
    <dgm:cxn modelId="{3F87558D-3CE5-4C04-93D7-A438B4F3F48D}" type="presParOf" srcId="{9411051E-7469-45D8-AB3E-154A7EE60100}" destId="{ADD25898-4AD6-4F80-BCE9-C4318C10A786}" srcOrd="1" destOrd="0" presId="urn:microsoft.com/office/officeart/2005/8/layout/default"/>
    <dgm:cxn modelId="{A233494E-C9EA-4F16-BA84-13BB12B0DAAC}" type="presParOf" srcId="{9411051E-7469-45D8-AB3E-154A7EE60100}" destId="{D618287C-9327-42A3-85CF-B0696D31015E}" srcOrd="2" destOrd="0" presId="urn:microsoft.com/office/officeart/2005/8/layout/default"/>
    <dgm:cxn modelId="{F7981992-2D49-46FB-8414-02C1C4D01903}" type="presParOf" srcId="{9411051E-7469-45D8-AB3E-154A7EE60100}" destId="{1F9373F9-FD5B-45BF-BCEA-C871A094A79A}" srcOrd="3" destOrd="0" presId="urn:microsoft.com/office/officeart/2005/8/layout/default"/>
    <dgm:cxn modelId="{2EF56847-D3F7-4F29-9661-4519E562584B}" type="presParOf" srcId="{9411051E-7469-45D8-AB3E-154A7EE60100}" destId="{F19E4F35-5A22-41D8-84F4-A4E354F49024}" srcOrd="4" destOrd="0" presId="urn:microsoft.com/office/officeart/2005/8/layout/default"/>
    <dgm:cxn modelId="{9283D978-CDD8-4BB7-A915-26AEDAFEB13C}" type="presParOf" srcId="{9411051E-7469-45D8-AB3E-154A7EE60100}" destId="{80A1A946-44EF-4F3E-9967-A5E785849E6B}" srcOrd="5" destOrd="0" presId="urn:microsoft.com/office/officeart/2005/8/layout/default"/>
    <dgm:cxn modelId="{11C6EA70-2DBA-49C2-8D8D-61F4E6EDA2C6}" type="presParOf" srcId="{9411051E-7469-45D8-AB3E-154A7EE60100}" destId="{2B1C7098-AFF9-4767-9611-834C7159C1EE}" srcOrd="6" destOrd="0" presId="urn:microsoft.com/office/officeart/2005/8/layout/default"/>
    <dgm:cxn modelId="{12CA8129-CFCC-44BC-89C2-6AD2EF72B988}" type="presParOf" srcId="{9411051E-7469-45D8-AB3E-154A7EE60100}" destId="{9646769A-AAAB-4C3E-9B43-39ED2EF2F27F}" srcOrd="7" destOrd="0" presId="urn:microsoft.com/office/officeart/2005/8/layout/default"/>
    <dgm:cxn modelId="{DC8A898C-2472-4FEA-BBCC-5180DFA261AD}" type="presParOf" srcId="{9411051E-7469-45D8-AB3E-154A7EE60100}" destId="{E0E53F82-B49E-463F-872E-32EE613ABE9A}" srcOrd="8" destOrd="0" presId="urn:microsoft.com/office/officeart/2005/8/layout/default"/>
    <dgm:cxn modelId="{89479E51-CBF1-4300-A2AF-8FD863513C34}" type="presParOf" srcId="{9411051E-7469-45D8-AB3E-154A7EE60100}" destId="{F2EA6B3F-2DF8-43A4-9CB7-6B5DFE0B2431}" srcOrd="9" destOrd="0" presId="urn:microsoft.com/office/officeart/2005/8/layout/default"/>
    <dgm:cxn modelId="{77E2C9BA-D90F-4501-9935-66934DCE821A}" type="presParOf" srcId="{9411051E-7469-45D8-AB3E-154A7EE60100}" destId="{7E8295ED-D3C9-4347-9749-1B0508E26921}"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5074FC-950A-492C-A513-91E2883820C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7344FF8-DE2C-4972-AE50-7BB1E8DB1A5A}">
      <dgm:prSet custT="1"/>
      <dgm:spPr/>
      <dgm:t>
        <a:bodyPr/>
        <a:lstStyle/>
        <a:p>
          <a:pPr algn="ctr" rtl="0"/>
          <a:r>
            <a:rPr lang="en-US" sz="2200">
              <a:latin typeface="+mn-lt"/>
              <a:ea typeface="Calibri"/>
              <a:cs typeface="Calibri"/>
            </a:rPr>
            <a:t>Adapting program materials, timing and processes</a:t>
          </a:r>
        </a:p>
      </dgm:t>
    </dgm:pt>
    <dgm:pt modelId="{4B911398-87F0-4825-9B27-2AAE10AA8F09}" type="parTrans" cxnId="{B76D4DC7-B67C-4CEC-8758-A897E1C87087}">
      <dgm:prSet/>
      <dgm:spPr/>
      <dgm:t>
        <a:bodyPr/>
        <a:lstStyle/>
        <a:p>
          <a:pPr algn="ctr"/>
          <a:endParaRPr lang="en-US" sz="2200">
            <a:latin typeface="+mn-lt"/>
          </a:endParaRPr>
        </a:p>
      </dgm:t>
    </dgm:pt>
    <dgm:pt modelId="{4B59901A-1791-4880-BEB0-81CE6F67C978}" type="sibTrans" cxnId="{B76D4DC7-B67C-4CEC-8758-A897E1C87087}">
      <dgm:prSet/>
      <dgm:spPr/>
      <dgm:t>
        <a:bodyPr/>
        <a:lstStyle/>
        <a:p>
          <a:pPr algn="ctr"/>
          <a:endParaRPr lang="en-US" sz="2200">
            <a:latin typeface="+mn-lt"/>
          </a:endParaRPr>
        </a:p>
      </dgm:t>
    </dgm:pt>
    <dgm:pt modelId="{25B02AA9-8609-4EB7-A644-BB215E791AAA}">
      <dgm:prSet phldr="0" custT="1"/>
      <dgm:spPr/>
      <dgm:t>
        <a:bodyPr/>
        <a:lstStyle/>
        <a:p>
          <a:pPr algn="ctr"/>
          <a:r>
            <a:rPr lang="en-US" sz="2200">
              <a:latin typeface="+mn-lt"/>
              <a:ea typeface="Calibri"/>
              <a:cs typeface="Calibri"/>
            </a:rPr>
            <a:t>Adapting to address problems and increase efficiency</a:t>
          </a:r>
        </a:p>
      </dgm:t>
    </dgm:pt>
    <dgm:pt modelId="{18C4B260-C385-44A0-871F-F59FC046E5EB}" type="parTrans" cxnId="{45E70664-FE80-42EF-8162-92AFEEFB7388}">
      <dgm:prSet/>
      <dgm:spPr/>
      <dgm:t>
        <a:bodyPr/>
        <a:lstStyle/>
        <a:p>
          <a:pPr algn="ctr"/>
          <a:endParaRPr lang="en-US" sz="2200">
            <a:latin typeface="+mn-lt"/>
          </a:endParaRPr>
        </a:p>
      </dgm:t>
    </dgm:pt>
    <dgm:pt modelId="{B9C6920C-3D5E-40D4-B6E1-122863CB3785}" type="sibTrans" cxnId="{45E70664-FE80-42EF-8162-92AFEEFB7388}">
      <dgm:prSet/>
      <dgm:spPr/>
      <dgm:t>
        <a:bodyPr/>
        <a:lstStyle/>
        <a:p>
          <a:pPr algn="ctr"/>
          <a:endParaRPr lang="en-US" sz="2200">
            <a:latin typeface="+mn-lt"/>
          </a:endParaRPr>
        </a:p>
      </dgm:t>
    </dgm:pt>
    <dgm:pt modelId="{150DA9A0-A1F3-4ABB-B87D-63E0DD61BBE9}">
      <dgm:prSet phldr="0" custT="1"/>
      <dgm:spPr/>
      <dgm:t>
        <a:bodyPr/>
        <a:lstStyle/>
        <a:p>
          <a:pPr algn="ctr" rtl="0"/>
          <a:r>
            <a:rPr lang="en-US" sz="2200">
              <a:latin typeface="+mn-lt"/>
              <a:ea typeface="Calibri"/>
              <a:cs typeface="Calibri"/>
            </a:rPr>
            <a:t>Coordinators’ knowledge, experience, and skills</a:t>
          </a:r>
        </a:p>
      </dgm:t>
    </dgm:pt>
    <dgm:pt modelId="{E3EB6FB7-4E31-44B3-A4AA-71E582B2BE16}" type="parTrans" cxnId="{99AF0EC5-FC5F-4347-84E9-E2059C8C6369}">
      <dgm:prSet/>
      <dgm:spPr/>
      <dgm:t>
        <a:bodyPr/>
        <a:lstStyle/>
        <a:p>
          <a:pPr algn="ctr"/>
          <a:endParaRPr lang="en-US" sz="2200">
            <a:latin typeface="+mn-lt"/>
          </a:endParaRPr>
        </a:p>
      </dgm:t>
    </dgm:pt>
    <dgm:pt modelId="{724FBC32-891A-46F3-B689-F71785FD68CE}" type="sibTrans" cxnId="{99AF0EC5-FC5F-4347-84E9-E2059C8C6369}">
      <dgm:prSet/>
      <dgm:spPr/>
      <dgm:t>
        <a:bodyPr/>
        <a:lstStyle/>
        <a:p>
          <a:pPr algn="ctr"/>
          <a:endParaRPr lang="en-US" sz="2200">
            <a:latin typeface="+mn-lt"/>
          </a:endParaRPr>
        </a:p>
      </dgm:t>
    </dgm:pt>
    <dgm:pt modelId="{4B196908-496B-4210-ACCC-FB49D3A5E0E5}">
      <dgm:prSet phldr="0" custT="1"/>
      <dgm:spPr/>
      <dgm:t>
        <a:bodyPr/>
        <a:lstStyle/>
        <a:p>
          <a:pPr algn="ctr" rtl="0"/>
          <a:r>
            <a:rPr lang="en-US" sz="2200">
              <a:latin typeface="+mn-lt"/>
              <a:ea typeface="Calibri"/>
              <a:cs typeface="Calibri"/>
            </a:rPr>
            <a:t>Inclusivity and openness in membership</a:t>
          </a:r>
        </a:p>
      </dgm:t>
    </dgm:pt>
    <dgm:pt modelId="{3321657C-7DC7-45F9-A6E7-735A1103F7B6}" type="parTrans" cxnId="{1FD3188C-395A-4BB3-9623-BEB556A93EE4}">
      <dgm:prSet/>
      <dgm:spPr/>
      <dgm:t>
        <a:bodyPr/>
        <a:lstStyle/>
        <a:p>
          <a:pPr algn="ctr"/>
          <a:endParaRPr lang="en-US" sz="2200">
            <a:latin typeface="+mn-lt"/>
          </a:endParaRPr>
        </a:p>
      </dgm:t>
    </dgm:pt>
    <dgm:pt modelId="{FBBB8059-24AC-4072-9F18-7DD7E643DEDE}" type="sibTrans" cxnId="{1FD3188C-395A-4BB3-9623-BEB556A93EE4}">
      <dgm:prSet/>
      <dgm:spPr/>
      <dgm:t>
        <a:bodyPr/>
        <a:lstStyle/>
        <a:p>
          <a:pPr algn="ctr"/>
          <a:endParaRPr lang="en-US" sz="2200">
            <a:latin typeface="+mn-lt"/>
          </a:endParaRPr>
        </a:p>
      </dgm:t>
    </dgm:pt>
    <dgm:pt modelId="{83B6069B-1BCD-4CF7-BD82-E91E4BE0EF74}">
      <dgm:prSet phldr="0" custT="1"/>
      <dgm:spPr/>
      <dgm:t>
        <a:bodyPr/>
        <a:lstStyle/>
        <a:p>
          <a:pPr algn="ctr" rtl="0"/>
          <a:r>
            <a:rPr lang="en-US" sz="2200">
              <a:latin typeface="+mn-lt"/>
              <a:ea typeface="Calibri"/>
              <a:cs typeface="Calibri"/>
            </a:rPr>
            <a:t>Community buy-in, partnerships, and relationships</a:t>
          </a:r>
        </a:p>
      </dgm:t>
    </dgm:pt>
    <dgm:pt modelId="{9D65F542-A24D-48D5-A754-1CB1FB76E8B4}" type="parTrans" cxnId="{7CAC32C1-015E-4C8D-B984-7BF6609CEF3E}">
      <dgm:prSet/>
      <dgm:spPr/>
      <dgm:t>
        <a:bodyPr/>
        <a:lstStyle/>
        <a:p>
          <a:pPr algn="ctr"/>
          <a:endParaRPr lang="en-US" sz="2200">
            <a:latin typeface="+mn-lt"/>
          </a:endParaRPr>
        </a:p>
      </dgm:t>
    </dgm:pt>
    <dgm:pt modelId="{7CA161C4-9187-495C-A3D1-31A0DEB85B88}" type="sibTrans" cxnId="{7CAC32C1-015E-4C8D-B984-7BF6609CEF3E}">
      <dgm:prSet/>
      <dgm:spPr/>
      <dgm:t>
        <a:bodyPr/>
        <a:lstStyle/>
        <a:p>
          <a:pPr algn="ctr"/>
          <a:endParaRPr lang="en-US" sz="2200">
            <a:latin typeface="+mn-lt"/>
          </a:endParaRPr>
        </a:p>
      </dgm:t>
    </dgm:pt>
    <dgm:pt modelId="{3D3F30BC-485D-42A5-906A-7B5BD4C3E964}">
      <dgm:prSet phldr="0" custT="1"/>
      <dgm:spPr/>
      <dgm:t>
        <a:bodyPr/>
        <a:lstStyle/>
        <a:p>
          <a:pPr algn="ctr"/>
          <a:r>
            <a:rPr lang="en-US" sz="2200">
              <a:latin typeface="+mn-lt"/>
              <a:ea typeface="Calibri"/>
              <a:cs typeface="Calibri"/>
            </a:rPr>
            <a:t>Framing of health equity conversation to improve engagement</a:t>
          </a:r>
          <a:endParaRPr lang="en-US" sz="2200">
            <a:latin typeface="+mn-lt"/>
          </a:endParaRPr>
        </a:p>
      </dgm:t>
    </dgm:pt>
    <dgm:pt modelId="{33B5D0CB-88DC-4339-98C2-6F4B322C9436}" type="parTrans" cxnId="{BE7DE8A3-B1A4-41DB-BE9B-25AEA29D47E0}">
      <dgm:prSet/>
      <dgm:spPr/>
      <dgm:t>
        <a:bodyPr/>
        <a:lstStyle/>
        <a:p>
          <a:pPr algn="ctr"/>
          <a:endParaRPr lang="en-US" sz="2200">
            <a:latin typeface="+mn-lt"/>
          </a:endParaRPr>
        </a:p>
      </dgm:t>
    </dgm:pt>
    <dgm:pt modelId="{5083A022-3A84-4090-898D-62D0D781B958}" type="sibTrans" cxnId="{BE7DE8A3-B1A4-41DB-BE9B-25AEA29D47E0}">
      <dgm:prSet/>
      <dgm:spPr/>
      <dgm:t>
        <a:bodyPr/>
        <a:lstStyle/>
        <a:p>
          <a:pPr algn="ctr"/>
          <a:endParaRPr lang="en-US" sz="2200">
            <a:latin typeface="+mn-lt"/>
          </a:endParaRPr>
        </a:p>
      </dgm:t>
    </dgm:pt>
    <dgm:pt modelId="{9411051E-7469-45D8-AB3E-154A7EE60100}" type="pres">
      <dgm:prSet presAssocID="{3E5074FC-950A-492C-A513-91E2883820C4}" presName="diagram" presStyleCnt="0">
        <dgm:presLayoutVars>
          <dgm:dir/>
          <dgm:resizeHandles val="exact"/>
        </dgm:presLayoutVars>
      </dgm:prSet>
      <dgm:spPr/>
    </dgm:pt>
    <dgm:pt modelId="{39BAB8F5-C844-4065-9AAD-E9A8C45A2FC7}" type="pres">
      <dgm:prSet presAssocID="{150DA9A0-A1F3-4ABB-B87D-63E0DD61BBE9}" presName="node" presStyleLbl="node1" presStyleIdx="0" presStyleCnt="6">
        <dgm:presLayoutVars>
          <dgm:bulletEnabled val="1"/>
        </dgm:presLayoutVars>
      </dgm:prSet>
      <dgm:spPr/>
    </dgm:pt>
    <dgm:pt modelId="{561C5877-0775-4633-8659-02C22AA092F3}" type="pres">
      <dgm:prSet presAssocID="{724FBC32-891A-46F3-B689-F71785FD68CE}" presName="sibTrans" presStyleCnt="0"/>
      <dgm:spPr/>
    </dgm:pt>
    <dgm:pt modelId="{7F802F17-B095-4E24-8B62-471A7F45809C}" type="pres">
      <dgm:prSet presAssocID="{F7344FF8-DE2C-4972-AE50-7BB1E8DB1A5A}" presName="node" presStyleLbl="node1" presStyleIdx="1" presStyleCnt="6">
        <dgm:presLayoutVars>
          <dgm:bulletEnabled val="1"/>
        </dgm:presLayoutVars>
      </dgm:prSet>
      <dgm:spPr/>
    </dgm:pt>
    <dgm:pt modelId="{ADD25898-4AD6-4F80-BCE9-C4318C10A786}" type="pres">
      <dgm:prSet presAssocID="{4B59901A-1791-4880-BEB0-81CE6F67C978}" presName="sibTrans" presStyleCnt="0"/>
      <dgm:spPr/>
    </dgm:pt>
    <dgm:pt modelId="{E6488350-7CF9-479C-BB87-97C1B46E4CC4}" type="pres">
      <dgm:prSet presAssocID="{4B196908-496B-4210-ACCC-FB49D3A5E0E5}" presName="node" presStyleLbl="node1" presStyleIdx="2" presStyleCnt="6">
        <dgm:presLayoutVars>
          <dgm:bulletEnabled val="1"/>
        </dgm:presLayoutVars>
      </dgm:prSet>
      <dgm:spPr/>
    </dgm:pt>
    <dgm:pt modelId="{9B3BAAC8-9EC1-4375-8B67-B59CEF36DE45}" type="pres">
      <dgm:prSet presAssocID="{FBBB8059-24AC-4072-9F18-7DD7E643DEDE}" presName="sibTrans" presStyleCnt="0"/>
      <dgm:spPr/>
    </dgm:pt>
    <dgm:pt modelId="{CD5E7064-B25F-4CEA-B69B-D275993CA08F}" type="pres">
      <dgm:prSet presAssocID="{83B6069B-1BCD-4CF7-BD82-E91E4BE0EF74}" presName="node" presStyleLbl="node1" presStyleIdx="3" presStyleCnt="6">
        <dgm:presLayoutVars>
          <dgm:bulletEnabled val="1"/>
        </dgm:presLayoutVars>
      </dgm:prSet>
      <dgm:spPr/>
    </dgm:pt>
    <dgm:pt modelId="{B18CF6B0-5345-4C34-B440-82A84E87F1F8}" type="pres">
      <dgm:prSet presAssocID="{7CA161C4-9187-495C-A3D1-31A0DEB85B88}" presName="sibTrans" presStyleCnt="0"/>
      <dgm:spPr/>
    </dgm:pt>
    <dgm:pt modelId="{DA82E24F-EF14-4D66-ACCA-63272F35893F}" type="pres">
      <dgm:prSet presAssocID="{3D3F30BC-485D-42A5-906A-7B5BD4C3E964}" presName="node" presStyleLbl="node1" presStyleIdx="4" presStyleCnt="6">
        <dgm:presLayoutVars>
          <dgm:bulletEnabled val="1"/>
        </dgm:presLayoutVars>
      </dgm:prSet>
      <dgm:spPr/>
    </dgm:pt>
    <dgm:pt modelId="{1A23F4C3-7F84-4C9B-8878-D088122FE295}" type="pres">
      <dgm:prSet presAssocID="{5083A022-3A84-4090-898D-62D0D781B958}" presName="sibTrans" presStyleCnt="0"/>
      <dgm:spPr/>
    </dgm:pt>
    <dgm:pt modelId="{19C62FB4-2F13-4D97-BFDD-BB4212993F6F}" type="pres">
      <dgm:prSet presAssocID="{25B02AA9-8609-4EB7-A644-BB215E791AAA}" presName="node" presStyleLbl="node1" presStyleIdx="5" presStyleCnt="6">
        <dgm:presLayoutVars>
          <dgm:bulletEnabled val="1"/>
        </dgm:presLayoutVars>
      </dgm:prSet>
      <dgm:spPr/>
    </dgm:pt>
  </dgm:ptLst>
  <dgm:cxnLst>
    <dgm:cxn modelId="{2E3C3011-B4F3-4CDB-9112-CE7A8E3A93AF}" type="presOf" srcId="{4B196908-496B-4210-ACCC-FB49D3A5E0E5}" destId="{E6488350-7CF9-479C-BB87-97C1B46E4CC4}" srcOrd="0" destOrd="0" presId="urn:microsoft.com/office/officeart/2005/8/layout/default"/>
    <dgm:cxn modelId="{BFF82E27-7875-4D8C-842B-8FD7B90A29D6}" type="presOf" srcId="{F7344FF8-DE2C-4972-AE50-7BB1E8DB1A5A}" destId="{7F802F17-B095-4E24-8B62-471A7F45809C}" srcOrd="0" destOrd="0" presId="urn:microsoft.com/office/officeart/2005/8/layout/default"/>
    <dgm:cxn modelId="{45E70664-FE80-42EF-8162-92AFEEFB7388}" srcId="{3E5074FC-950A-492C-A513-91E2883820C4}" destId="{25B02AA9-8609-4EB7-A644-BB215E791AAA}" srcOrd="5" destOrd="0" parTransId="{18C4B260-C385-44A0-871F-F59FC046E5EB}" sibTransId="{B9C6920C-3D5E-40D4-B6E1-122863CB3785}"/>
    <dgm:cxn modelId="{FEEEAC67-32AE-494F-BCEB-9F30CBB0DF22}" type="presOf" srcId="{3E5074FC-950A-492C-A513-91E2883820C4}" destId="{9411051E-7469-45D8-AB3E-154A7EE60100}" srcOrd="0" destOrd="0" presId="urn:microsoft.com/office/officeart/2005/8/layout/default"/>
    <dgm:cxn modelId="{D802106B-87F7-4202-84B0-5A5435164950}" type="presOf" srcId="{83B6069B-1BCD-4CF7-BD82-E91E4BE0EF74}" destId="{CD5E7064-B25F-4CEA-B69B-D275993CA08F}" srcOrd="0" destOrd="0" presId="urn:microsoft.com/office/officeart/2005/8/layout/default"/>
    <dgm:cxn modelId="{1FD3188C-395A-4BB3-9623-BEB556A93EE4}" srcId="{3E5074FC-950A-492C-A513-91E2883820C4}" destId="{4B196908-496B-4210-ACCC-FB49D3A5E0E5}" srcOrd="2" destOrd="0" parTransId="{3321657C-7DC7-45F9-A6E7-735A1103F7B6}" sibTransId="{FBBB8059-24AC-4072-9F18-7DD7E643DEDE}"/>
    <dgm:cxn modelId="{405E6897-08FC-49B5-A50D-9020FAE7C951}" type="presOf" srcId="{3D3F30BC-485D-42A5-906A-7B5BD4C3E964}" destId="{DA82E24F-EF14-4D66-ACCA-63272F35893F}" srcOrd="0" destOrd="0" presId="urn:microsoft.com/office/officeart/2005/8/layout/default"/>
    <dgm:cxn modelId="{BE7DE8A3-B1A4-41DB-BE9B-25AEA29D47E0}" srcId="{3E5074FC-950A-492C-A513-91E2883820C4}" destId="{3D3F30BC-485D-42A5-906A-7B5BD4C3E964}" srcOrd="4" destOrd="0" parTransId="{33B5D0CB-88DC-4339-98C2-6F4B322C9436}" sibTransId="{5083A022-3A84-4090-898D-62D0D781B958}"/>
    <dgm:cxn modelId="{56D104A5-EB37-4F62-B568-0C26F1F3E6FB}" type="presOf" srcId="{25B02AA9-8609-4EB7-A644-BB215E791AAA}" destId="{19C62FB4-2F13-4D97-BFDD-BB4212993F6F}" srcOrd="0" destOrd="0" presId="urn:microsoft.com/office/officeart/2005/8/layout/default"/>
    <dgm:cxn modelId="{7CAC32C1-015E-4C8D-B984-7BF6609CEF3E}" srcId="{3E5074FC-950A-492C-A513-91E2883820C4}" destId="{83B6069B-1BCD-4CF7-BD82-E91E4BE0EF74}" srcOrd="3" destOrd="0" parTransId="{9D65F542-A24D-48D5-A754-1CB1FB76E8B4}" sibTransId="{7CA161C4-9187-495C-A3D1-31A0DEB85B88}"/>
    <dgm:cxn modelId="{99AF0EC5-FC5F-4347-84E9-E2059C8C6369}" srcId="{3E5074FC-950A-492C-A513-91E2883820C4}" destId="{150DA9A0-A1F3-4ABB-B87D-63E0DD61BBE9}" srcOrd="0" destOrd="0" parTransId="{E3EB6FB7-4E31-44B3-A4AA-71E582B2BE16}" sibTransId="{724FBC32-891A-46F3-B689-F71785FD68CE}"/>
    <dgm:cxn modelId="{B76D4DC7-B67C-4CEC-8758-A897E1C87087}" srcId="{3E5074FC-950A-492C-A513-91E2883820C4}" destId="{F7344FF8-DE2C-4972-AE50-7BB1E8DB1A5A}" srcOrd="1" destOrd="0" parTransId="{4B911398-87F0-4825-9B27-2AAE10AA8F09}" sibTransId="{4B59901A-1791-4880-BEB0-81CE6F67C978}"/>
    <dgm:cxn modelId="{21212EED-F470-4C8A-BCDE-E8672157C357}" type="presOf" srcId="{150DA9A0-A1F3-4ABB-B87D-63E0DD61BBE9}" destId="{39BAB8F5-C844-4065-9AAD-E9A8C45A2FC7}" srcOrd="0" destOrd="0" presId="urn:microsoft.com/office/officeart/2005/8/layout/default"/>
    <dgm:cxn modelId="{9855EBD8-1F98-4FA1-8DEE-EDE02D0AE79A}" type="presParOf" srcId="{9411051E-7469-45D8-AB3E-154A7EE60100}" destId="{39BAB8F5-C844-4065-9AAD-E9A8C45A2FC7}" srcOrd="0" destOrd="0" presId="urn:microsoft.com/office/officeart/2005/8/layout/default"/>
    <dgm:cxn modelId="{D7FA7CE8-A8BE-4655-A1AC-CF1AF89CB462}" type="presParOf" srcId="{9411051E-7469-45D8-AB3E-154A7EE60100}" destId="{561C5877-0775-4633-8659-02C22AA092F3}" srcOrd="1" destOrd="0" presId="urn:microsoft.com/office/officeart/2005/8/layout/default"/>
    <dgm:cxn modelId="{A032674B-1072-432B-957B-3711DEF6BC5D}" type="presParOf" srcId="{9411051E-7469-45D8-AB3E-154A7EE60100}" destId="{7F802F17-B095-4E24-8B62-471A7F45809C}" srcOrd="2" destOrd="0" presId="urn:microsoft.com/office/officeart/2005/8/layout/default"/>
    <dgm:cxn modelId="{282D3596-5695-41C9-B610-16E3BF0093B8}" type="presParOf" srcId="{9411051E-7469-45D8-AB3E-154A7EE60100}" destId="{ADD25898-4AD6-4F80-BCE9-C4318C10A786}" srcOrd="3" destOrd="0" presId="urn:microsoft.com/office/officeart/2005/8/layout/default"/>
    <dgm:cxn modelId="{AAF003AE-8831-47A3-8703-610F3246018C}" type="presParOf" srcId="{9411051E-7469-45D8-AB3E-154A7EE60100}" destId="{E6488350-7CF9-479C-BB87-97C1B46E4CC4}" srcOrd="4" destOrd="0" presId="urn:microsoft.com/office/officeart/2005/8/layout/default"/>
    <dgm:cxn modelId="{C8A0B1F5-6F16-49DF-B984-7773D60CDA00}" type="presParOf" srcId="{9411051E-7469-45D8-AB3E-154A7EE60100}" destId="{9B3BAAC8-9EC1-4375-8B67-B59CEF36DE45}" srcOrd="5" destOrd="0" presId="urn:microsoft.com/office/officeart/2005/8/layout/default"/>
    <dgm:cxn modelId="{93EFEC43-6859-4108-9CDF-BF00C8F89E0D}" type="presParOf" srcId="{9411051E-7469-45D8-AB3E-154A7EE60100}" destId="{CD5E7064-B25F-4CEA-B69B-D275993CA08F}" srcOrd="6" destOrd="0" presId="urn:microsoft.com/office/officeart/2005/8/layout/default"/>
    <dgm:cxn modelId="{9067BD53-7CBE-43C6-B4AA-AC94E6529BA7}" type="presParOf" srcId="{9411051E-7469-45D8-AB3E-154A7EE60100}" destId="{B18CF6B0-5345-4C34-B440-82A84E87F1F8}" srcOrd="7" destOrd="0" presId="urn:microsoft.com/office/officeart/2005/8/layout/default"/>
    <dgm:cxn modelId="{CCA24228-FA3E-4CD0-B9F6-FB9EBAB85535}" type="presParOf" srcId="{9411051E-7469-45D8-AB3E-154A7EE60100}" destId="{DA82E24F-EF14-4D66-ACCA-63272F35893F}" srcOrd="8" destOrd="0" presId="urn:microsoft.com/office/officeart/2005/8/layout/default"/>
    <dgm:cxn modelId="{9D4FCCB7-8C17-45A6-B160-871636766225}" type="presParOf" srcId="{9411051E-7469-45D8-AB3E-154A7EE60100}" destId="{1A23F4C3-7F84-4C9B-8878-D088122FE295}" srcOrd="9" destOrd="0" presId="urn:microsoft.com/office/officeart/2005/8/layout/default"/>
    <dgm:cxn modelId="{AFE90F3D-A374-4F4E-9913-6A2EF16C8A2F}" type="presParOf" srcId="{9411051E-7469-45D8-AB3E-154A7EE60100}" destId="{19C62FB4-2F13-4D97-BFDD-BB4212993F6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5074FC-950A-492C-A513-91E2883820C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7344FF8-DE2C-4972-AE50-7BB1E8DB1A5A}">
      <dgm:prSet custT="1"/>
      <dgm:spPr/>
      <dgm:t>
        <a:bodyPr/>
        <a:lstStyle/>
        <a:p>
          <a:pPr algn="ctr" rtl="0"/>
          <a:r>
            <a:rPr lang="en-US" sz="2200">
              <a:latin typeface="+mn-lt"/>
              <a:ea typeface="Calibri"/>
              <a:cs typeface="Calibri"/>
            </a:rPr>
            <a:t>Resource constraints (e.g., funding, materials, adequate technology, services)</a:t>
          </a:r>
        </a:p>
      </dgm:t>
    </dgm:pt>
    <dgm:pt modelId="{4B911398-87F0-4825-9B27-2AAE10AA8F09}" type="parTrans" cxnId="{B76D4DC7-B67C-4CEC-8758-A897E1C87087}">
      <dgm:prSet/>
      <dgm:spPr/>
      <dgm:t>
        <a:bodyPr/>
        <a:lstStyle/>
        <a:p>
          <a:pPr algn="ctr"/>
          <a:endParaRPr lang="en-US" sz="2200">
            <a:latin typeface="+mn-lt"/>
          </a:endParaRPr>
        </a:p>
      </dgm:t>
    </dgm:pt>
    <dgm:pt modelId="{4B59901A-1791-4880-BEB0-81CE6F67C978}" type="sibTrans" cxnId="{B76D4DC7-B67C-4CEC-8758-A897E1C87087}">
      <dgm:prSet/>
      <dgm:spPr/>
      <dgm:t>
        <a:bodyPr/>
        <a:lstStyle/>
        <a:p>
          <a:pPr algn="ctr"/>
          <a:endParaRPr lang="en-US" sz="2200">
            <a:latin typeface="+mn-lt"/>
          </a:endParaRPr>
        </a:p>
      </dgm:t>
    </dgm:pt>
    <dgm:pt modelId="{93372CC4-70CC-4575-84FE-907A740BC93B}">
      <dgm:prSet phldr="0" custT="1"/>
      <dgm:spPr/>
      <dgm:t>
        <a:bodyPr/>
        <a:lstStyle/>
        <a:p>
          <a:pPr algn="ctr" rtl="0"/>
          <a:r>
            <a:rPr lang="en-US" sz="2200">
              <a:latin typeface="+mn-lt"/>
              <a:ea typeface="Calibri"/>
              <a:cs typeface="Calibri"/>
            </a:rPr>
            <a:t>Language or cultural barriers</a:t>
          </a:r>
        </a:p>
      </dgm:t>
    </dgm:pt>
    <dgm:pt modelId="{AEEE242B-27C9-440F-816D-80222993DB1F}" type="parTrans" cxnId="{3E59F6F2-38B7-4389-B2CC-40D480C8DFC4}">
      <dgm:prSet/>
      <dgm:spPr/>
      <dgm:t>
        <a:bodyPr/>
        <a:lstStyle/>
        <a:p>
          <a:pPr algn="ctr"/>
          <a:endParaRPr lang="en-US" sz="2200">
            <a:latin typeface="+mn-lt"/>
          </a:endParaRPr>
        </a:p>
      </dgm:t>
    </dgm:pt>
    <dgm:pt modelId="{49DA54BA-4FB1-4D78-BB56-057758FD4866}" type="sibTrans" cxnId="{3E59F6F2-38B7-4389-B2CC-40D480C8DFC4}">
      <dgm:prSet/>
      <dgm:spPr/>
      <dgm:t>
        <a:bodyPr/>
        <a:lstStyle/>
        <a:p>
          <a:pPr algn="ctr"/>
          <a:endParaRPr lang="en-US" sz="2200">
            <a:latin typeface="+mn-lt"/>
          </a:endParaRPr>
        </a:p>
      </dgm:t>
    </dgm:pt>
    <dgm:pt modelId="{25B02AA9-8609-4EB7-A644-BB215E791AAA}">
      <dgm:prSet phldr="0" custT="1"/>
      <dgm:spPr/>
      <dgm:t>
        <a:bodyPr/>
        <a:lstStyle/>
        <a:p>
          <a:pPr algn="ctr" rtl="0"/>
          <a:r>
            <a:rPr lang="en-US" sz="2200">
              <a:latin typeface="+mn-lt"/>
              <a:ea typeface="Calibri"/>
              <a:cs typeface="Calibri"/>
            </a:rPr>
            <a:t>Difficulties with engagement in coalition work </a:t>
          </a:r>
          <a:endParaRPr lang="en-US" sz="2200">
            <a:latin typeface="+mn-lt"/>
          </a:endParaRPr>
        </a:p>
      </dgm:t>
    </dgm:pt>
    <dgm:pt modelId="{18C4B260-C385-44A0-871F-F59FC046E5EB}" type="parTrans" cxnId="{45E70664-FE80-42EF-8162-92AFEEFB7388}">
      <dgm:prSet/>
      <dgm:spPr/>
      <dgm:t>
        <a:bodyPr/>
        <a:lstStyle/>
        <a:p>
          <a:pPr algn="ctr"/>
          <a:endParaRPr lang="en-US" sz="2200">
            <a:latin typeface="+mn-lt"/>
          </a:endParaRPr>
        </a:p>
      </dgm:t>
    </dgm:pt>
    <dgm:pt modelId="{B9C6920C-3D5E-40D4-B6E1-122863CB3785}" type="sibTrans" cxnId="{45E70664-FE80-42EF-8162-92AFEEFB7388}">
      <dgm:prSet/>
      <dgm:spPr/>
      <dgm:t>
        <a:bodyPr/>
        <a:lstStyle/>
        <a:p>
          <a:pPr algn="ctr"/>
          <a:endParaRPr lang="en-US" sz="2200">
            <a:latin typeface="+mn-lt"/>
          </a:endParaRPr>
        </a:p>
      </dgm:t>
    </dgm:pt>
    <dgm:pt modelId="{150DA9A0-A1F3-4ABB-B87D-63E0DD61BBE9}">
      <dgm:prSet phldr="0" custT="1"/>
      <dgm:spPr/>
      <dgm:t>
        <a:bodyPr/>
        <a:lstStyle/>
        <a:p>
          <a:pPr algn="ctr" rtl="0"/>
          <a:r>
            <a:rPr lang="en-US" sz="2200">
              <a:latin typeface="+mn-lt"/>
              <a:ea typeface="Calibri"/>
              <a:cs typeface="Calibri"/>
            </a:rPr>
            <a:t>Coordinators’ unfamiliarity with CPWI and coordinator burnout</a:t>
          </a:r>
        </a:p>
      </dgm:t>
    </dgm:pt>
    <dgm:pt modelId="{E3EB6FB7-4E31-44B3-A4AA-71E582B2BE16}" type="parTrans" cxnId="{99AF0EC5-FC5F-4347-84E9-E2059C8C6369}">
      <dgm:prSet/>
      <dgm:spPr/>
      <dgm:t>
        <a:bodyPr/>
        <a:lstStyle/>
        <a:p>
          <a:pPr algn="ctr"/>
          <a:endParaRPr lang="en-US" sz="2200">
            <a:latin typeface="+mn-lt"/>
          </a:endParaRPr>
        </a:p>
      </dgm:t>
    </dgm:pt>
    <dgm:pt modelId="{724FBC32-891A-46F3-B689-F71785FD68CE}" type="sibTrans" cxnId="{99AF0EC5-FC5F-4347-84E9-E2059C8C6369}">
      <dgm:prSet/>
      <dgm:spPr/>
      <dgm:t>
        <a:bodyPr/>
        <a:lstStyle/>
        <a:p>
          <a:pPr algn="ctr"/>
          <a:endParaRPr lang="en-US" sz="2200">
            <a:latin typeface="+mn-lt"/>
          </a:endParaRPr>
        </a:p>
      </dgm:t>
    </dgm:pt>
    <dgm:pt modelId="{4B196908-496B-4210-ACCC-FB49D3A5E0E5}">
      <dgm:prSet phldr="0" custT="1"/>
      <dgm:spPr/>
      <dgm:t>
        <a:bodyPr/>
        <a:lstStyle/>
        <a:p>
          <a:pPr algn="ctr" rtl="0"/>
          <a:r>
            <a:rPr lang="en-US" sz="2200">
              <a:latin typeface="+mn-lt"/>
              <a:ea typeface="Calibri"/>
              <a:cs typeface="Calibri"/>
            </a:rPr>
            <a:t>Lower community capacity and readiness</a:t>
          </a:r>
        </a:p>
      </dgm:t>
    </dgm:pt>
    <dgm:pt modelId="{3321657C-7DC7-45F9-A6E7-735A1103F7B6}" type="parTrans" cxnId="{1FD3188C-395A-4BB3-9623-BEB556A93EE4}">
      <dgm:prSet/>
      <dgm:spPr/>
      <dgm:t>
        <a:bodyPr/>
        <a:lstStyle/>
        <a:p>
          <a:pPr algn="ctr"/>
          <a:endParaRPr lang="en-US" sz="2200">
            <a:latin typeface="+mn-lt"/>
          </a:endParaRPr>
        </a:p>
      </dgm:t>
    </dgm:pt>
    <dgm:pt modelId="{FBBB8059-24AC-4072-9F18-7DD7E643DEDE}" type="sibTrans" cxnId="{1FD3188C-395A-4BB3-9623-BEB556A93EE4}">
      <dgm:prSet/>
      <dgm:spPr/>
      <dgm:t>
        <a:bodyPr/>
        <a:lstStyle/>
        <a:p>
          <a:pPr algn="ctr"/>
          <a:endParaRPr lang="en-US" sz="2200">
            <a:latin typeface="+mn-lt"/>
          </a:endParaRPr>
        </a:p>
      </dgm:t>
    </dgm:pt>
    <dgm:pt modelId="{9411051E-7469-45D8-AB3E-154A7EE60100}" type="pres">
      <dgm:prSet presAssocID="{3E5074FC-950A-492C-A513-91E2883820C4}" presName="diagram" presStyleCnt="0">
        <dgm:presLayoutVars>
          <dgm:dir/>
          <dgm:resizeHandles val="exact"/>
        </dgm:presLayoutVars>
      </dgm:prSet>
      <dgm:spPr/>
    </dgm:pt>
    <dgm:pt modelId="{39BAB8F5-C844-4065-9AAD-E9A8C45A2FC7}" type="pres">
      <dgm:prSet presAssocID="{150DA9A0-A1F3-4ABB-B87D-63E0DD61BBE9}" presName="node" presStyleLbl="node1" presStyleIdx="0" presStyleCnt="5">
        <dgm:presLayoutVars>
          <dgm:bulletEnabled val="1"/>
        </dgm:presLayoutVars>
      </dgm:prSet>
      <dgm:spPr/>
    </dgm:pt>
    <dgm:pt modelId="{561C5877-0775-4633-8659-02C22AA092F3}" type="pres">
      <dgm:prSet presAssocID="{724FBC32-891A-46F3-B689-F71785FD68CE}" presName="sibTrans" presStyleCnt="0"/>
      <dgm:spPr/>
    </dgm:pt>
    <dgm:pt modelId="{7F802F17-B095-4E24-8B62-471A7F45809C}" type="pres">
      <dgm:prSet presAssocID="{F7344FF8-DE2C-4972-AE50-7BB1E8DB1A5A}" presName="node" presStyleLbl="node1" presStyleIdx="1" presStyleCnt="5">
        <dgm:presLayoutVars>
          <dgm:bulletEnabled val="1"/>
        </dgm:presLayoutVars>
      </dgm:prSet>
      <dgm:spPr/>
    </dgm:pt>
    <dgm:pt modelId="{ADD25898-4AD6-4F80-BCE9-C4318C10A786}" type="pres">
      <dgm:prSet presAssocID="{4B59901A-1791-4880-BEB0-81CE6F67C978}" presName="sibTrans" presStyleCnt="0"/>
      <dgm:spPr/>
    </dgm:pt>
    <dgm:pt modelId="{E6488350-7CF9-479C-BB87-97C1B46E4CC4}" type="pres">
      <dgm:prSet presAssocID="{4B196908-496B-4210-ACCC-FB49D3A5E0E5}" presName="node" presStyleLbl="node1" presStyleIdx="2" presStyleCnt="5">
        <dgm:presLayoutVars>
          <dgm:bulletEnabled val="1"/>
        </dgm:presLayoutVars>
      </dgm:prSet>
      <dgm:spPr/>
    </dgm:pt>
    <dgm:pt modelId="{9B3BAAC8-9EC1-4375-8B67-B59CEF36DE45}" type="pres">
      <dgm:prSet presAssocID="{FBBB8059-24AC-4072-9F18-7DD7E643DEDE}" presName="sibTrans" presStyleCnt="0"/>
      <dgm:spPr/>
    </dgm:pt>
    <dgm:pt modelId="{DBE0B402-2F14-4846-B42D-0EE6E04AC850}" type="pres">
      <dgm:prSet presAssocID="{93372CC4-70CC-4575-84FE-907A740BC93B}" presName="node" presStyleLbl="node1" presStyleIdx="3" presStyleCnt="5">
        <dgm:presLayoutVars>
          <dgm:bulletEnabled val="1"/>
        </dgm:presLayoutVars>
      </dgm:prSet>
      <dgm:spPr/>
    </dgm:pt>
    <dgm:pt modelId="{EF35A48D-13C5-4942-BF6A-3E2604DF9D33}" type="pres">
      <dgm:prSet presAssocID="{49DA54BA-4FB1-4D78-BB56-057758FD4866}" presName="sibTrans" presStyleCnt="0"/>
      <dgm:spPr/>
    </dgm:pt>
    <dgm:pt modelId="{19C62FB4-2F13-4D97-BFDD-BB4212993F6F}" type="pres">
      <dgm:prSet presAssocID="{25B02AA9-8609-4EB7-A644-BB215E791AAA}" presName="node" presStyleLbl="node1" presStyleIdx="4" presStyleCnt="5">
        <dgm:presLayoutVars>
          <dgm:bulletEnabled val="1"/>
        </dgm:presLayoutVars>
      </dgm:prSet>
      <dgm:spPr/>
    </dgm:pt>
  </dgm:ptLst>
  <dgm:cxnLst>
    <dgm:cxn modelId="{2E3C3011-B4F3-4CDB-9112-CE7A8E3A93AF}" type="presOf" srcId="{4B196908-496B-4210-ACCC-FB49D3A5E0E5}" destId="{E6488350-7CF9-479C-BB87-97C1B46E4CC4}" srcOrd="0" destOrd="0" presId="urn:microsoft.com/office/officeart/2005/8/layout/default"/>
    <dgm:cxn modelId="{BFF82E27-7875-4D8C-842B-8FD7B90A29D6}" type="presOf" srcId="{F7344FF8-DE2C-4972-AE50-7BB1E8DB1A5A}" destId="{7F802F17-B095-4E24-8B62-471A7F45809C}" srcOrd="0" destOrd="0" presId="urn:microsoft.com/office/officeart/2005/8/layout/default"/>
    <dgm:cxn modelId="{45E70664-FE80-42EF-8162-92AFEEFB7388}" srcId="{3E5074FC-950A-492C-A513-91E2883820C4}" destId="{25B02AA9-8609-4EB7-A644-BB215E791AAA}" srcOrd="4" destOrd="0" parTransId="{18C4B260-C385-44A0-871F-F59FC046E5EB}" sibTransId="{B9C6920C-3D5E-40D4-B6E1-122863CB3785}"/>
    <dgm:cxn modelId="{FEEEAC67-32AE-494F-BCEB-9F30CBB0DF22}" type="presOf" srcId="{3E5074FC-950A-492C-A513-91E2883820C4}" destId="{9411051E-7469-45D8-AB3E-154A7EE60100}" srcOrd="0" destOrd="0" presId="urn:microsoft.com/office/officeart/2005/8/layout/default"/>
    <dgm:cxn modelId="{1FD3188C-395A-4BB3-9623-BEB556A93EE4}" srcId="{3E5074FC-950A-492C-A513-91E2883820C4}" destId="{4B196908-496B-4210-ACCC-FB49D3A5E0E5}" srcOrd="2" destOrd="0" parTransId="{3321657C-7DC7-45F9-A6E7-735A1103F7B6}" sibTransId="{FBBB8059-24AC-4072-9F18-7DD7E643DEDE}"/>
    <dgm:cxn modelId="{56D104A5-EB37-4F62-B568-0C26F1F3E6FB}" type="presOf" srcId="{25B02AA9-8609-4EB7-A644-BB215E791AAA}" destId="{19C62FB4-2F13-4D97-BFDD-BB4212993F6F}" srcOrd="0" destOrd="0" presId="urn:microsoft.com/office/officeart/2005/8/layout/default"/>
    <dgm:cxn modelId="{A7B949B0-6C3E-475E-9E2D-F009A525AB87}" type="presOf" srcId="{93372CC4-70CC-4575-84FE-907A740BC93B}" destId="{DBE0B402-2F14-4846-B42D-0EE6E04AC850}" srcOrd="0" destOrd="0" presId="urn:microsoft.com/office/officeart/2005/8/layout/default"/>
    <dgm:cxn modelId="{99AF0EC5-FC5F-4347-84E9-E2059C8C6369}" srcId="{3E5074FC-950A-492C-A513-91E2883820C4}" destId="{150DA9A0-A1F3-4ABB-B87D-63E0DD61BBE9}" srcOrd="0" destOrd="0" parTransId="{E3EB6FB7-4E31-44B3-A4AA-71E582B2BE16}" sibTransId="{724FBC32-891A-46F3-B689-F71785FD68CE}"/>
    <dgm:cxn modelId="{B76D4DC7-B67C-4CEC-8758-A897E1C87087}" srcId="{3E5074FC-950A-492C-A513-91E2883820C4}" destId="{F7344FF8-DE2C-4972-AE50-7BB1E8DB1A5A}" srcOrd="1" destOrd="0" parTransId="{4B911398-87F0-4825-9B27-2AAE10AA8F09}" sibTransId="{4B59901A-1791-4880-BEB0-81CE6F67C978}"/>
    <dgm:cxn modelId="{21212EED-F470-4C8A-BCDE-E8672157C357}" type="presOf" srcId="{150DA9A0-A1F3-4ABB-B87D-63E0DD61BBE9}" destId="{39BAB8F5-C844-4065-9AAD-E9A8C45A2FC7}" srcOrd="0" destOrd="0" presId="urn:microsoft.com/office/officeart/2005/8/layout/default"/>
    <dgm:cxn modelId="{3E59F6F2-38B7-4389-B2CC-40D480C8DFC4}" srcId="{3E5074FC-950A-492C-A513-91E2883820C4}" destId="{93372CC4-70CC-4575-84FE-907A740BC93B}" srcOrd="3" destOrd="0" parTransId="{AEEE242B-27C9-440F-816D-80222993DB1F}" sibTransId="{49DA54BA-4FB1-4D78-BB56-057758FD4866}"/>
    <dgm:cxn modelId="{9855EBD8-1F98-4FA1-8DEE-EDE02D0AE79A}" type="presParOf" srcId="{9411051E-7469-45D8-AB3E-154A7EE60100}" destId="{39BAB8F5-C844-4065-9AAD-E9A8C45A2FC7}" srcOrd="0" destOrd="0" presId="urn:microsoft.com/office/officeart/2005/8/layout/default"/>
    <dgm:cxn modelId="{D7FA7CE8-A8BE-4655-A1AC-CF1AF89CB462}" type="presParOf" srcId="{9411051E-7469-45D8-AB3E-154A7EE60100}" destId="{561C5877-0775-4633-8659-02C22AA092F3}" srcOrd="1" destOrd="0" presId="urn:microsoft.com/office/officeart/2005/8/layout/default"/>
    <dgm:cxn modelId="{A032674B-1072-432B-957B-3711DEF6BC5D}" type="presParOf" srcId="{9411051E-7469-45D8-AB3E-154A7EE60100}" destId="{7F802F17-B095-4E24-8B62-471A7F45809C}" srcOrd="2" destOrd="0" presId="urn:microsoft.com/office/officeart/2005/8/layout/default"/>
    <dgm:cxn modelId="{282D3596-5695-41C9-B610-16E3BF0093B8}" type="presParOf" srcId="{9411051E-7469-45D8-AB3E-154A7EE60100}" destId="{ADD25898-4AD6-4F80-BCE9-C4318C10A786}" srcOrd="3" destOrd="0" presId="urn:microsoft.com/office/officeart/2005/8/layout/default"/>
    <dgm:cxn modelId="{AAF003AE-8831-47A3-8703-610F3246018C}" type="presParOf" srcId="{9411051E-7469-45D8-AB3E-154A7EE60100}" destId="{E6488350-7CF9-479C-BB87-97C1B46E4CC4}" srcOrd="4" destOrd="0" presId="urn:microsoft.com/office/officeart/2005/8/layout/default"/>
    <dgm:cxn modelId="{C8A0B1F5-6F16-49DF-B984-7773D60CDA00}" type="presParOf" srcId="{9411051E-7469-45D8-AB3E-154A7EE60100}" destId="{9B3BAAC8-9EC1-4375-8B67-B59CEF36DE45}" srcOrd="5" destOrd="0" presId="urn:microsoft.com/office/officeart/2005/8/layout/default"/>
    <dgm:cxn modelId="{A29654E6-71FE-4B13-A4CD-B6C32E0E713E}" type="presParOf" srcId="{9411051E-7469-45D8-AB3E-154A7EE60100}" destId="{DBE0B402-2F14-4846-B42D-0EE6E04AC850}" srcOrd="6" destOrd="0" presId="urn:microsoft.com/office/officeart/2005/8/layout/default"/>
    <dgm:cxn modelId="{C254CFCB-53CB-4659-96EF-A47C1DCC8149}" type="presParOf" srcId="{9411051E-7469-45D8-AB3E-154A7EE60100}" destId="{EF35A48D-13C5-4942-BF6A-3E2604DF9D33}" srcOrd="7" destOrd="0" presId="urn:microsoft.com/office/officeart/2005/8/layout/default"/>
    <dgm:cxn modelId="{AFE90F3D-A374-4F4E-9913-6A2EF16C8A2F}" type="presParOf" srcId="{9411051E-7469-45D8-AB3E-154A7EE60100}" destId="{19C62FB4-2F13-4D97-BFDD-BB4212993F6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5074FC-950A-492C-A513-91E2883820C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7344FF8-DE2C-4972-AE50-7BB1E8DB1A5A}">
      <dgm:prSet custT="1"/>
      <dgm:spPr/>
      <dgm:t>
        <a:bodyPr/>
        <a:lstStyle/>
        <a:p>
          <a:pPr algn="ctr" rtl="0"/>
          <a:r>
            <a:rPr lang="en-US" sz="2200">
              <a:latin typeface="+mn-lt"/>
              <a:ea typeface="Calibri"/>
              <a:cs typeface="Calibri"/>
            </a:rPr>
            <a:t>Material support</a:t>
          </a:r>
        </a:p>
      </dgm:t>
    </dgm:pt>
    <dgm:pt modelId="{4B911398-87F0-4825-9B27-2AAE10AA8F09}" type="parTrans" cxnId="{B76D4DC7-B67C-4CEC-8758-A897E1C87087}">
      <dgm:prSet/>
      <dgm:spPr/>
      <dgm:t>
        <a:bodyPr/>
        <a:lstStyle/>
        <a:p>
          <a:pPr algn="ctr"/>
          <a:endParaRPr lang="en-US" sz="2200">
            <a:latin typeface="+mn-lt"/>
          </a:endParaRPr>
        </a:p>
      </dgm:t>
    </dgm:pt>
    <dgm:pt modelId="{4B59901A-1791-4880-BEB0-81CE6F67C978}" type="sibTrans" cxnId="{B76D4DC7-B67C-4CEC-8758-A897E1C87087}">
      <dgm:prSet/>
      <dgm:spPr/>
      <dgm:t>
        <a:bodyPr/>
        <a:lstStyle/>
        <a:p>
          <a:pPr algn="ctr"/>
          <a:endParaRPr lang="en-US" sz="2200">
            <a:latin typeface="+mn-lt"/>
          </a:endParaRPr>
        </a:p>
      </dgm:t>
    </dgm:pt>
    <dgm:pt modelId="{25B02AA9-8609-4EB7-A644-BB215E791AAA}">
      <dgm:prSet phldr="0" custT="1"/>
      <dgm:spPr/>
      <dgm:t>
        <a:bodyPr/>
        <a:lstStyle/>
        <a:p>
          <a:pPr algn="ctr" rtl="0"/>
          <a:r>
            <a:rPr lang="en-US" sz="2200">
              <a:latin typeface="+mn-lt"/>
              <a:ea typeface="Calibri"/>
              <a:cs typeface="Calibri"/>
            </a:rPr>
            <a:t>Flexibility in requirements</a:t>
          </a:r>
          <a:endParaRPr lang="en-US" sz="2200">
            <a:latin typeface="+mn-lt"/>
          </a:endParaRPr>
        </a:p>
      </dgm:t>
    </dgm:pt>
    <dgm:pt modelId="{18C4B260-C385-44A0-871F-F59FC046E5EB}" type="parTrans" cxnId="{45E70664-FE80-42EF-8162-92AFEEFB7388}">
      <dgm:prSet/>
      <dgm:spPr/>
      <dgm:t>
        <a:bodyPr/>
        <a:lstStyle/>
        <a:p>
          <a:pPr algn="ctr"/>
          <a:endParaRPr lang="en-US" sz="2200">
            <a:latin typeface="+mn-lt"/>
          </a:endParaRPr>
        </a:p>
      </dgm:t>
    </dgm:pt>
    <dgm:pt modelId="{B9C6920C-3D5E-40D4-B6E1-122863CB3785}" type="sibTrans" cxnId="{45E70664-FE80-42EF-8162-92AFEEFB7388}">
      <dgm:prSet/>
      <dgm:spPr/>
      <dgm:t>
        <a:bodyPr/>
        <a:lstStyle/>
        <a:p>
          <a:pPr algn="ctr"/>
          <a:endParaRPr lang="en-US" sz="2200">
            <a:latin typeface="+mn-lt"/>
          </a:endParaRPr>
        </a:p>
      </dgm:t>
    </dgm:pt>
    <dgm:pt modelId="{150DA9A0-A1F3-4ABB-B87D-63E0DD61BBE9}">
      <dgm:prSet phldr="0" custT="1"/>
      <dgm:spPr/>
      <dgm:t>
        <a:bodyPr/>
        <a:lstStyle/>
        <a:p>
          <a:pPr algn="ctr" rtl="0"/>
          <a:r>
            <a:rPr lang="en-US" sz="2200">
              <a:latin typeface="+mn-lt"/>
              <a:ea typeface="Calibri"/>
              <a:cs typeface="Calibri"/>
            </a:rPr>
            <a:t>Spending flexibility and unsiloed funding</a:t>
          </a:r>
        </a:p>
      </dgm:t>
    </dgm:pt>
    <dgm:pt modelId="{E3EB6FB7-4E31-44B3-A4AA-71E582B2BE16}" type="parTrans" cxnId="{99AF0EC5-FC5F-4347-84E9-E2059C8C6369}">
      <dgm:prSet/>
      <dgm:spPr/>
      <dgm:t>
        <a:bodyPr/>
        <a:lstStyle/>
        <a:p>
          <a:pPr algn="ctr"/>
          <a:endParaRPr lang="en-US" sz="2200">
            <a:latin typeface="+mn-lt"/>
          </a:endParaRPr>
        </a:p>
      </dgm:t>
    </dgm:pt>
    <dgm:pt modelId="{724FBC32-891A-46F3-B689-F71785FD68CE}" type="sibTrans" cxnId="{99AF0EC5-FC5F-4347-84E9-E2059C8C6369}">
      <dgm:prSet/>
      <dgm:spPr/>
      <dgm:t>
        <a:bodyPr/>
        <a:lstStyle/>
        <a:p>
          <a:pPr algn="ctr"/>
          <a:endParaRPr lang="en-US" sz="2200">
            <a:latin typeface="+mn-lt"/>
          </a:endParaRPr>
        </a:p>
      </dgm:t>
    </dgm:pt>
    <dgm:pt modelId="{4B196908-496B-4210-ACCC-FB49D3A5E0E5}">
      <dgm:prSet phldr="0" custT="1"/>
      <dgm:spPr/>
      <dgm:t>
        <a:bodyPr/>
        <a:lstStyle/>
        <a:p>
          <a:pPr algn="ctr" rtl="0"/>
          <a:r>
            <a:rPr lang="en-US" sz="2200">
              <a:latin typeface="+mn-lt"/>
              <a:ea typeface="Calibri"/>
              <a:cs typeface="Calibri"/>
            </a:rPr>
            <a:t>Accessible training and capacity building</a:t>
          </a:r>
        </a:p>
      </dgm:t>
    </dgm:pt>
    <dgm:pt modelId="{3321657C-7DC7-45F9-A6E7-735A1103F7B6}" type="parTrans" cxnId="{1FD3188C-395A-4BB3-9623-BEB556A93EE4}">
      <dgm:prSet/>
      <dgm:spPr/>
      <dgm:t>
        <a:bodyPr/>
        <a:lstStyle/>
        <a:p>
          <a:pPr algn="ctr"/>
          <a:endParaRPr lang="en-US" sz="2200">
            <a:latin typeface="+mn-lt"/>
          </a:endParaRPr>
        </a:p>
      </dgm:t>
    </dgm:pt>
    <dgm:pt modelId="{FBBB8059-24AC-4072-9F18-7DD7E643DEDE}" type="sibTrans" cxnId="{1FD3188C-395A-4BB3-9623-BEB556A93EE4}">
      <dgm:prSet/>
      <dgm:spPr/>
      <dgm:t>
        <a:bodyPr/>
        <a:lstStyle/>
        <a:p>
          <a:pPr algn="ctr"/>
          <a:endParaRPr lang="en-US" sz="2200">
            <a:latin typeface="+mn-lt"/>
          </a:endParaRPr>
        </a:p>
      </dgm:t>
    </dgm:pt>
    <dgm:pt modelId="{9411051E-7469-45D8-AB3E-154A7EE60100}" type="pres">
      <dgm:prSet presAssocID="{3E5074FC-950A-492C-A513-91E2883820C4}" presName="diagram" presStyleCnt="0">
        <dgm:presLayoutVars>
          <dgm:dir/>
          <dgm:resizeHandles val="exact"/>
        </dgm:presLayoutVars>
      </dgm:prSet>
      <dgm:spPr/>
    </dgm:pt>
    <dgm:pt modelId="{39BAB8F5-C844-4065-9AAD-E9A8C45A2FC7}" type="pres">
      <dgm:prSet presAssocID="{150DA9A0-A1F3-4ABB-B87D-63E0DD61BBE9}" presName="node" presStyleLbl="node1" presStyleIdx="0" presStyleCnt="4">
        <dgm:presLayoutVars>
          <dgm:bulletEnabled val="1"/>
        </dgm:presLayoutVars>
      </dgm:prSet>
      <dgm:spPr/>
    </dgm:pt>
    <dgm:pt modelId="{561C5877-0775-4633-8659-02C22AA092F3}" type="pres">
      <dgm:prSet presAssocID="{724FBC32-891A-46F3-B689-F71785FD68CE}" presName="sibTrans" presStyleCnt="0"/>
      <dgm:spPr/>
    </dgm:pt>
    <dgm:pt modelId="{7F802F17-B095-4E24-8B62-471A7F45809C}" type="pres">
      <dgm:prSet presAssocID="{F7344FF8-DE2C-4972-AE50-7BB1E8DB1A5A}" presName="node" presStyleLbl="node1" presStyleIdx="1" presStyleCnt="4">
        <dgm:presLayoutVars>
          <dgm:bulletEnabled val="1"/>
        </dgm:presLayoutVars>
      </dgm:prSet>
      <dgm:spPr/>
    </dgm:pt>
    <dgm:pt modelId="{ADD25898-4AD6-4F80-BCE9-C4318C10A786}" type="pres">
      <dgm:prSet presAssocID="{4B59901A-1791-4880-BEB0-81CE6F67C978}" presName="sibTrans" presStyleCnt="0"/>
      <dgm:spPr/>
    </dgm:pt>
    <dgm:pt modelId="{E6488350-7CF9-479C-BB87-97C1B46E4CC4}" type="pres">
      <dgm:prSet presAssocID="{4B196908-496B-4210-ACCC-FB49D3A5E0E5}" presName="node" presStyleLbl="node1" presStyleIdx="2" presStyleCnt="4">
        <dgm:presLayoutVars>
          <dgm:bulletEnabled val="1"/>
        </dgm:presLayoutVars>
      </dgm:prSet>
      <dgm:spPr/>
    </dgm:pt>
    <dgm:pt modelId="{9B3BAAC8-9EC1-4375-8B67-B59CEF36DE45}" type="pres">
      <dgm:prSet presAssocID="{FBBB8059-24AC-4072-9F18-7DD7E643DEDE}" presName="sibTrans" presStyleCnt="0"/>
      <dgm:spPr/>
    </dgm:pt>
    <dgm:pt modelId="{19C62FB4-2F13-4D97-BFDD-BB4212993F6F}" type="pres">
      <dgm:prSet presAssocID="{25B02AA9-8609-4EB7-A644-BB215E791AAA}" presName="node" presStyleLbl="node1" presStyleIdx="3" presStyleCnt="4">
        <dgm:presLayoutVars>
          <dgm:bulletEnabled val="1"/>
        </dgm:presLayoutVars>
      </dgm:prSet>
      <dgm:spPr/>
    </dgm:pt>
  </dgm:ptLst>
  <dgm:cxnLst>
    <dgm:cxn modelId="{2E3C3011-B4F3-4CDB-9112-CE7A8E3A93AF}" type="presOf" srcId="{4B196908-496B-4210-ACCC-FB49D3A5E0E5}" destId="{E6488350-7CF9-479C-BB87-97C1B46E4CC4}" srcOrd="0" destOrd="0" presId="urn:microsoft.com/office/officeart/2005/8/layout/default"/>
    <dgm:cxn modelId="{BFF82E27-7875-4D8C-842B-8FD7B90A29D6}" type="presOf" srcId="{F7344FF8-DE2C-4972-AE50-7BB1E8DB1A5A}" destId="{7F802F17-B095-4E24-8B62-471A7F45809C}" srcOrd="0" destOrd="0" presId="urn:microsoft.com/office/officeart/2005/8/layout/default"/>
    <dgm:cxn modelId="{45E70664-FE80-42EF-8162-92AFEEFB7388}" srcId="{3E5074FC-950A-492C-A513-91E2883820C4}" destId="{25B02AA9-8609-4EB7-A644-BB215E791AAA}" srcOrd="3" destOrd="0" parTransId="{18C4B260-C385-44A0-871F-F59FC046E5EB}" sibTransId="{B9C6920C-3D5E-40D4-B6E1-122863CB3785}"/>
    <dgm:cxn modelId="{FEEEAC67-32AE-494F-BCEB-9F30CBB0DF22}" type="presOf" srcId="{3E5074FC-950A-492C-A513-91E2883820C4}" destId="{9411051E-7469-45D8-AB3E-154A7EE60100}" srcOrd="0" destOrd="0" presId="urn:microsoft.com/office/officeart/2005/8/layout/default"/>
    <dgm:cxn modelId="{1FD3188C-395A-4BB3-9623-BEB556A93EE4}" srcId="{3E5074FC-950A-492C-A513-91E2883820C4}" destId="{4B196908-496B-4210-ACCC-FB49D3A5E0E5}" srcOrd="2" destOrd="0" parTransId="{3321657C-7DC7-45F9-A6E7-735A1103F7B6}" sibTransId="{FBBB8059-24AC-4072-9F18-7DD7E643DEDE}"/>
    <dgm:cxn modelId="{56D104A5-EB37-4F62-B568-0C26F1F3E6FB}" type="presOf" srcId="{25B02AA9-8609-4EB7-A644-BB215E791AAA}" destId="{19C62FB4-2F13-4D97-BFDD-BB4212993F6F}" srcOrd="0" destOrd="0" presId="urn:microsoft.com/office/officeart/2005/8/layout/default"/>
    <dgm:cxn modelId="{99AF0EC5-FC5F-4347-84E9-E2059C8C6369}" srcId="{3E5074FC-950A-492C-A513-91E2883820C4}" destId="{150DA9A0-A1F3-4ABB-B87D-63E0DD61BBE9}" srcOrd="0" destOrd="0" parTransId="{E3EB6FB7-4E31-44B3-A4AA-71E582B2BE16}" sibTransId="{724FBC32-891A-46F3-B689-F71785FD68CE}"/>
    <dgm:cxn modelId="{B76D4DC7-B67C-4CEC-8758-A897E1C87087}" srcId="{3E5074FC-950A-492C-A513-91E2883820C4}" destId="{F7344FF8-DE2C-4972-AE50-7BB1E8DB1A5A}" srcOrd="1" destOrd="0" parTransId="{4B911398-87F0-4825-9B27-2AAE10AA8F09}" sibTransId="{4B59901A-1791-4880-BEB0-81CE6F67C978}"/>
    <dgm:cxn modelId="{21212EED-F470-4C8A-BCDE-E8672157C357}" type="presOf" srcId="{150DA9A0-A1F3-4ABB-B87D-63E0DD61BBE9}" destId="{39BAB8F5-C844-4065-9AAD-E9A8C45A2FC7}" srcOrd="0" destOrd="0" presId="urn:microsoft.com/office/officeart/2005/8/layout/default"/>
    <dgm:cxn modelId="{9855EBD8-1F98-4FA1-8DEE-EDE02D0AE79A}" type="presParOf" srcId="{9411051E-7469-45D8-AB3E-154A7EE60100}" destId="{39BAB8F5-C844-4065-9AAD-E9A8C45A2FC7}" srcOrd="0" destOrd="0" presId="urn:microsoft.com/office/officeart/2005/8/layout/default"/>
    <dgm:cxn modelId="{D7FA7CE8-A8BE-4655-A1AC-CF1AF89CB462}" type="presParOf" srcId="{9411051E-7469-45D8-AB3E-154A7EE60100}" destId="{561C5877-0775-4633-8659-02C22AA092F3}" srcOrd="1" destOrd="0" presId="urn:microsoft.com/office/officeart/2005/8/layout/default"/>
    <dgm:cxn modelId="{A032674B-1072-432B-957B-3711DEF6BC5D}" type="presParOf" srcId="{9411051E-7469-45D8-AB3E-154A7EE60100}" destId="{7F802F17-B095-4E24-8B62-471A7F45809C}" srcOrd="2" destOrd="0" presId="urn:microsoft.com/office/officeart/2005/8/layout/default"/>
    <dgm:cxn modelId="{282D3596-5695-41C9-B610-16E3BF0093B8}" type="presParOf" srcId="{9411051E-7469-45D8-AB3E-154A7EE60100}" destId="{ADD25898-4AD6-4F80-BCE9-C4318C10A786}" srcOrd="3" destOrd="0" presId="urn:microsoft.com/office/officeart/2005/8/layout/default"/>
    <dgm:cxn modelId="{AAF003AE-8831-47A3-8703-610F3246018C}" type="presParOf" srcId="{9411051E-7469-45D8-AB3E-154A7EE60100}" destId="{E6488350-7CF9-479C-BB87-97C1B46E4CC4}" srcOrd="4" destOrd="0" presId="urn:microsoft.com/office/officeart/2005/8/layout/default"/>
    <dgm:cxn modelId="{C8A0B1F5-6F16-49DF-B984-7773D60CDA00}" type="presParOf" srcId="{9411051E-7469-45D8-AB3E-154A7EE60100}" destId="{9B3BAAC8-9EC1-4375-8B67-B59CEF36DE45}" srcOrd="5" destOrd="0" presId="urn:microsoft.com/office/officeart/2005/8/layout/default"/>
    <dgm:cxn modelId="{AFE90F3D-A374-4F4E-9913-6A2EF16C8A2F}" type="presParOf" srcId="{9411051E-7469-45D8-AB3E-154A7EE60100}" destId="{19C62FB4-2F13-4D97-BFDD-BB4212993F6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9D7505-A35A-4663-8AB6-9F1FFC2B80D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F2ECF3C-4936-4379-9AFB-466D67575AC5}">
      <dgm:prSet/>
      <dgm:spPr/>
      <dgm:t>
        <a:bodyPr/>
        <a:lstStyle/>
        <a:p>
          <a:r>
            <a:rPr lang="en-US" b="1"/>
            <a:t>What</a:t>
          </a:r>
          <a:r>
            <a:rPr lang="en-US"/>
            <a:t>: What did you notice, what stands out to you about the CPWI health equity evaluation? Stay at the level of direct observation and fact as best as you can.</a:t>
          </a:r>
        </a:p>
      </dgm:t>
    </dgm:pt>
    <dgm:pt modelId="{B32080AA-5F2F-4F10-95CE-34D417DDE259}" type="parTrans" cxnId="{77538F2A-5AD1-4E2F-9B65-1FD811AEA7E5}">
      <dgm:prSet/>
      <dgm:spPr/>
      <dgm:t>
        <a:bodyPr/>
        <a:lstStyle/>
        <a:p>
          <a:endParaRPr lang="en-US"/>
        </a:p>
      </dgm:t>
    </dgm:pt>
    <dgm:pt modelId="{7D2B340E-33AC-45F0-BB03-1494E461F81A}" type="sibTrans" cxnId="{77538F2A-5AD1-4E2F-9B65-1FD811AEA7E5}">
      <dgm:prSet/>
      <dgm:spPr/>
      <dgm:t>
        <a:bodyPr/>
        <a:lstStyle/>
        <a:p>
          <a:endParaRPr lang="en-US"/>
        </a:p>
      </dgm:t>
    </dgm:pt>
    <dgm:pt modelId="{5151DDF1-9C73-4792-976B-3B4A7D0EBB0B}">
      <dgm:prSet/>
      <dgm:spPr/>
      <dgm:t>
        <a:bodyPr/>
        <a:lstStyle/>
        <a:p>
          <a:r>
            <a:rPr lang="en-US" b="1"/>
            <a:t>So What</a:t>
          </a:r>
          <a:r>
            <a:rPr lang="en-US"/>
            <a:t>: So, what meaning can you make out of these observations? So, what conclusions can you draw from your observations? </a:t>
          </a:r>
        </a:p>
      </dgm:t>
    </dgm:pt>
    <dgm:pt modelId="{8CFDEECA-35BB-459D-88A1-DCE51072FC3D}" type="parTrans" cxnId="{E9C1D2FB-E897-42EB-B0E6-FC1F312B9705}">
      <dgm:prSet/>
      <dgm:spPr/>
      <dgm:t>
        <a:bodyPr/>
        <a:lstStyle/>
        <a:p>
          <a:endParaRPr lang="en-US"/>
        </a:p>
      </dgm:t>
    </dgm:pt>
    <dgm:pt modelId="{268A3883-85EB-410A-8B73-A340857F1833}" type="sibTrans" cxnId="{E9C1D2FB-E897-42EB-B0E6-FC1F312B9705}">
      <dgm:prSet/>
      <dgm:spPr/>
      <dgm:t>
        <a:bodyPr/>
        <a:lstStyle/>
        <a:p>
          <a:endParaRPr lang="en-US"/>
        </a:p>
      </dgm:t>
    </dgm:pt>
    <dgm:pt modelId="{C256E616-4DD0-4049-AC73-88CAC2DD505D}">
      <dgm:prSet/>
      <dgm:spPr/>
      <dgm:t>
        <a:bodyPr/>
        <a:lstStyle/>
        <a:p>
          <a:r>
            <a:rPr lang="en-US" b="1"/>
            <a:t>Now What</a:t>
          </a:r>
          <a:r>
            <a:rPr lang="en-US"/>
            <a:t>: Identify next steps and actions you can take to use this information in your prevention work. </a:t>
          </a:r>
        </a:p>
      </dgm:t>
    </dgm:pt>
    <dgm:pt modelId="{E6F6B040-F14D-487C-9726-5C029EB720E7}" type="parTrans" cxnId="{F04E24C2-4B04-48C0-8698-FCA35D10F014}">
      <dgm:prSet/>
      <dgm:spPr/>
      <dgm:t>
        <a:bodyPr/>
        <a:lstStyle/>
        <a:p>
          <a:endParaRPr lang="en-US"/>
        </a:p>
      </dgm:t>
    </dgm:pt>
    <dgm:pt modelId="{FB052EB4-2F17-4BA7-B1BF-379215165E5C}" type="sibTrans" cxnId="{F04E24C2-4B04-48C0-8698-FCA35D10F014}">
      <dgm:prSet/>
      <dgm:spPr/>
      <dgm:t>
        <a:bodyPr/>
        <a:lstStyle/>
        <a:p>
          <a:endParaRPr lang="en-US"/>
        </a:p>
      </dgm:t>
    </dgm:pt>
    <dgm:pt modelId="{3D322C27-050D-4D3E-97B7-7AFF2D6A2C34}">
      <dgm:prSet/>
      <dgm:spPr/>
      <dgm:t>
        <a:bodyPr/>
        <a:lstStyle/>
        <a:p>
          <a:endParaRPr lang="en-US"/>
        </a:p>
      </dgm:t>
    </dgm:pt>
    <dgm:pt modelId="{A0210B30-E030-486B-A315-7A9A57F35555}" type="parTrans" cxnId="{32D2756D-AC87-4624-A582-43DB05CD1644}">
      <dgm:prSet/>
      <dgm:spPr/>
      <dgm:t>
        <a:bodyPr/>
        <a:lstStyle/>
        <a:p>
          <a:endParaRPr lang="en-US"/>
        </a:p>
      </dgm:t>
    </dgm:pt>
    <dgm:pt modelId="{4C3B675E-A3DA-4708-945F-4C5AF9F324E7}" type="sibTrans" cxnId="{32D2756D-AC87-4624-A582-43DB05CD1644}">
      <dgm:prSet/>
      <dgm:spPr/>
      <dgm:t>
        <a:bodyPr/>
        <a:lstStyle/>
        <a:p>
          <a:endParaRPr lang="en-US"/>
        </a:p>
      </dgm:t>
    </dgm:pt>
    <dgm:pt modelId="{CE363153-633F-46A9-AACF-F592BD765047}" type="pres">
      <dgm:prSet presAssocID="{419D7505-A35A-4663-8AB6-9F1FFC2B80D8}" presName="vert0" presStyleCnt="0">
        <dgm:presLayoutVars>
          <dgm:dir/>
          <dgm:animOne val="branch"/>
          <dgm:animLvl val="lvl"/>
        </dgm:presLayoutVars>
      </dgm:prSet>
      <dgm:spPr/>
    </dgm:pt>
    <dgm:pt modelId="{4A6ECE70-7C79-4E84-BA43-67B2BAEAB20F}" type="pres">
      <dgm:prSet presAssocID="{EF2ECF3C-4936-4379-9AFB-466D67575AC5}" presName="thickLine" presStyleLbl="alignNode1" presStyleIdx="0" presStyleCnt="4"/>
      <dgm:spPr/>
    </dgm:pt>
    <dgm:pt modelId="{C5857A39-83ED-455D-B06D-3ACEAED940D7}" type="pres">
      <dgm:prSet presAssocID="{EF2ECF3C-4936-4379-9AFB-466D67575AC5}" presName="horz1" presStyleCnt="0"/>
      <dgm:spPr/>
    </dgm:pt>
    <dgm:pt modelId="{6B15B616-D539-45DA-8905-29412030DD9F}" type="pres">
      <dgm:prSet presAssocID="{EF2ECF3C-4936-4379-9AFB-466D67575AC5}" presName="tx1" presStyleLbl="revTx" presStyleIdx="0" presStyleCnt="4"/>
      <dgm:spPr/>
    </dgm:pt>
    <dgm:pt modelId="{B79ADDF6-6167-4A80-B1AC-771A7B5FBA23}" type="pres">
      <dgm:prSet presAssocID="{EF2ECF3C-4936-4379-9AFB-466D67575AC5}" presName="vert1" presStyleCnt="0"/>
      <dgm:spPr/>
    </dgm:pt>
    <dgm:pt modelId="{BADD034E-F677-43B1-AAAD-0B335AFE85FC}" type="pres">
      <dgm:prSet presAssocID="{5151DDF1-9C73-4792-976B-3B4A7D0EBB0B}" presName="thickLine" presStyleLbl="alignNode1" presStyleIdx="1" presStyleCnt="4"/>
      <dgm:spPr/>
    </dgm:pt>
    <dgm:pt modelId="{613DA1F7-D594-41FF-A630-69F9DB17CF79}" type="pres">
      <dgm:prSet presAssocID="{5151DDF1-9C73-4792-976B-3B4A7D0EBB0B}" presName="horz1" presStyleCnt="0"/>
      <dgm:spPr/>
    </dgm:pt>
    <dgm:pt modelId="{887CBF82-DBFD-4074-BA94-56B362F8B65C}" type="pres">
      <dgm:prSet presAssocID="{5151DDF1-9C73-4792-976B-3B4A7D0EBB0B}" presName="tx1" presStyleLbl="revTx" presStyleIdx="1" presStyleCnt="4"/>
      <dgm:spPr/>
    </dgm:pt>
    <dgm:pt modelId="{D7E899FB-7871-4C98-BDE1-B8318D5BBA1F}" type="pres">
      <dgm:prSet presAssocID="{5151DDF1-9C73-4792-976B-3B4A7D0EBB0B}" presName="vert1" presStyleCnt="0"/>
      <dgm:spPr/>
    </dgm:pt>
    <dgm:pt modelId="{974F9EE3-22FF-4EE9-942B-D6782601200B}" type="pres">
      <dgm:prSet presAssocID="{C256E616-4DD0-4049-AC73-88CAC2DD505D}" presName="thickLine" presStyleLbl="alignNode1" presStyleIdx="2" presStyleCnt="4"/>
      <dgm:spPr/>
    </dgm:pt>
    <dgm:pt modelId="{4D358547-35B6-46A1-8F4A-13451ACD7DF1}" type="pres">
      <dgm:prSet presAssocID="{C256E616-4DD0-4049-AC73-88CAC2DD505D}" presName="horz1" presStyleCnt="0"/>
      <dgm:spPr/>
    </dgm:pt>
    <dgm:pt modelId="{B9D98AB2-31A1-4B42-B97B-E58E72738A80}" type="pres">
      <dgm:prSet presAssocID="{C256E616-4DD0-4049-AC73-88CAC2DD505D}" presName="tx1" presStyleLbl="revTx" presStyleIdx="2" presStyleCnt="4"/>
      <dgm:spPr/>
    </dgm:pt>
    <dgm:pt modelId="{AB3E4BFE-B697-4D5D-B714-26C44557B90B}" type="pres">
      <dgm:prSet presAssocID="{C256E616-4DD0-4049-AC73-88CAC2DD505D}" presName="vert1" presStyleCnt="0"/>
      <dgm:spPr/>
    </dgm:pt>
    <dgm:pt modelId="{9618147A-B5DC-4C38-974B-0D0DCE0D3A27}" type="pres">
      <dgm:prSet presAssocID="{3D322C27-050D-4D3E-97B7-7AFF2D6A2C34}" presName="thickLine" presStyleLbl="alignNode1" presStyleIdx="3" presStyleCnt="4"/>
      <dgm:spPr/>
    </dgm:pt>
    <dgm:pt modelId="{F5DEA848-5999-4600-81A3-CA2D0EE7A6A5}" type="pres">
      <dgm:prSet presAssocID="{3D322C27-050D-4D3E-97B7-7AFF2D6A2C34}" presName="horz1" presStyleCnt="0"/>
      <dgm:spPr/>
    </dgm:pt>
    <dgm:pt modelId="{06638A02-7A93-4D34-A20C-FF75071D97C6}" type="pres">
      <dgm:prSet presAssocID="{3D322C27-050D-4D3E-97B7-7AFF2D6A2C34}" presName="tx1" presStyleLbl="revTx" presStyleIdx="3" presStyleCnt="4"/>
      <dgm:spPr/>
    </dgm:pt>
    <dgm:pt modelId="{3EEAE040-4965-4CF6-A675-DE6DAABA9121}" type="pres">
      <dgm:prSet presAssocID="{3D322C27-050D-4D3E-97B7-7AFF2D6A2C34}" presName="vert1" presStyleCnt="0"/>
      <dgm:spPr/>
    </dgm:pt>
  </dgm:ptLst>
  <dgm:cxnLst>
    <dgm:cxn modelId="{77538F2A-5AD1-4E2F-9B65-1FD811AEA7E5}" srcId="{419D7505-A35A-4663-8AB6-9F1FFC2B80D8}" destId="{EF2ECF3C-4936-4379-9AFB-466D67575AC5}" srcOrd="0" destOrd="0" parTransId="{B32080AA-5F2F-4F10-95CE-34D417DDE259}" sibTransId="{7D2B340E-33AC-45F0-BB03-1494E461F81A}"/>
    <dgm:cxn modelId="{13A93934-4429-43E5-979D-82BAD78EF257}" type="presOf" srcId="{419D7505-A35A-4663-8AB6-9F1FFC2B80D8}" destId="{CE363153-633F-46A9-AACF-F592BD765047}" srcOrd="0" destOrd="0" presId="urn:microsoft.com/office/officeart/2008/layout/LinedList"/>
    <dgm:cxn modelId="{32D2756D-AC87-4624-A582-43DB05CD1644}" srcId="{419D7505-A35A-4663-8AB6-9F1FFC2B80D8}" destId="{3D322C27-050D-4D3E-97B7-7AFF2D6A2C34}" srcOrd="3" destOrd="0" parTransId="{A0210B30-E030-486B-A315-7A9A57F35555}" sibTransId="{4C3B675E-A3DA-4708-945F-4C5AF9F324E7}"/>
    <dgm:cxn modelId="{52E2FD78-11E8-4F6C-9DF0-DB72FFD89E17}" type="presOf" srcId="{5151DDF1-9C73-4792-976B-3B4A7D0EBB0B}" destId="{887CBF82-DBFD-4074-BA94-56B362F8B65C}" srcOrd="0" destOrd="0" presId="urn:microsoft.com/office/officeart/2008/layout/LinedList"/>
    <dgm:cxn modelId="{52968683-EC0C-4289-8F43-0D79E7E115D2}" type="presOf" srcId="{EF2ECF3C-4936-4379-9AFB-466D67575AC5}" destId="{6B15B616-D539-45DA-8905-29412030DD9F}" srcOrd="0" destOrd="0" presId="urn:microsoft.com/office/officeart/2008/layout/LinedList"/>
    <dgm:cxn modelId="{8F800693-0EBD-463F-ACEA-56040B135F30}" type="presOf" srcId="{3D322C27-050D-4D3E-97B7-7AFF2D6A2C34}" destId="{06638A02-7A93-4D34-A20C-FF75071D97C6}" srcOrd="0" destOrd="0" presId="urn:microsoft.com/office/officeart/2008/layout/LinedList"/>
    <dgm:cxn modelId="{F04E24C2-4B04-48C0-8698-FCA35D10F014}" srcId="{419D7505-A35A-4663-8AB6-9F1FFC2B80D8}" destId="{C256E616-4DD0-4049-AC73-88CAC2DD505D}" srcOrd="2" destOrd="0" parTransId="{E6F6B040-F14D-487C-9726-5C029EB720E7}" sibTransId="{FB052EB4-2F17-4BA7-B1BF-379215165E5C}"/>
    <dgm:cxn modelId="{EB9E6CD3-7833-4974-8B21-1F66CA697F9A}" type="presOf" srcId="{C256E616-4DD0-4049-AC73-88CAC2DD505D}" destId="{B9D98AB2-31A1-4B42-B97B-E58E72738A80}" srcOrd="0" destOrd="0" presId="urn:microsoft.com/office/officeart/2008/layout/LinedList"/>
    <dgm:cxn modelId="{E9C1D2FB-E897-42EB-B0E6-FC1F312B9705}" srcId="{419D7505-A35A-4663-8AB6-9F1FFC2B80D8}" destId="{5151DDF1-9C73-4792-976B-3B4A7D0EBB0B}" srcOrd="1" destOrd="0" parTransId="{8CFDEECA-35BB-459D-88A1-DCE51072FC3D}" sibTransId="{268A3883-85EB-410A-8B73-A340857F1833}"/>
    <dgm:cxn modelId="{6E482059-1FE7-4B03-9035-F3F188E4534B}" type="presParOf" srcId="{CE363153-633F-46A9-AACF-F592BD765047}" destId="{4A6ECE70-7C79-4E84-BA43-67B2BAEAB20F}" srcOrd="0" destOrd="0" presId="urn:microsoft.com/office/officeart/2008/layout/LinedList"/>
    <dgm:cxn modelId="{14E9E4A8-9B24-425A-8335-DD10D19E5A96}" type="presParOf" srcId="{CE363153-633F-46A9-AACF-F592BD765047}" destId="{C5857A39-83ED-455D-B06D-3ACEAED940D7}" srcOrd="1" destOrd="0" presId="urn:microsoft.com/office/officeart/2008/layout/LinedList"/>
    <dgm:cxn modelId="{4910F3AA-0890-450D-9D1A-FD34C8527369}" type="presParOf" srcId="{C5857A39-83ED-455D-B06D-3ACEAED940D7}" destId="{6B15B616-D539-45DA-8905-29412030DD9F}" srcOrd="0" destOrd="0" presId="urn:microsoft.com/office/officeart/2008/layout/LinedList"/>
    <dgm:cxn modelId="{0191C0E6-CD39-4168-B8D6-AA4669550B38}" type="presParOf" srcId="{C5857A39-83ED-455D-B06D-3ACEAED940D7}" destId="{B79ADDF6-6167-4A80-B1AC-771A7B5FBA23}" srcOrd="1" destOrd="0" presId="urn:microsoft.com/office/officeart/2008/layout/LinedList"/>
    <dgm:cxn modelId="{62E8DF63-D706-41D7-8A7B-B827D08BC203}" type="presParOf" srcId="{CE363153-633F-46A9-AACF-F592BD765047}" destId="{BADD034E-F677-43B1-AAAD-0B335AFE85FC}" srcOrd="2" destOrd="0" presId="urn:microsoft.com/office/officeart/2008/layout/LinedList"/>
    <dgm:cxn modelId="{73AE4167-1F4E-44D7-95BA-4FEF6D45E287}" type="presParOf" srcId="{CE363153-633F-46A9-AACF-F592BD765047}" destId="{613DA1F7-D594-41FF-A630-69F9DB17CF79}" srcOrd="3" destOrd="0" presId="urn:microsoft.com/office/officeart/2008/layout/LinedList"/>
    <dgm:cxn modelId="{88E55E47-8B50-48F6-95D3-495600EA917A}" type="presParOf" srcId="{613DA1F7-D594-41FF-A630-69F9DB17CF79}" destId="{887CBF82-DBFD-4074-BA94-56B362F8B65C}" srcOrd="0" destOrd="0" presId="urn:microsoft.com/office/officeart/2008/layout/LinedList"/>
    <dgm:cxn modelId="{EB2176C8-5341-4AEB-A3C8-12B9A7811ED9}" type="presParOf" srcId="{613DA1F7-D594-41FF-A630-69F9DB17CF79}" destId="{D7E899FB-7871-4C98-BDE1-B8318D5BBA1F}" srcOrd="1" destOrd="0" presId="urn:microsoft.com/office/officeart/2008/layout/LinedList"/>
    <dgm:cxn modelId="{6538C37A-5100-4033-BF9D-5AEDDACC7C74}" type="presParOf" srcId="{CE363153-633F-46A9-AACF-F592BD765047}" destId="{974F9EE3-22FF-4EE9-942B-D6782601200B}" srcOrd="4" destOrd="0" presId="urn:microsoft.com/office/officeart/2008/layout/LinedList"/>
    <dgm:cxn modelId="{D65CD7D3-3664-4DEE-9EF0-F0353461576F}" type="presParOf" srcId="{CE363153-633F-46A9-AACF-F592BD765047}" destId="{4D358547-35B6-46A1-8F4A-13451ACD7DF1}" srcOrd="5" destOrd="0" presId="urn:microsoft.com/office/officeart/2008/layout/LinedList"/>
    <dgm:cxn modelId="{F9EC1E8C-F922-4E81-94EA-726EDE4EBDE3}" type="presParOf" srcId="{4D358547-35B6-46A1-8F4A-13451ACD7DF1}" destId="{B9D98AB2-31A1-4B42-B97B-E58E72738A80}" srcOrd="0" destOrd="0" presId="urn:microsoft.com/office/officeart/2008/layout/LinedList"/>
    <dgm:cxn modelId="{34180715-5EAC-497D-BA57-21C6B4953560}" type="presParOf" srcId="{4D358547-35B6-46A1-8F4A-13451ACD7DF1}" destId="{AB3E4BFE-B697-4D5D-B714-26C44557B90B}" srcOrd="1" destOrd="0" presId="urn:microsoft.com/office/officeart/2008/layout/LinedList"/>
    <dgm:cxn modelId="{4B209E84-0B32-41A9-8293-6A0F93415FA9}" type="presParOf" srcId="{CE363153-633F-46A9-AACF-F592BD765047}" destId="{9618147A-B5DC-4C38-974B-0D0DCE0D3A27}" srcOrd="6" destOrd="0" presId="urn:microsoft.com/office/officeart/2008/layout/LinedList"/>
    <dgm:cxn modelId="{DD8D2334-0EA4-4AF2-8B57-16D1A0001381}" type="presParOf" srcId="{CE363153-633F-46A9-AACF-F592BD765047}" destId="{F5DEA848-5999-4600-81A3-CA2D0EE7A6A5}" srcOrd="7" destOrd="0" presId="urn:microsoft.com/office/officeart/2008/layout/LinedList"/>
    <dgm:cxn modelId="{0E38D735-E111-4F55-B466-FCD8B08AB54A}" type="presParOf" srcId="{F5DEA848-5999-4600-81A3-CA2D0EE7A6A5}" destId="{06638A02-7A93-4D34-A20C-FF75071D97C6}" srcOrd="0" destOrd="0" presId="urn:microsoft.com/office/officeart/2008/layout/LinedList"/>
    <dgm:cxn modelId="{694FD7DB-72A5-466C-B507-E7ED6F68F1F6}" type="presParOf" srcId="{F5DEA848-5999-4600-81A3-CA2D0EE7A6A5}" destId="{3EEAE040-4965-4CF6-A675-DE6DAABA912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84C10-8184-4A1E-93D5-2D86ADF1BB16}">
      <dsp:nvSpPr>
        <dsp:cNvPr id="0" name=""/>
        <dsp:cNvSpPr/>
      </dsp:nvSpPr>
      <dsp:spPr>
        <a:xfrm>
          <a:off x="0" y="2626263"/>
          <a:ext cx="10515600" cy="17231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Part 2: What does it mean for my prevention work?</a:t>
          </a:r>
        </a:p>
      </dsp:txBody>
      <dsp:txXfrm>
        <a:off x="0" y="2626263"/>
        <a:ext cx="10515600" cy="930480"/>
      </dsp:txXfrm>
    </dsp:sp>
    <dsp:sp modelId="{617F7E4E-68E6-4BAD-8A36-87B80070EB78}">
      <dsp:nvSpPr>
        <dsp:cNvPr id="0" name=""/>
        <dsp:cNvSpPr/>
      </dsp:nvSpPr>
      <dsp:spPr>
        <a:xfrm>
          <a:off x="0" y="3522281"/>
          <a:ext cx="10515600" cy="79263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a:t>Small and large-group discussion</a:t>
          </a:r>
        </a:p>
      </dsp:txBody>
      <dsp:txXfrm>
        <a:off x="0" y="3522281"/>
        <a:ext cx="10515600" cy="792631"/>
      </dsp:txXfrm>
    </dsp:sp>
    <dsp:sp modelId="{21C82B4E-1874-4CA0-8B9B-ACCB61B15980}">
      <dsp:nvSpPr>
        <dsp:cNvPr id="0" name=""/>
        <dsp:cNvSpPr/>
      </dsp:nvSpPr>
      <dsp:spPr>
        <a:xfrm rot="10800000">
          <a:off x="0" y="1962"/>
          <a:ext cx="10515600" cy="2650147"/>
        </a:xfrm>
        <a:prstGeom prst="upArrowCallout">
          <a:avLst/>
        </a:prstGeom>
        <a:solidFill>
          <a:schemeClr val="accent2">
            <a:hueOff val="14914515"/>
            <a:satOff val="-74699"/>
            <a:lumOff val="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Part 1: What is the Community Prevention &amp; Wellness Initiative (CPWI) health equity evaluation telling us?</a:t>
          </a:r>
        </a:p>
      </dsp:txBody>
      <dsp:txXfrm rot="-10800000">
        <a:off x="0" y="1962"/>
        <a:ext cx="10515600" cy="930201"/>
      </dsp:txXfrm>
    </dsp:sp>
    <dsp:sp modelId="{3157EAEF-5F81-49AE-B29D-03608286D157}">
      <dsp:nvSpPr>
        <dsp:cNvPr id="0" name=""/>
        <dsp:cNvSpPr/>
      </dsp:nvSpPr>
      <dsp:spPr>
        <a:xfrm>
          <a:off x="0" y="932163"/>
          <a:ext cx="10515600" cy="792394"/>
        </a:xfrm>
        <a:prstGeom prst="rect">
          <a:avLst/>
        </a:prstGeom>
        <a:solidFill>
          <a:schemeClr val="accent2">
            <a:tint val="40000"/>
            <a:alpha val="90000"/>
            <a:hueOff val="15565162"/>
            <a:satOff val="-66029"/>
            <a:lumOff val="-4136"/>
            <a:alphaOff val="0"/>
          </a:schemeClr>
        </a:solidFill>
        <a:ln w="12700" cap="flat" cmpd="sng" algn="ctr">
          <a:solidFill>
            <a:schemeClr val="accent2">
              <a:tint val="40000"/>
              <a:alpha val="90000"/>
              <a:hueOff val="15565162"/>
              <a:satOff val="-66029"/>
              <a:lumOff val="-41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Brief Overview of CPWI and Summary of Findings</a:t>
          </a:r>
        </a:p>
      </dsp:txBody>
      <dsp:txXfrm>
        <a:off x="0" y="932163"/>
        <a:ext cx="10515600" cy="792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10F54-A255-4C3F-82F8-EDA4B4F0E5FC}">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126C63-B7BF-4594-AF6A-4F98B02578CA}">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kern="1200">
              <a:latin typeface="+mn-lt"/>
              <a:ea typeface="Calibri"/>
              <a:cs typeface="Calibri"/>
            </a:rPr>
            <a:t>Local Context</a:t>
          </a:r>
          <a:r>
            <a:rPr lang="en-US" sz="3200" b="0" kern="1200">
              <a:latin typeface="+mn-lt"/>
              <a:ea typeface="Calibri"/>
              <a:cs typeface="Calibri"/>
            </a:rPr>
            <a:t> pertains to the </a:t>
          </a:r>
          <a:r>
            <a:rPr lang="en-US" sz="3200" kern="1200">
              <a:latin typeface="+mn-lt"/>
              <a:ea typeface="Calibri"/>
              <a:cs typeface="Calibri"/>
            </a:rPr>
            <a:t>characteristics of coordinators and of community</a:t>
          </a:r>
        </a:p>
      </dsp:txBody>
      <dsp:txXfrm>
        <a:off x="0" y="0"/>
        <a:ext cx="6900512" cy="1384035"/>
      </dsp:txXfrm>
    </dsp:sp>
    <dsp:sp modelId="{2A63CC8A-C673-4A52-B13E-F246DF5BD635}">
      <dsp:nvSpPr>
        <dsp:cNvPr id="0" name=""/>
        <dsp:cNvSpPr/>
      </dsp:nvSpPr>
      <dsp:spPr>
        <a:xfrm>
          <a:off x="0" y="1384035"/>
          <a:ext cx="6900512" cy="0"/>
        </a:xfrm>
        <a:prstGeom prst="line">
          <a:avLst/>
        </a:prstGeom>
        <a:solidFill>
          <a:schemeClr val="accent2">
            <a:hueOff val="4971505"/>
            <a:satOff val="-24900"/>
            <a:lumOff val="457"/>
            <a:alphaOff val="0"/>
          </a:schemeClr>
        </a:solidFill>
        <a:ln w="12700" cap="flat" cmpd="sng" algn="ctr">
          <a:solidFill>
            <a:schemeClr val="accent2">
              <a:hueOff val="4971505"/>
              <a:satOff val="-24900"/>
              <a:lumOff val="4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8E5CB8-7790-439E-95C4-EE82A177D12F}">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latin typeface="+mn-lt"/>
              <a:ea typeface="Calibri"/>
              <a:cs typeface="Calibri"/>
            </a:rPr>
            <a:t>Facilitators </a:t>
          </a:r>
          <a:r>
            <a:rPr lang="en-US" sz="3200" kern="1200">
              <a:latin typeface="+mn-lt"/>
              <a:ea typeface="Calibri"/>
              <a:cs typeface="Calibri"/>
            </a:rPr>
            <a:t>are the factors helping to promote health equity</a:t>
          </a:r>
        </a:p>
      </dsp:txBody>
      <dsp:txXfrm>
        <a:off x="0" y="1384035"/>
        <a:ext cx="6900512" cy="1384035"/>
      </dsp:txXfrm>
    </dsp:sp>
    <dsp:sp modelId="{DD85BF58-3B5D-4691-BB64-87A1252F5526}">
      <dsp:nvSpPr>
        <dsp:cNvPr id="0" name=""/>
        <dsp:cNvSpPr/>
      </dsp:nvSpPr>
      <dsp:spPr>
        <a:xfrm>
          <a:off x="0" y="2768070"/>
          <a:ext cx="6900512" cy="0"/>
        </a:xfrm>
        <a:prstGeom prst="line">
          <a:avLst/>
        </a:prstGeom>
        <a:solidFill>
          <a:schemeClr val="accent2">
            <a:hueOff val="9943011"/>
            <a:satOff val="-49799"/>
            <a:lumOff val="915"/>
            <a:alphaOff val="0"/>
          </a:schemeClr>
        </a:solidFill>
        <a:ln w="12700" cap="flat" cmpd="sng" algn="ctr">
          <a:solidFill>
            <a:schemeClr val="accent2">
              <a:hueOff val="9943011"/>
              <a:satOff val="-49799"/>
              <a:lumOff val="9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59128-8713-4FB1-8AD5-EADA26B1E2E1}">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kern="1200">
              <a:latin typeface="+mn-lt"/>
              <a:ea typeface="Calibri"/>
              <a:cs typeface="Calibri"/>
            </a:rPr>
            <a:t>Barriers </a:t>
          </a:r>
          <a:r>
            <a:rPr lang="en-US" sz="3200" kern="1200">
              <a:latin typeface="+mn-lt"/>
              <a:ea typeface="Calibri"/>
              <a:cs typeface="Calibri"/>
            </a:rPr>
            <a:t>for the health equity work</a:t>
          </a:r>
        </a:p>
      </dsp:txBody>
      <dsp:txXfrm>
        <a:off x="0" y="2768070"/>
        <a:ext cx="6900512" cy="1384035"/>
      </dsp:txXfrm>
    </dsp:sp>
    <dsp:sp modelId="{3ADB2517-4E9B-4199-83E7-9500526781D6}">
      <dsp:nvSpPr>
        <dsp:cNvPr id="0" name=""/>
        <dsp:cNvSpPr/>
      </dsp:nvSpPr>
      <dsp:spPr>
        <a:xfrm>
          <a:off x="0" y="4152105"/>
          <a:ext cx="6900512" cy="0"/>
        </a:xfrm>
        <a:prstGeom prst="line">
          <a:avLst/>
        </a:prstGeom>
        <a:solidFill>
          <a:schemeClr val="accent2">
            <a:hueOff val="14914515"/>
            <a:satOff val="-74699"/>
            <a:lumOff val="1372"/>
            <a:alphaOff val="0"/>
          </a:schemeClr>
        </a:solidFill>
        <a:ln w="12700" cap="flat" cmpd="sng" algn="ctr">
          <a:solidFill>
            <a:schemeClr val="accent2">
              <a:hueOff val="14914515"/>
              <a:satOff val="-74699"/>
              <a:lumOff val="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8B7941-5BA2-47E8-B2DC-9FC6378BBDC1}">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kern="1200">
              <a:latin typeface="+mn-lt"/>
              <a:ea typeface="Calibri"/>
              <a:cs typeface="Calibri"/>
            </a:rPr>
            <a:t>Needs </a:t>
          </a:r>
          <a:r>
            <a:rPr lang="en-US" sz="3200" kern="1200">
              <a:latin typeface="+mn-lt"/>
              <a:ea typeface="Calibri"/>
              <a:cs typeface="Calibri"/>
            </a:rPr>
            <a:t>of the coalitions </a:t>
          </a:r>
        </a:p>
      </dsp:txBody>
      <dsp:txXfrm>
        <a:off x="0" y="4152105"/>
        <a:ext cx="6900512" cy="1384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02F17-B095-4E24-8B62-471A7F45809C}">
      <dsp:nvSpPr>
        <dsp:cNvPr id="0" name=""/>
        <dsp:cNvSpPr/>
      </dsp:nvSpPr>
      <dsp:spPr>
        <a:xfrm>
          <a:off x="0" y="186183"/>
          <a:ext cx="3400156" cy="20400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Diversity in coordinators’ knowledge and experience</a:t>
          </a:r>
        </a:p>
      </dsp:txBody>
      <dsp:txXfrm>
        <a:off x="0" y="186183"/>
        <a:ext cx="3400156" cy="2040093"/>
      </dsp:txXfrm>
    </dsp:sp>
    <dsp:sp modelId="{D618287C-9327-42A3-85CF-B0696D31015E}">
      <dsp:nvSpPr>
        <dsp:cNvPr id="0" name=""/>
        <dsp:cNvSpPr/>
      </dsp:nvSpPr>
      <dsp:spPr>
        <a:xfrm>
          <a:off x="3740172" y="186183"/>
          <a:ext cx="3400156" cy="20400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Coordinators’ acknowledgement of discomfort or lack of expertise </a:t>
          </a:r>
        </a:p>
      </dsp:txBody>
      <dsp:txXfrm>
        <a:off x="3740172" y="186183"/>
        <a:ext cx="3400156" cy="2040093"/>
      </dsp:txXfrm>
    </dsp:sp>
    <dsp:sp modelId="{F19E4F35-5A22-41D8-84F4-A4E354F49024}">
      <dsp:nvSpPr>
        <dsp:cNvPr id="0" name=""/>
        <dsp:cNvSpPr/>
      </dsp:nvSpPr>
      <dsp:spPr>
        <a:xfrm>
          <a:off x="7480344" y="186183"/>
          <a:ext cx="3400156" cy="204009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Coordinators’ positionality hinders or helps equity work</a:t>
          </a:r>
        </a:p>
      </dsp:txBody>
      <dsp:txXfrm>
        <a:off x="7480344" y="186183"/>
        <a:ext cx="3400156" cy="2040093"/>
      </dsp:txXfrm>
    </dsp:sp>
    <dsp:sp modelId="{2B1C7098-AFF9-4767-9611-834C7159C1EE}">
      <dsp:nvSpPr>
        <dsp:cNvPr id="0" name=""/>
        <dsp:cNvSpPr/>
      </dsp:nvSpPr>
      <dsp:spPr>
        <a:xfrm>
          <a:off x="0" y="2566293"/>
          <a:ext cx="3400156" cy="20400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Use of flexible communication styles, meeting structures, and coalition processes to meet coalition and community needs </a:t>
          </a:r>
        </a:p>
      </dsp:txBody>
      <dsp:txXfrm>
        <a:off x="0" y="2566293"/>
        <a:ext cx="3400156" cy="2040093"/>
      </dsp:txXfrm>
    </dsp:sp>
    <dsp:sp modelId="{E0E53F82-B49E-463F-872E-32EE613ABE9A}">
      <dsp:nvSpPr>
        <dsp:cNvPr id="0" name=""/>
        <dsp:cNvSpPr/>
      </dsp:nvSpPr>
      <dsp:spPr>
        <a:xfrm>
          <a:off x="3740172" y="2566293"/>
          <a:ext cx="3400156" cy="204009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Room for improvement in membership diversity and composition</a:t>
          </a:r>
        </a:p>
      </dsp:txBody>
      <dsp:txXfrm>
        <a:off x="3740172" y="2566293"/>
        <a:ext cx="3400156" cy="2040093"/>
      </dsp:txXfrm>
    </dsp:sp>
    <dsp:sp modelId="{7E8295ED-D3C9-4347-9749-1B0508E26921}">
      <dsp:nvSpPr>
        <dsp:cNvPr id="0" name=""/>
        <dsp:cNvSpPr/>
      </dsp:nvSpPr>
      <dsp:spPr>
        <a:xfrm>
          <a:off x="7480344" y="2566293"/>
          <a:ext cx="3400156" cy="20400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t>Varied meaning of diversity, equity, and inclusion</a:t>
          </a:r>
          <a:r>
            <a:rPr lang="en-US" sz="2200" kern="1200">
              <a:latin typeface="Calibri Light" panose="020F0302020204030204"/>
            </a:rPr>
            <a:t> across communities</a:t>
          </a:r>
          <a:endParaRPr lang="en-US" sz="2200" kern="1200"/>
        </a:p>
      </dsp:txBody>
      <dsp:txXfrm>
        <a:off x="7480344" y="2566293"/>
        <a:ext cx="3400156" cy="20400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AB8F5-C844-4065-9AAD-E9A8C45A2FC7}">
      <dsp:nvSpPr>
        <dsp:cNvPr id="0" name=""/>
        <dsp:cNvSpPr/>
      </dsp:nvSpPr>
      <dsp:spPr>
        <a:xfrm>
          <a:off x="0" y="40290"/>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Coordinators’ knowledge, experience, and skills</a:t>
          </a:r>
        </a:p>
      </dsp:txBody>
      <dsp:txXfrm>
        <a:off x="0" y="40290"/>
        <a:ext cx="3286125" cy="1971675"/>
      </dsp:txXfrm>
    </dsp:sp>
    <dsp:sp modelId="{7F802F17-B095-4E24-8B62-471A7F45809C}">
      <dsp:nvSpPr>
        <dsp:cNvPr id="0" name=""/>
        <dsp:cNvSpPr/>
      </dsp:nvSpPr>
      <dsp:spPr>
        <a:xfrm>
          <a:off x="3614737" y="40290"/>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Adapting program materials, timing and processes</a:t>
          </a:r>
        </a:p>
      </dsp:txBody>
      <dsp:txXfrm>
        <a:off x="3614737" y="40290"/>
        <a:ext cx="3286125" cy="1971675"/>
      </dsp:txXfrm>
    </dsp:sp>
    <dsp:sp modelId="{E6488350-7CF9-479C-BB87-97C1B46E4CC4}">
      <dsp:nvSpPr>
        <dsp:cNvPr id="0" name=""/>
        <dsp:cNvSpPr/>
      </dsp:nvSpPr>
      <dsp:spPr>
        <a:xfrm>
          <a:off x="7229475" y="40290"/>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Inclusivity and openness in membership</a:t>
          </a:r>
        </a:p>
      </dsp:txBody>
      <dsp:txXfrm>
        <a:off x="7229475" y="40290"/>
        <a:ext cx="3286125" cy="1971675"/>
      </dsp:txXfrm>
    </dsp:sp>
    <dsp:sp modelId="{CD5E7064-B25F-4CEA-B69B-D275993CA08F}">
      <dsp:nvSpPr>
        <dsp:cNvPr id="0" name=""/>
        <dsp:cNvSpPr/>
      </dsp:nvSpPr>
      <dsp:spPr>
        <a:xfrm>
          <a:off x="0" y="2340578"/>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Community buy-in, partnerships, and relationships</a:t>
          </a:r>
        </a:p>
      </dsp:txBody>
      <dsp:txXfrm>
        <a:off x="0" y="2340578"/>
        <a:ext cx="3286125" cy="1971675"/>
      </dsp:txXfrm>
    </dsp:sp>
    <dsp:sp modelId="{DA82E24F-EF14-4D66-ACCA-63272F35893F}">
      <dsp:nvSpPr>
        <dsp:cNvPr id="0" name=""/>
        <dsp:cNvSpPr/>
      </dsp:nvSpPr>
      <dsp:spPr>
        <a:xfrm>
          <a:off x="3614737" y="2340578"/>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n-lt"/>
              <a:ea typeface="Calibri"/>
              <a:cs typeface="Calibri"/>
            </a:rPr>
            <a:t>Framing of health equity conversation to improve engagement</a:t>
          </a:r>
          <a:endParaRPr lang="en-US" sz="2200" kern="1200">
            <a:latin typeface="+mn-lt"/>
          </a:endParaRPr>
        </a:p>
      </dsp:txBody>
      <dsp:txXfrm>
        <a:off x="3614737" y="2340578"/>
        <a:ext cx="3286125" cy="1971675"/>
      </dsp:txXfrm>
    </dsp:sp>
    <dsp:sp modelId="{19C62FB4-2F13-4D97-BFDD-BB4212993F6F}">
      <dsp:nvSpPr>
        <dsp:cNvPr id="0" name=""/>
        <dsp:cNvSpPr/>
      </dsp:nvSpPr>
      <dsp:spPr>
        <a:xfrm>
          <a:off x="7229475" y="2340578"/>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n-lt"/>
              <a:ea typeface="Calibri"/>
              <a:cs typeface="Calibri"/>
            </a:rPr>
            <a:t>Adapting to address problems and increase efficiency</a:t>
          </a:r>
        </a:p>
      </dsp:txBody>
      <dsp:txXfrm>
        <a:off x="7229475" y="2340578"/>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AB8F5-C844-4065-9AAD-E9A8C45A2FC7}">
      <dsp:nvSpPr>
        <dsp:cNvPr id="0" name=""/>
        <dsp:cNvSpPr/>
      </dsp:nvSpPr>
      <dsp:spPr>
        <a:xfrm>
          <a:off x="0" y="40290"/>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Coordinators’ unfamiliarity with CPWI and coordinator burnout</a:t>
          </a:r>
        </a:p>
      </dsp:txBody>
      <dsp:txXfrm>
        <a:off x="0" y="40290"/>
        <a:ext cx="3286125" cy="1971675"/>
      </dsp:txXfrm>
    </dsp:sp>
    <dsp:sp modelId="{7F802F17-B095-4E24-8B62-471A7F45809C}">
      <dsp:nvSpPr>
        <dsp:cNvPr id="0" name=""/>
        <dsp:cNvSpPr/>
      </dsp:nvSpPr>
      <dsp:spPr>
        <a:xfrm>
          <a:off x="3614737" y="40290"/>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Resource constraints (e.g., funding, materials, adequate technology, services)</a:t>
          </a:r>
        </a:p>
      </dsp:txBody>
      <dsp:txXfrm>
        <a:off x="3614737" y="40290"/>
        <a:ext cx="3286125" cy="1971675"/>
      </dsp:txXfrm>
    </dsp:sp>
    <dsp:sp modelId="{E6488350-7CF9-479C-BB87-97C1B46E4CC4}">
      <dsp:nvSpPr>
        <dsp:cNvPr id="0" name=""/>
        <dsp:cNvSpPr/>
      </dsp:nvSpPr>
      <dsp:spPr>
        <a:xfrm>
          <a:off x="7229475" y="40290"/>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Lower community capacity and readiness</a:t>
          </a:r>
        </a:p>
      </dsp:txBody>
      <dsp:txXfrm>
        <a:off x="7229475" y="40290"/>
        <a:ext cx="3286125" cy="1971675"/>
      </dsp:txXfrm>
    </dsp:sp>
    <dsp:sp modelId="{DBE0B402-2F14-4846-B42D-0EE6E04AC850}">
      <dsp:nvSpPr>
        <dsp:cNvPr id="0" name=""/>
        <dsp:cNvSpPr/>
      </dsp:nvSpPr>
      <dsp:spPr>
        <a:xfrm>
          <a:off x="1807368" y="2340578"/>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Language or cultural barriers</a:t>
          </a:r>
        </a:p>
      </dsp:txBody>
      <dsp:txXfrm>
        <a:off x="1807368" y="2340578"/>
        <a:ext cx="3286125" cy="1971675"/>
      </dsp:txXfrm>
    </dsp:sp>
    <dsp:sp modelId="{19C62FB4-2F13-4D97-BFDD-BB4212993F6F}">
      <dsp:nvSpPr>
        <dsp:cNvPr id="0" name=""/>
        <dsp:cNvSpPr/>
      </dsp:nvSpPr>
      <dsp:spPr>
        <a:xfrm>
          <a:off x="5422106" y="2340578"/>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Difficulties with engagement in coalition work </a:t>
          </a:r>
          <a:endParaRPr lang="en-US" sz="2200" kern="1200">
            <a:latin typeface="+mn-lt"/>
          </a:endParaRPr>
        </a:p>
      </dsp:txBody>
      <dsp:txXfrm>
        <a:off x="5422106" y="2340578"/>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AB8F5-C844-4065-9AAD-E9A8C45A2FC7}">
      <dsp:nvSpPr>
        <dsp:cNvPr id="0" name=""/>
        <dsp:cNvSpPr/>
      </dsp:nvSpPr>
      <dsp:spPr>
        <a:xfrm>
          <a:off x="1742673" y="241"/>
          <a:ext cx="3347739" cy="20086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Spending flexibility and unsiloed funding</a:t>
          </a:r>
        </a:p>
      </dsp:txBody>
      <dsp:txXfrm>
        <a:off x="1742673" y="241"/>
        <a:ext cx="3347739" cy="2008643"/>
      </dsp:txXfrm>
    </dsp:sp>
    <dsp:sp modelId="{7F802F17-B095-4E24-8B62-471A7F45809C}">
      <dsp:nvSpPr>
        <dsp:cNvPr id="0" name=""/>
        <dsp:cNvSpPr/>
      </dsp:nvSpPr>
      <dsp:spPr>
        <a:xfrm>
          <a:off x="5425186" y="241"/>
          <a:ext cx="3347739" cy="20086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Material support</a:t>
          </a:r>
        </a:p>
      </dsp:txBody>
      <dsp:txXfrm>
        <a:off x="5425186" y="241"/>
        <a:ext cx="3347739" cy="2008643"/>
      </dsp:txXfrm>
    </dsp:sp>
    <dsp:sp modelId="{E6488350-7CF9-479C-BB87-97C1B46E4CC4}">
      <dsp:nvSpPr>
        <dsp:cNvPr id="0" name=""/>
        <dsp:cNvSpPr/>
      </dsp:nvSpPr>
      <dsp:spPr>
        <a:xfrm>
          <a:off x="1742673" y="2343658"/>
          <a:ext cx="3347739" cy="20086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Accessible training and capacity building</a:t>
          </a:r>
        </a:p>
      </dsp:txBody>
      <dsp:txXfrm>
        <a:off x="1742673" y="2343658"/>
        <a:ext cx="3347739" cy="2008643"/>
      </dsp:txXfrm>
    </dsp:sp>
    <dsp:sp modelId="{19C62FB4-2F13-4D97-BFDD-BB4212993F6F}">
      <dsp:nvSpPr>
        <dsp:cNvPr id="0" name=""/>
        <dsp:cNvSpPr/>
      </dsp:nvSpPr>
      <dsp:spPr>
        <a:xfrm>
          <a:off x="5425186" y="2343658"/>
          <a:ext cx="3347739" cy="20086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n-lt"/>
              <a:ea typeface="Calibri"/>
              <a:cs typeface="Calibri"/>
            </a:rPr>
            <a:t>Flexibility in requirements</a:t>
          </a:r>
          <a:endParaRPr lang="en-US" sz="2200" kern="1200">
            <a:latin typeface="+mn-lt"/>
          </a:endParaRPr>
        </a:p>
      </dsp:txBody>
      <dsp:txXfrm>
        <a:off x="5425186" y="2343658"/>
        <a:ext cx="3347739" cy="20086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ECE70-7C79-4E84-BA43-67B2BAEAB20F}">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15B616-D539-45DA-8905-29412030DD9F}">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What</a:t>
          </a:r>
          <a:r>
            <a:rPr lang="en-US" sz="2300" kern="1200"/>
            <a:t>: What did you notice, what stands out to you about the CPWI health equity evaluation? Stay at the level of direct observation and fact as best as you can.</a:t>
          </a:r>
        </a:p>
      </dsp:txBody>
      <dsp:txXfrm>
        <a:off x="0" y="0"/>
        <a:ext cx="6900512" cy="1384035"/>
      </dsp:txXfrm>
    </dsp:sp>
    <dsp:sp modelId="{BADD034E-F677-43B1-AAAD-0B335AFE85FC}">
      <dsp:nvSpPr>
        <dsp:cNvPr id="0" name=""/>
        <dsp:cNvSpPr/>
      </dsp:nvSpPr>
      <dsp:spPr>
        <a:xfrm>
          <a:off x="0" y="1384035"/>
          <a:ext cx="6900512" cy="0"/>
        </a:xfrm>
        <a:prstGeom prst="line">
          <a:avLst/>
        </a:prstGeom>
        <a:solidFill>
          <a:schemeClr val="accent2">
            <a:hueOff val="4971505"/>
            <a:satOff val="-24900"/>
            <a:lumOff val="457"/>
            <a:alphaOff val="0"/>
          </a:schemeClr>
        </a:solidFill>
        <a:ln w="12700" cap="flat" cmpd="sng" algn="ctr">
          <a:solidFill>
            <a:schemeClr val="accent2">
              <a:hueOff val="4971505"/>
              <a:satOff val="-24900"/>
              <a:lumOff val="4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7CBF82-DBFD-4074-BA94-56B362F8B65C}">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So What</a:t>
          </a:r>
          <a:r>
            <a:rPr lang="en-US" sz="2300" kern="1200"/>
            <a:t>: So, what meaning can you make out of these observations? So, what conclusions can you draw from your observations? </a:t>
          </a:r>
        </a:p>
      </dsp:txBody>
      <dsp:txXfrm>
        <a:off x="0" y="1384035"/>
        <a:ext cx="6900512" cy="1384035"/>
      </dsp:txXfrm>
    </dsp:sp>
    <dsp:sp modelId="{974F9EE3-22FF-4EE9-942B-D6782601200B}">
      <dsp:nvSpPr>
        <dsp:cNvPr id="0" name=""/>
        <dsp:cNvSpPr/>
      </dsp:nvSpPr>
      <dsp:spPr>
        <a:xfrm>
          <a:off x="0" y="2768070"/>
          <a:ext cx="6900512" cy="0"/>
        </a:xfrm>
        <a:prstGeom prst="line">
          <a:avLst/>
        </a:prstGeom>
        <a:solidFill>
          <a:schemeClr val="accent2">
            <a:hueOff val="9943011"/>
            <a:satOff val="-49799"/>
            <a:lumOff val="915"/>
            <a:alphaOff val="0"/>
          </a:schemeClr>
        </a:solidFill>
        <a:ln w="12700" cap="flat" cmpd="sng" algn="ctr">
          <a:solidFill>
            <a:schemeClr val="accent2">
              <a:hueOff val="9943011"/>
              <a:satOff val="-49799"/>
              <a:lumOff val="9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D98AB2-31A1-4B42-B97B-E58E72738A80}">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Now What</a:t>
          </a:r>
          <a:r>
            <a:rPr lang="en-US" sz="2300" kern="1200"/>
            <a:t>: Identify next steps and actions you can take to use this information in your prevention work. </a:t>
          </a:r>
        </a:p>
      </dsp:txBody>
      <dsp:txXfrm>
        <a:off x="0" y="2768070"/>
        <a:ext cx="6900512" cy="1384035"/>
      </dsp:txXfrm>
    </dsp:sp>
    <dsp:sp modelId="{9618147A-B5DC-4C38-974B-0D0DCE0D3A27}">
      <dsp:nvSpPr>
        <dsp:cNvPr id="0" name=""/>
        <dsp:cNvSpPr/>
      </dsp:nvSpPr>
      <dsp:spPr>
        <a:xfrm>
          <a:off x="0" y="4152105"/>
          <a:ext cx="6900512" cy="0"/>
        </a:xfrm>
        <a:prstGeom prst="line">
          <a:avLst/>
        </a:prstGeom>
        <a:solidFill>
          <a:schemeClr val="accent2">
            <a:hueOff val="14914515"/>
            <a:satOff val="-74699"/>
            <a:lumOff val="1372"/>
            <a:alphaOff val="0"/>
          </a:schemeClr>
        </a:solidFill>
        <a:ln w="12700" cap="flat" cmpd="sng" algn="ctr">
          <a:solidFill>
            <a:schemeClr val="accent2">
              <a:hueOff val="14914515"/>
              <a:satOff val="-74699"/>
              <a:lumOff val="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38A02-7A93-4D34-A20C-FF75071D97C6}">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0.13895</cdr:x>
      <cdr:y>0.05757</cdr:y>
    </cdr:from>
    <cdr:to>
      <cdr:x>0.24109</cdr:x>
      <cdr:y>0.95736</cdr:y>
    </cdr:to>
    <cdr:sp macro="" textlink="">
      <cdr:nvSpPr>
        <cdr:cNvPr id="2" name="TextBox 1">
          <a:extLst xmlns:a="http://schemas.openxmlformats.org/drawingml/2006/main">
            <a:ext uri="{FF2B5EF4-FFF2-40B4-BE49-F238E27FC236}">
              <a16:creationId xmlns:a16="http://schemas.microsoft.com/office/drawing/2014/main" id="{A276BCB2-FEBA-8B17-1059-6F3EF2A3E9E1}"/>
            </a:ext>
          </a:extLst>
        </cdr:cNvPr>
        <cdr:cNvSpPr txBox="1"/>
      </cdr:nvSpPr>
      <cdr:spPr>
        <a:xfrm xmlns:a="http://schemas.openxmlformats.org/drawingml/2006/main">
          <a:off x="1273629" y="293916"/>
          <a:ext cx="936171" cy="45937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0.05226</cdr:x>
      <cdr:y>0.10341</cdr:y>
    </cdr:from>
    <cdr:to>
      <cdr:x>0.21972</cdr:x>
      <cdr:y>0.90725</cdr:y>
    </cdr:to>
    <cdr:sp macro="" textlink="">
      <cdr:nvSpPr>
        <cdr:cNvPr id="3" name="TextBox 2">
          <a:extLst xmlns:a="http://schemas.openxmlformats.org/drawingml/2006/main">
            <a:ext uri="{FF2B5EF4-FFF2-40B4-BE49-F238E27FC236}">
              <a16:creationId xmlns:a16="http://schemas.microsoft.com/office/drawing/2014/main" id="{0E9611C4-DB78-30B2-9E93-003966EA2851}"/>
            </a:ext>
          </a:extLst>
        </cdr:cNvPr>
        <cdr:cNvSpPr txBox="1"/>
      </cdr:nvSpPr>
      <cdr:spPr>
        <a:xfrm xmlns:a="http://schemas.openxmlformats.org/drawingml/2006/main">
          <a:off x="478972" y="527958"/>
          <a:ext cx="1534886" cy="41039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0.02609</cdr:x>
      <cdr:y>0.12577</cdr:y>
    </cdr:from>
    <cdr:to>
      <cdr:x>0.24942</cdr:x>
      <cdr:y>0.15256</cdr:y>
    </cdr:to>
    <cdr:sp macro="" textlink="">
      <cdr:nvSpPr>
        <cdr:cNvPr id="21" name="Text Box 1083"/>
        <cdr:cNvSpPr txBox="1"/>
      </cdr:nvSpPr>
      <cdr:spPr>
        <a:xfrm xmlns:a="http://schemas.openxmlformats.org/drawingml/2006/main">
          <a:off x="214852" y="780214"/>
          <a:ext cx="1839133" cy="16619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t>Moderate to high hope </a:t>
          </a:r>
          <a:endParaRPr lang="en-US" sz="1200" i="0" cap="none" dirty="0">
            <a:solidFill>
              <a:schemeClr val="tx1">
                <a:lumMod val="65000"/>
                <a:lumOff val="35000"/>
              </a:schemeClr>
            </a:solidFill>
            <a:effectLst/>
            <a:latin typeface="Atkinson Hyperlegible" pitchFamily="50"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0.02609</cdr:x>
      <cdr:y>0.2595</cdr:y>
    </cdr:from>
    <cdr:to>
      <cdr:x>0.26938</cdr:x>
      <cdr:y>0.31361</cdr:y>
    </cdr:to>
    <cdr:sp macro="" textlink="">
      <cdr:nvSpPr>
        <cdr:cNvPr id="24" name="Text Box 1083"/>
        <cdr:cNvSpPr txBox="1"/>
      </cdr:nvSpPr>
      <cdr:spPr>
        <a:xfrm xmlns:a="http://schemas.openxmlformats.org/drawingml/2006/main">
          <a:off x="185058" y="1366848"/>
          <a:ext cx="1725388" cy="28502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t>Adults to turn to for help </a:t>
          </a:r>
          <a:endParaRPr lang="en-US" sz="1200" i="0" cap="none" dirty="0">
            <a:solidFill>
              <a:schemeClr val="tx1">
                <a:lumMod val="65000"/>
                <a:lumOff val="35000"/>
              </a:schemeClr>
            </a:solidFill>
            <a:effectLst/>
            <a:latin typeface="Atkinson Hyperlegible" pitchFamily="50"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0.02763</cdr:x>
      <cdr:y>0.39694</cdr:y>
    </cdr:from>
    <cdr:to>
      <cdr:x>0.26017</cdr:x>
      <cdr:y>0.45052</cdr:y>
    </cdr:to>
    <cdr:sp macro="" textlink="">
      <cdr:nvSpPr>
        <cdr:cNvPr id="25" name="Text Box 1083"/>
        <cdr:cNvSpPr txBox="1"/>
      </cdr:nvSpPr>
      <cdr:spPr>
        <a:xfrm xmlns:a="http://schemas.openxmlformats.org/drawingml/2006/main">
          <a:off x="227534" y="2462416"/>
          <a:ext cx="1914978" cy="33239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t>Did not plan to attempt suicide in past year</a:t>
          </a:r>
          <a:endParaRPr lang="en-US" i="0" cap="none" dirty="0">
            <a:solidFill>
              <a:schemeClr val="tx1">
                <a:lumMod val="65000"/>
                <a:lumOff val="35000"/>
              </a:schemeClr>
            </a:solidFill>
            <a:effectLst/>
            <a:latin typeface="Atkinson Hyperlegible" pitchFamily="50"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0.02533</cdr:x>
      <cdr:y>0.5266</cdr:y>
    </cdr:from>
    <cdr:to>
      <cdr:x>0.26478</cdr:x>
      <cdr:y>0.58182</cdr:y>
    </cdr:to>
    <cdr:sp macro="" textlink="">
      <cdr:nvSpPr>
        <cdr:cNvPr id="26" name="Text Box 1083"/>
        <cdr:cNvSpPr txBox="1"/>
      </cdr:nvSpPr>
      <cdr:spPr>
        <a:xfrm xmlns:a="http://schemas.openxmlformats.org/drawingml/2006/main">
          <a:off x="179616" y="2773763"/>
          <a:ext cx="1698208" cy="29084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solidFill>
                <a:schemeClr val="tx1"/>
              </a:solidFill>
              <a:ea typeface="Calibri" panose="020F0502020204030204" pitchFamily="34" charset="0"/>
              <a:cs typeface="Times New Roman" panose="02020603050405020304" pitchFamily="18" charset="0"/>
            </a:rPr>
            <a:t>Did not have depressive feelings in past year</a:t>
          </a:r>
          <a:endParaRPr lang="en-US" sz="1200" i="0" cap="none" dirty="0">
            <a:solidFill>
              <a:schemeClr val="tx1"/>
            </a:solidFill>
            <a:effectLst/>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0.02072</cdr:x>
      <cdr:y>0.65981</cdr:y>
    </cdr:from>
    <cdr:to>
      <cdr:x>0.25403</cdr:x>
      <cdr:y>0.74018</cdr:y>
    </cdr:to>
    <cdr:sp macro="" textlink="">
      <cdr:nvSpPr>
        <cdr:cNvPr id="31" name="Text Box 1083"/>
        <cdr:cNvSpPr txBox="1"/>
      </cdr:nvSpPr>
      <cdr:spPr>
        <a:xfrm xmlns:a="http://schemas.openxmlformats.org/drawingml/2006/main">
          <a:off x="170630" y="4093129"/>
          <a:ext cx="1921318" cy="498598"/>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t>Not bothered by uncontrolled or unstopped worrying over the last 2 weeks </a:t>
          </a:r>
          <a:r>
            <a:rPr lang="en-US" sz="1200" i="0" cap="none" dirty="0">
              <a:solidFill>
                <a:schemeClr val="tx1">
                  <a:lumMod val="65000"/>
                  <a:lumOff val="35000"/>
                </a:schemeClr>
              </a:solidFill>
              <a:effectLst/>
              <a:latin typeface="Atkinson Hyperlegible" pitchFamily="50" charset="0"/>
              <a:ea typeface="Calibri" panose="020F0502020204030204" pitchFamily="34" charset="0"/>
              <a:cs typeface="Times New Roman" panose="02020603050405020304" pitchFamily="18" charset="0"/>
            </a:rPr>
            <a:t> </a:t>
          </a:r>
        </a:p>
      </cdr:txBody>
    </cdr:sp>
  </cdr:relSizeAnchor>
  <cdr:relSizeAnchor xmlns:cdr="http://schemas.openxmlformats.org/drawingml/2006/chartDrawing">
    <cdr:from>
      <cdr:x>0.52687</cdr:x>
      <cdr:y>0.09767</cdr:y>
    </cdr:from>
    <cdr:to>
      <cdr:x>0.61449</cdr:x>
      <cdr:y>0.14791</cdr:y>
    </cdr:to>
    <cdr:sp macro="" textlink="">
      <cdr:nvSpPr>
        <cdr:cNvPr id="10" name="Text Box 1083"/>
        <cdr:cNvSpPr txBox="1"/>
      </cdr:nvSpPr>
      <cdr:spPr>
        <a:xfrm xmlns:a="http://schemas.openxmlformats.org/drawingml/2006/main">
          <a:off x="4338827" y="605926"/>
          <a:ext cx="721563" cy="311624"/>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gn="l">
            <a:lnSpc>
              <a:spcPct val="90000"/>
            </a:lnSpc>
            <a:spcBef>
              <a:spcPts val="0"/>
            </a:spcBef>
            <a:spcAft>
              <a:spcPts val="0"/>
            </a:spcAft>
          </a:pPr>
          <a:r>
            <a:rPr lang="en-US" sz="1200" b="1" i="0" dirty="0">
              <a:solidFill>
                <a:schemeClr val="accent3"/>
              </a:solidFill>
              <a:effectLst/>
              <a:latin typeface="+mn-lt"/>
              <a:ea typeface="Calibri" panose="020F0502020204030204" pitchFamily="34" charset="0"/>
              <a:cs typeface="Times New Roman" panose="02020603050405020304" pitchFamily="18" charset="0"/>
            </a:rPr>
            <a:t>LGBQ</a:t>
          </a:r>
          <a:r>
            <a:rPr lang="en-US" sz="1050" i="0" dirty="0">
              <a:solidFill>
                <a:schemeClr val="accent3"/>
              </a:solidFill>
              <a:effectLst/>
              <a:latin typeface="+mn-lt"/>
              <a:ea typeface="Calibri" panose="020F0502020204030204" pitchFamily="34" charset="0"/>
              <a:cs typeface="Times New Roman" panose="02020603050405020304" pitchFamily="18" charset="0"/>
            </a:rPr>
            <a:t>+</a:t>
          </a:r>
          <a:r>
            <a:rPr lang="en-US" sz="1050" i="0" baseline="0" dirty="0">
              <a:solidFill>
                <a:schemeClr val="accent1"/>
              </a:solidFill>
              <a:effectLst/>
              <a:latin typeface="+mn-lt"/>
              <a:ea typeface="Calibri" panose="020F0502020204030204" pitchFamily="34" charset="0"/>
              <a:cs typeface="Times New Roman" panose="02020603050405020304" pitchFamily="18" charset="0"/>
            </a:rPr>
            <a:t>	</a:t>
          </a:r>
          <a:endParaRPr lang="en-US" sz="1050" i="0" dirty="0">
            <a:solidFill>
              <a:schemeClr val="accent1"/>
            </a:solidFill>
            <a:effectLst/>
            <a:latin typeface="+mn-lt"/>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0.59261</cdr:x>
      <cdr:y>0.1618</cdr:y>
    </cdr:from>
    <cdr:to>
      <cdr:x>0.92945</cdr:x>
      <cdr:y>0.18859</cdr:y>
    </cdr:to>
    <cdr:sp macro="" textlink="">
      <cdr:nvSpPr>
        <cdr:cNvPr id="11" name="Text Box 1083"/>
        <cdr:cNvSpPr txBox="1"/>
      </cdr:nvSpPr>
      <cdr:spPr>
        <a:xfrm xmlns:a="http://schemas.openxmlformats.org/drawingml/2006/main">
          <a:off x="4880175" y="1003731"/>
          <a:ext cx="2773893" cy="166192"/>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gn="l">
            <a:lnSpc>
              <a:spcPct val="90000"/>
            </a:lnSpc>
            <a:spcBef>
              <a:spcPts val="0"/>
            </a:spcBef>
            <a:spcAft>
              <a:spcPts val="0"/>
            </a:spcAft>
          </a:pPr>
          <a:r>
            <a:rPr lang="en-US" sz="1200" b="1" i="0" dirty="0">
              <a:solidFill>
                <a:schemeClr val="tx1"/>
              </a:solidFill>
              <a:effectLst/>
              <a:ea typeface="Calibri" panose="020F0502020204030204" pitchFamily="34" charset="0"/>
              <a:cs typeface="Times New Roman" panose="02020603050405020304" pitchFamily="18" charset="0"/>
            </a:rPr>
            <a:t>Heterosexual</a:t>
          </a:r>
        </a:p>
      </cdr:txBody>
    </cdr:sp>
  </cdr:relSizeAnchor>
</c:userShapes>
</file>

<file path=ppt/drawings/drawing3.xml><?xml version="1.0" encoding="utf-8"?>
<c:userShapes xmlns:c="http://schemas.openxmlformats.org/drawingml/2006/chart">
  <cdr:relSizeAnchor xmlns:cdr="http://schemas.openxmlformats.org/drawingml/2006/chartDrawing">
    <cdr:from>
      <cdr:x>0.04265</cdr:x>
      <cdr:y>0.13217</cdr:y>
    </cdr:from>
    <cdr:to>
      <cdr:x>0.4216</cdr:x>
      <cdr:y>0.16515</cdr:y>
    </cdr:to>
    <cdr:sp macro="" textlink="">
      <cdr:nvSpPr>
        <cdr:cNvPr id="21" name="Text Box 1083"/>
        <cdr:cNvSpPr txBox="1"/>
      </cdr:nvSpPr>
      <cdr:spPr>
        <a:xfrm xmlns:a="http://schemas.openxmlformats.org/drawingml/2006/main">
          <a:off x="333009" y="722364"/>
          <a:ext cx="2958965" cy="180210"/>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t>Moderate to high hope </a:t>
          </a:r>
          <a:endParaRPr lang="en-US" sz="1200" i="0" cap="none" dirty="0">
            <a:solidFill>
              <a:schemeClr val="tx1">
                <a:lumMod val="65000"/>
                <a:lumOff val="35000"/>
              </a:schemeClr>
            </a:solidFill>
            <a:effectLst/>
            <a:latin typeface="Atkinson Hyperlegible" pitchFamily="50"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0.04458</cdr:x>
      <cdr:y>0.27886</cdr:y>
    </cdr:from>
    <cdr:to>
      <cdr:x>0.42353</cdr:x>
      <cdr:y>0.3394</cdr:y>
    </cdr:to>
    <cdr:sp macro="" textlink="">
      <cdr:nvSpPr>
        <cdr:cNvPr id="24" name="Text Box 1083"/>
        <cdr:cNvSpPr txBox="1"/>
      </cdr:nvSpPr>
      <cdr:spPr>
        <a:xfrm xmlns:a="http://schemas.openxmlformats.org/drawingml/2006/main">
          <a:off x="348089" y="1524038"/>
          <a:ext cx="2958965" cy="330870"/>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t>Adults to turn to for help </a:t>
          </a:r>
          <a:endParaRPr lang="en-US" sz="1200" i="0" cap="none" dirty="0">
            <a:solidFill>
              <a:schemeClr val="tx1">
                <a:lumMod val="65000"/>
                <a:lumOff val="35000"/>
              </a:schemeClr>
            </a:solidFill>
            <a:effectLst/>
            <a:latin typeface="Atkinson Hyperlegible" pitchFamily="50"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0.04847</cdr:x>
      <cdr:y>0.40108</cdr:y>
    </cdr:from>
    <cdr:to>
      <cdr:x>0.2423</cdr:x>
      <cdr:y>0.5</cdr:y>
    </cdr:to>
    <cdr:sp macro="" textlink="">
      <cdr:nvSpPr>
        <cdr:cNvPr id="25" name="Text Box 1083"/>
        <cdr:cNvSpPr txBox="1"/>
      </cdr:nvSpPr>
      <cdr:spPr>
        <a:xfrm xmlns:a="http://schemas.openxmlformats.org/drawingml/2006/main">
          <a:off x="378447" y="2192022"/>
          <a:ext cx="1513489" cy="540633"/>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t>Did not plan to attempt suicide in past year</a:t>
          </a:r>
          <a:endParaRPr lang="en-US" sz="1200" i="0" cap="none" dirty="0">
            <a:solidFill>
              <a:schemeClr val="tx1">
                <a:lumMod val="65000"/>
                <a:lumOff val="35000"/>
              </a:schemeClr>
            </a:solidFill>
            <a:effectLst/>
            <a:latin typeface="Atkinson Hyperlegible" pitchFamily="50"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0.04037</cdr:x>
      <cdr:y>0.51966</cdr:y>
    </cdr:from>
    <cdr:to>
      <cdr:x>0.2271</cdr:x>
      <cdr:y>0.61858</cdr:y>
    </cdr:to>
    <cdr:sp macro="" textlink="">
      <cdr:nvSpPr>
        <cdr:cNvPr id="26" name="Text Box 1083"/>
        <cdr:cNvSpPr txBox="1"/>
      </cdr:nvSpPr>
      <cdr:spPr>
        <a:xfrm xmlns:a="http://schemas.openxmlformats.org/drawingml/2006/main">
          <a:off x="315257" y="2840124"/>
          <a:ext cx="1458049" cy="540633"/>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solidFill>
                <a:schemeClr val="tx1"/>
              </a:solidFill>
              <a:ea typeface="Calibri" panose="020F0502020204030204" pitchFamily="34" charset="0"/>
              <a:cs typeface="Times New Roman" panose="02020603050405020304" pitchFamily="18" charset="0"/>
            </a:rPr>
            <a:t>Did not have depressive feelings in past year</a:t>
          </a:r>
          <a:endParaRPr lang="en-US" sz="1200" i="0" cap="none" dirty="0">
            <a:solidFill>
              <a:schemeClr val="tx1"/>
            </a:solidFill>
            <a:effectLst/>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0.04352</cdr:x>
      <cdr:y>0.64669</cdr:y>
    </cdr:from>
    <cdr:to>
      <cdr:x>0.25304</cdr:x>
      <cdr:y>0.77858</cdr:y>
    </cdr:to>
    <cdr:sp macro="" textlink="">
      <cdr:nvSpPr>
        <cdr:cNvPr id="31" name="Text Box 1083"/>
        <cdr:cNvSpPr txBox="1"/>
      </cdr:nvSpPr>
      <cdr:spPr>
        <a:xfrm xmlns:a="http://schemas.openxmlformats.org/drawingml/2006/main">
          <a:off x="339797" y="3534366"/>
          <a:ext cx="1636001" cy="720843"/>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pPr>
          <a:r>
            <a:rPr lang="en-US" sz="1200" dirty="0"/>
            <a:t>Not bothered by uncontrolled or unstopped worrying over the last 2 weeks </a:t>
          </a:r>
          <a:r>
            <a:rPr lang="en-US" sz="1200" i="0" cap="none" dirty="0">
              <a:solidFill>
                <a:schemeClr val="tx1">
                  <a:lumMod val="65000"/>
                  <a:lumOff val="35000"/>
                </a:schemeClr>
              </a:solidFill>
              <a:effectLst/>
              <a:latin typeface="Atkinson Hyperlegible" pitchFamily="50" charset="0"/>
              <a:ea typeface="Calibri" panose="020F0502020204030204" pitchFamily="34" charset="0"/>
              <a:cs typeface="Times New Roman" panose="02020603050405020304" pitchFamily="18" charset="0"/>
            </a:rPr>
            <a:t> </a:t>
          </a:r>
        </a:p>
      </cdr:txBody>
    </cdr:sp>
  </cdr:relSizeAnchor>
  <cdr:relSizeAnchor xmlns:cdr="http://schemas.openxmlformats.org/drawingml/2006/chartDrawing">
    <cdr:from>
      <cdr:x>0.44252</cdr:x>
      <cdr:y>0.09348</cdr:y>
    </cdr:from>
    <cdr:to>
      <cdr:x>0.55748</cdr:x>
      <cdr:y>0.1543</cdr:y>
    </cdr:to>
    <cdr:sp macro="" textlink="">
      <cdr:nvSpPr>
        <cdr:cNvPr id="10" name="Text Box 1083"/>
        <cdr:cNvSpPr txBox="1"/>
      </cdr:nvSpPr>
      <cdr:spPr>
        <a:xfrm xmlns:a="http://schemas.openxmlformats.org/drawingml/2006/main">
          <a:off x="3455310" y="510880"/>
          <a:ext cx="897705" cy="33239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gn="l">
            <a:lnSpc>
              <a:spcPct val="90000"/>
            </a:lnSpc>
            <a:spcBef>
              <a:spcPts val="0"/>
            </a:spcBef>
            <a:spcAft>
              <a:spcPts val="0"/>
            </a:spcAft>
          </a:pPr>
          <a:r>
            <a:rPr lang="en-US" sz="1200" b="1" i="0" dirty="0">
              <a:solidFill>
                <a:schemeClr val="accent3"/>
              </a:solidFill>
              <a:effectLst/>
              <a:latin typeface="+mn-lt"/>
              <a:ea typeface="Calibri" panose="020F0502020204030204" pitchFamily="34" charset="0"/>
              <a:cs typeface="Times New Roman" panose="02020603050405020304" pitchFamily="18" charset="0"/>
            </a:rPr>
            <a:t>Trans+</a:t>
          </a:r>
          <a:r>
            <a:rPr lang="en-US" sz="1200" b="1" i="0" baseline="0" dirty="0">
              <a:solidFill>
                <a:schemeClr val="accent1"/>
              </a:solidFill>
              <a:effectLst/>
              <a:latin typeface="+mn-lt"/>
              <a:ea typeface="Calibri" panose="020F0502020204030204" pitchFamily="34" charset="0"/>
              <a:cs typeface="Times New Roman" panose="02020603050405020304" pitchFamily="18" charset="0"/>
            </a:rPr>
            <a:t>	</a:t>
          </a:r>
          <a:endParaRPr lang="en-US" sz="1200" b="1" i="0" dirty="0">
            <a:solidFill>
              <a:schemeClr val="accent1"/>
            </a:solidFill>
            <a:effectLst/>
            <a:latin typeface="+mn-lt"/>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0.61583</cdr:x>
      <cdr:y>0.16443</cdr:y>
    </cdr:from>
    <cdr:to>
      <cdr:x>0.70609</cdr:x>
      <cdr:y>0.19484</cdr:y>
    </cdr:to>
    <cdr:sp macro="" textlink="">
      <cdr:nvSpPr>
        <cdr:cNvPr id="11" name="Text Box 1083"/>
        <cdr:cNvSpPr txBox="1"/>
      </cdr:nvSpPr>
      <cdr:spPr>
        <a:xfrm xmlns:a="http://schemas.openxmlformats.org/drawingml/2006/main">
          <a:off x="4808628" y="898646"/>
          <a:ext cx="704723" cy="16619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0" tIns="0" rIns="0" bIns="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gn="l">
            <a:lnSpc>
              <a:spcPct val="90000"/>
            </a:lnSpc>
            <a:spcBef>
              <a:spcPts val="0"/>
            </a:spcBef>
            <a:spcAft>
              <a:spcPts val="0"/>
            </a:spcAft>
          </a:pPr>
          <a:r>
            <a:rPr lang="en-US" sz="1200" b="1" i="0" dirty="0">
              <a:solidFill>
                <a:schemeClr val="tx1"/>
              </a:solidFill>
              <a:effectLst/>
              <a:ea typeface="Calibri" panose="020F0502020204030204" pitchFamily="34" charset="0"/>
              <a:cs typeface="Times New Roman" panose="02020603050405020304" pitchFamily="18" charset="0"/>
            </a:rPr>
            <a:t>Cisgender</a:t>
          </a:r>
        </a:p>
      </cdr:txBody>
    </cdr:sp>
  </cdr:relSizeAnchor>
</c:userShapes>
</file>

<file path=ppt/drawings/drawing4.xml><?xml version="1.0" encoding="utf-8"?>
<c:userShapes xmlns:c="http://schemas.openxmlformats.org/drawingml/2006/chart">
  <cdr:relSizeAnchor xmlns:cdr="http://schemas.openxmlformats.org/drawingml/2006/chartDrawing">
    <cdr:from>
      <cdr:x>0.13895</cdr:x>
      <cdr:y>0.05757</cdr:y>
    </cdr:from>
    <cdr:to>
      <cdr:x>0.24109</cdr:x>
      <cdr:y>0.95736</cdr:y>
    </cdr:to>
    <cdr:sp macro="" textlink="">
      <cdr:nvSpPr>
        <cdr:cNvPr id="2" name="TextBox 1">
          <a:extLst xmlns:a="http://schemas.openxmlformats.org/drawingml/2006/main">
            <a:ext uri="{FF2B5EF4-FFF2-40B4-BE49-F238E27FC236}">
              <a16:creationId xmlns:a16="http://schemas.microsoft.com/office/drawing/2014/main" id="{A276BCB2-FEBA-8B17-1059-6F3EF2A3E9E1}"/>
            </a:ext>
          </a:extLst>
        </cdr:cNvPr>
        <cdr:cNvSpPr txBox="1"/>
      </cdr:nvSpPr>
      <cdr:spPr>
        <a:xfrm xmlns:a="http://schemas.openxmlformats.org/drawingml/2006/main">
          <a:off x="1273629" y="293916"/>
          <a:ext cx="936171" cy="45937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0.05226</cdr:x>
      <cdr:y>0.10341</cdr:y>
    </cdr:from>
    <cdr:to>
      <cdr:x>0.21972</cdr:x>
      <cdr:y>0.90725</cdr:y>
    </cdr:to>
    <cdr:sp macro="" textlink="">
      <cdr:nvSpPr>
        <cdr:cNvPr id="3" name="TextBox 2">
          <a:extLst xmlns:a="http://schemas.openxmlformats.org/drawingml/2006/main">
            <a:ext uri="{FF2B5EF4-FFF2-40B4-BE49-F238E27FC236}">
              <a16:creationId xmlns:a16="http://schemas.microsoft.com/office/drawing/2014/main" id="{0E9611C4-DB78-30B2-9E93-003966EA2851}"/>
            </a:ext>
          </a:extLst>
        </cdr:cNvPr>
        <cdr:cNvSpPr txBox="1"/>
      </cdr:nvSpPr>
      <cdr:spPr>
        <a:xfrm xmlns:a="http://schemas.openxmlformats.org/drawingml/2006/main">
          <a:off x="478972" y="527958"/>
          <a:ext cx="1534886" cy="41039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0.13895</cdr:x>
      <cdr:y>0.05757</cdr:y>
    </cdr:from>
    <cdr:to>
      <cdr:x>0.24109</cdr:x>
      <cdr:y>0.95736</cdr:y>
    </cdr:to>
    <cdr:sp macro="" textlink="">
      <cdr:nvSpPr>
        <cdr:cNvPr id="2" name="TextBox 1">
          <a:extLst xmlns:a="http://schemas.openxmlformats.org/drawingml/2006/main">
            <a:ext uri="{FF2B5EF4-FFF2-40B4-BE49-F238E27FC236}">
              <a16:creationId xmlns:a16="http://schemas.microsoft.com/office/drawing/2014/main" id="{A276BCB2-FEBA-8B17-1059-6F3EF2A3E9E1}"/>
            </a:ext>
          </a:extLst>
        </cdr:cNvPr>
        <cdr:cNvSpPr txBox="1"/>
      </cdr:nvSpPr>
      <cdr:spPr>
        <a:xfrm xmlns:a="http://schemas.openxmlformats.org/drawingml/2006/main">
          <a:off x="1273629" y="293916"/>
          <a:ext cx="936171" cy="45937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0.05226</cdr:x>
      <cdr:y>0.10341</cdr:y>
    </cdr:from>
    <cdr:to>
      <cdr:x>0.21972</cdr:x>
      <cdr:y>0.90725</cdr:y>
    </cdr:to>
    <cdr:sp macro="" textlink="">
      <cdr:nvSpPr>
        <cdr:cNvPr id="3" name="TextBox 2">
          <a:extLst xmlns:a="http://schemas.openxmlformats.org/drawingml/2006/main">
            <a:ext uri="{FF2B5EF4-FFF2-40B4-BE49-F238E27FC236}">
              <a16:creationId xmlns:a16="http://schemas.microsoft.com/office/drawing/2014/main" id="{0E9611C4-DB78-30B2-9E93-003966EA2851}"/>
            </a:ext>
          </a:extLst>
        </cdr:cNvPr>
        <cdr:cNvSpPr txBox="1"/>
      </cdr:nvSpPr>
      <cdr:spPr>
        <a:xfrm xmlns:a="http://schemas.openxmlformats.org/drawingml/2006/main">
          <a:off x="478972" y="527958"/>
          <a:ext cx="1534886" cy="41039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0.13895</cdr:x>
      <cdr:y>0.05757</cdr:y>
    </cdr:from>
    <cdr:to>
      <cdr:x>0.24109</cdr:x>
      <cdr:y>0.95736</cdr:y>
    </cdr:to>
    <cdr:sp macro="" textlink="">
      <cdr:nvSpPr>
        <cdr:cNvPr id="2" name="TextBox 1">
          <a:extLst xmlns:a="http://schemas.openxmlformats.org/drawingml/2006/main">
            <a:ext uri="{FF2B5EF4-FFF2-40B4-BE49-F238E27FC236}">
              <a16:creationId xmlns:a16="http://schemas.microsoft.com/office/drawing/2014/main" id="{A276BCB2-FEBA-8B17-1059-6F3EF2A3E9E1}"/>
            </a:ext>
          </a:extLst>
        </cdr:cNvPr>
        <cdr:cNvSpPr txBox="1"/>
      </cdr:nvSpPr>
      <cdr:spPr>
        <a:xfrm xmlns:a="http://schemas.openxmlformats.org/drawingml/2006/main">
          <a:off x="1273629" y="293916"/>
          <a:ext cx="936171" cy="45937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0.05226</cdr:x>
      <cdr:y>0.10341</cdr:y>
    </cdr:from>
    <cdr:to>
      <cdr:x>0.21972</cdr:x>
      <cdr:y>0.90725</cdr:y>
    </cdr:to>
    <cdr:sp macro="" textlink="">
      <cdr:nvSpPr>
        <cdr:cNvPr id="3" name="TextBox 2">
          <a:extLst xmlns:a="http://schemas.openxmlformats.org/drawingml/2006/main">
            <a:ext uri="{FF2B5EF4-FFF2-40B4-BE49-F238E27FC236}">
              <a16:creationId xmlns:a16="http://schemas.microsoft.com/office/drawing/2014/main" id="{0E9611C4-DB78-30B2-9E93-003966EA2851}"/>
            </a:ext>
          </a:extLst>
        </cdr:cNvPr>
        <cdr:cNvSpPr txBox="1"/>
      </cdr:nvSpPr>
      <cdr:spPr>
        <a:xfrm xmlns:a="http://schemas.openxmlformats.org/drawingml/2006/main">
          <a:off x="478972" y="527958"/>
          <a:ext cx="1534886" cy="41039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1"/>
          </a:xfrm>
          <a:prstGeom prst="rect">
            <a:avLst/>
          </a:prstGeom>
        </p:spPr>
        <p:txBody>
          <a:bodyPr vert="horz" lIns="92929" tIns="46464" rIns="92929" bIns="46464" rtlCol="0"/>
          <a:lstStyle>
            <a:lvl1pPr algn="l">
              <a:defRPr sz="1200"/>
            </a:lvl1pPr>
          </a:lstStyle>
          <a:p>
            <a:endParaRPr lang="en-US"/>
          </a:p>
        </p:txBody>
      </p:sp>
      <p:sp>
        <p:nvSpPr>
          <p:cNvPr id="3" name="Date Placeholder 2"/>
          <p:cNvSpPr>
            <a:spLocks noGrp="1"/>
          </p:cNvSpPr>
          <p:nvPr>
            <p:ph type="dt" idx="1"/>
          </p:nvPr>
        </p:nvSpPr>
        <p:spPr>
          <a:xfrm>
            <a:off x="3939466" y="0"/>
            <a:ext cx="3013763" cy="467071"/>
          </a:xfrm>
          <a:prstGeom prst="rect">
            <a:avLst/>
          </a:prstGeom>
        </p:spPr>
        <p:txBody>
          <a:bodyPr vert="horz" lIns="92929" tIns="46464" rIns="92929" bIns="46464" rtlCol="0"/>
          <a:lstStyle>
            <a:lvl1pPr algn="r">
              <a:defRPr sz="1200"/>
            </a:lvl1pPr>
          </a:lstStyle>
          <a:p>
            <a:fld id="{BD0C2620-7405-4888-AA2E-9AD08BE1D732}" type="datetimeFigureOut">
              <a:rPr lang="en-US" smtClean="0"/>
              <a:t>10/24/2023</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29" tIns="46464" rIns="92929" bIns="46464" rtlCol="0" anchor="ctr"/>
          <a:lstStyle/>
          <a:p>
            <a:endParaRPr lang="en-US"/>
          </a:p>
        </p:txBody>
      </p:sp>
      <p:sp>
        <p:nvSpPr>
          <p:cNvPr id="5" name="Notes Placeholder 4"/>
          <p:cNvSpPr>
            <a:spLocks noGrp="1"/>
          </p:cNvSpPr>
          <p:nvPr>
            <p:ph type="body" sz="quarter" idx="3"/>
          </p:nvPr>
        </p:nvSpPr>
        <p:spPr>
          <a:xfrm>
            <a:off x="695484" y="4480005"/>
            <a:ext cx="5563870" cy="3665458"/>
          </a:xfrm>
          <a:prstGeom prst="rect">
            <a:avLst/>
          </a:prstGeom>
        </p:spPr>
        <p:txBody>
          <a:bodyPr vert="horz" lIns="92929" tIns="46464" rIns="92929" bIns="464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0"/>
          </a:xfrm>
          <a:prstGeom prst="rect">
            <a:avLst/>
          </a:prstGeom>
        </p:spPr>
        <p:txBody>
          <a:bodyPr vert="horz" lIns="92929" tIns="46464" rIns="92929" bIns="46464"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0"/>
          </a:xfrm>
          <a:prstGeom prst="rect">
            <a:avLst/>
          </a:prstGeom>
        </p:spPr>
        <p:txBody>
          <a:bodyPr vert="horz" lIns="92929" tIns="46464" rIns="92929" bIns="46464" rtlCol="0" anchor="b"/>
          <a:lstStyle>
            <a:lvl1pPr algn="r">
              <a:defRPr sz="1200"/>
            </a:lvl1pPr>
          </a:lstStyle>
          <a:p>
            <a:fld id="{46CD649E-8A8D-44D9-861D-E4FE50746859}" type="slidenum">
              <a:rPr lang="en-US" smtClean="0"/>
              <a:t>‹#›</a:t>
            </a:fld>
            <a:endParaRPr lang="en-US"/>
          </a:p>
        </p:txBody>
      </p:sp>
    </p:spTree>
    <p:extLst>
      <p:ext uri="{BB962C8B-B14F-4D97-AF65-F5344CB8AC3E}">
        <p14:creationId xmlns:p14="http://schemas.microsoft.com/office/powerpoint/2010/main" val="1384065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4:15 pm to 5:00 pm</a:t>
            </a:r>
          </a:p>
          <a:p>
            <a:endParaRPr lang="en-US">
              <a:ea typeface="Calibri"/>
              <a:cs typeface="Calibri"/>
            </a:endParaRPr>
          </a:p>
          <a:p>
            <a:r>
              <a:rPr lang="en-US">
                <a:ea typeface="Calibri"/>
                <a:cs typeface="Calibri"/>
              </a:rPr>
              <a:t>From Johanna - </a:t>
            </a:r>
            <a:r>
              <a:rPr lang="en-US"/>
              <a:t>Please keep this in mind as we will have about eighty virtual attendees attending the Prevention Summit. Please acknowledge them at the start of your presentation.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Good afternoon everyone, and thank you joining us in person and joining us virtually. My name is Gitanjali Shrestha, and I am a Research Assistant professor in the Prevention Science program at Washington State University. Today, I am presenting with my colleagues, Heather and Konul and we are excited to talk about the Community Prevention and Wellness Initiative health equity evaluation. [Heather and Konul introductions]</a:t>
            </a:r>
            <a:endParaRPr lang="en-US" b="0" i="0">
              <a:effectLst/>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fld id="{703509F5-6000-43BF-BCE0-C9AAC6764874}" type="slidenum">
              <a:rPr lang="en-US" smtClean="0"/>
              <a:t>1</a:t>
            </a:fld>
            <a:endParaRPr lang="en-US"/>
          </a:p>
        </p:txBody>
      </p:sp>
    </p:spTree>
    <p:extLst>
      <p:ext uri="{BB962C8B-B14F-4D97-AF65-F5344CB8AC3E}">
        <p14:creationId xmlns:p14="http://schemas.microsoft.com/office/powerpoint/2010/main" val="463790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10</a:t>
            </a:fld>
            <a:endParaRPr lang="en-US"/>
          </a:p>
        </p:txBody>
      </p:sp>
    </p:spTree>
    <p:extLst>
      <p:ext uri="{BB962C8B-B14F-4D97-AF65-F5344CB8AC3E}">
        <p14:creationId xmlns:p14="http://schemas.microsoft.com/office/powerpoint/2010/main" val="126011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section will take approximately 7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 know this presentation is about centering community voices – and we will definitely do that. I am briefly going to share the quantitative findings of our health equity report so we have an overview of youth health equity in Washington state</a:t>
            </a:r>
          </a:p>
        </p:txBody>
      </p:sp>
      <p:sp>
        <p:nvSpPr>
          <p:cNvPr id="4" name="Slide Number Placeholder 3"/>
          <p:cNvSpPr>
            <a:spLocks noGrp="1"/>
          </p:cNvSpPr>
          <p:nvPr>
            <p:ph type="sldNum" sz="quarter" idx="10"/>
          </p:nvPr>
        </p:nvSpPr>
        <p:spPr/>
        <p:txBody>
          <a:bodyPr/>
          <a:lstStyle/>
          <a:p>
            <a:fld id="{703509F5-6000-43BF-BCE0-C9AAC6764874}" type="slidenum">
              <a:rPr lang="en-US" smtClean="0"/>
              <a:t>11</a:t>
            </a:fld>
            <a:endParaRPr lang="en-US"/>
          </a:p>
        </p:txBody>
      </p:sp>
    </p:spTree>
    <p:extLst>
      <p:ext uri="{BB962C8B-B14F-4D97-AF65-F5344CB8AC3E}">
        <p14:creationId xmlns:p14="http://schemas.microsoft.com/office/powerpoint/2010/main" val="447593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  We’re presenting data as a heat map </a:t>
            </a:r>
            <a:r>
              <a:rPr lang="en-US" sz="1800">
                <a:effectLst/>
                <a:latin typeface="Segoe UI" panose="020B0502040204020203" pitchFamily="34" charset="0"/>
              </a:rPr>
              <a:t>to take a broad view to focus on patterns, and we’ll take a closer look at some of these items momentarily. The QR code will take you to the Excel spreadsheet if you would like to take a closer look.</a:t>
            </a:r>
          </a:p>
          <a:p>
            <a:r>
              <a:rPr lang="en-US" sz="1800">
                <a:effectLst/>
                <a:latin typeface="Segoe UI" panose="020B0502040204020203" pitchFamily="34" charset="0"/>
              </a:rPr>
              <a:t>O</a:t>
            </a:r>
            <a:r>
              <a:rPr lang="en-US"/>
              <a:t>n the top half – these are substance use dimensions including alcohol, tobacco, cannabis, prescription drugs, opioids and other drugs- we see prevalence rates of protective factors are higher – lots of green, not a lot of yellow, and hardly any purple. We see lower prevalence rates of protective factors across the bottom half, which include peer-individual, school, family, and mental health protective factors. We see these patterns are pretty consistent across the three categories of race and ethnicity, sexual orientation, and gender identity which are represented by the 3 columns. </a:t>
            </a:r>
          </a:p>
        </p:txBody>
      </p:sp>
      <p:sp>
        <p:nvSpPr>
          <p:cNvPr id="4" name="Slide Number Placeholder 3"/>
          <p:cNvSpPr>
            <a:spLocks noGrp="1"/>
          </p:cNvSpPr>
          <p:nvPr>
            <p:ph type="sldNum" sz="quarter" idx="5"/>
          </p:nvPr>
        </p:nvSpPr>
        <p:spPr/>
        <p:txBody>
          <a:bodyPr/>
          <a:lstStyle/>
          <a:p>
            <a:fld id="{BC704209-D691-4F04-BD51-99550C15B9B7}" type="slidenum">
              <a:rPr lang="en-US" smtClean="0"/>
              <a:t>12</a:t>
            </a:fld>
            <a:endParaRPr lang="en-US"/>
          </a:p>
        </p:txBody>
      </p:sp>
    </p:spTree>
    <p:extLst>
      <p:ext uri="{BB962C8B-B14F-4D97-AF65-F5344CB8AC3E}">
        <p14:creationId xmlns:p14="http://schemas.microsoft.com/office/powerpoint/2010/main" val="3910223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13</a:t>
            </a:fld>
            <a:endParaRPr lang="en-US"/>
          </a:p>
        </p:txBody>
      </p:sp>
    </p:spTree>
    <p:extLst>
      <p:ext uri="{BB962C8B-B14F-4D97-AF65-F5344CB8AC3E}">
        <p14:creationId xmlns:p14="http://schemas.microsoft.com/office/powerpoint/2010/main" val="2126384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14</a:t>
            </a:fld>
            <a:endParaRPr lang="en-US"/>
          </a:p>
        </p:txBody>
      </p:sp>
    </p:spTree>
    <p:extLst>
      <p:ext uri="{BB962C8B-B14F-4D97-AF65-F5344CB8AC3E}">
        <p14:creationId xmlns:p14="http://schemas.microsoft.com/office/powerpoint/2010/main" val="408325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16</a:t>
            </a:fld>
            <a:endParaRPr lang="en-US"/>
          </a:p>
        </p:txBody>
      </p:sp>
    </p:spTree>
    <p:extLst>
      <p:ext uri="{BB962C8B-B14F-4D97-AF65-F5344CB8AC3E}">
        <p14:creationId xmlns:p14="http://schemas.microsoft.com/office/powerpoint/2010/main" val="730399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10"/>
          </p:nvPr>
        </p:nvSpPr>
        <p:spPr/>
        <p:txBody>
          <a:bodyPr/>
          <a:lstStyle/>
          <a:p>
            <a:fld id="{703509F5-6000-43BF-BCE0-C9AAC6764874}" type="slidenum">
              <a:rPr lang="en-US" smtClean="0"/>
              <a:t>17</a:t>
            </a:fld>
            <a:endParaRPr lang="en-US"/>
          </a:p>
        </p:txBody>
      </p:sp>
    </p:spTree>
    <p:extLst>
      <p:ext uri="{BB962C8B-B14F-4D97-AF65-F5344CB8AC3E}">
        <p14:creationId xmlns:p14="http://schemas.microsoft.com/office/powerpoint/2010/main" val="2757583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Sans-Serif"/>
              <a:buChar char="•"/>
              <a:defRPr/>
            </a:pPr>
            <a:r>
              <a:rPr lang="en-US"/>
              <a:t>The purpose was to find out what facilitates or hinders health equity work in the CPWI communities and help establish a starting point for more granular equity evaluations in the future</a:t>
            </a:r>
          </a:p>
          <a:p>
            <a:pPr marL="171450" indent="-171450">
              <a:lnSpc>
                <a:spcPct val="90000"/>
              </a:lnSpc>
              <a:spcBef>
                <a:spcPts val="1000"/>
              </a:spcBef>
              <a:buFont typeface="Arial,Sans-Serif"/>
              <a:buChar char="•"/>
              <a:defRPr/>
            </a:pPr>
            <a:endParaRPr lang="en-US">
              <a:cs typeface="Calibri"/>
            </a:endParaRPr>
          </a:p>
          <a:p>
            <a:pPr marL="171450" indent="-171450">
              <a:lnSpc>
                <a:spcPct val="90000"/>
              </a:lnSpc>
              <a:spcBef>
                <a:spcPts val="1000"/>
              </a:spcBef>
              <a:buFont typeface="Arial"/>
              <a:buChar char="•"/>
              <a:defRPr/>
            </a:pPr>
            <a:r>
              <a:rPr lang="en-US"/>
              <a:t>We adapted team-based qualitative analysis to leverage team expertise and conduct focused coding without compromising rigor and used </a:t>
            </a:r>
            <a:r>
              <a:rPr lang="en-US" err="1"/>
              <a:t>Dedoose</a:t>
            </a:r>
            <a:r>
              <a:rPr lang="en-US"/>
              <a:t> software for qualitative coding</a:t>
            </a:r>
            <a:endParaRPr lang="en-US">
              <a:ea typeface="Calibri"/>
              <a:cs typeface="Calibri"/>
            </a:endParaRPr>
          </a:p>
        </p:txBody>
      </p:sp>
      <p:sp>
        <p:nvSpPr>
          <p:cNvPr id="4" name="Slide Number Placeholder 3"/>
          <p:cNvSpPr>
            <a:spLocks noGrp="1"/>
          </p:cNvSpPr>
          <p:nvPr>
            <p:ph type="sldNum" sz="quarter" idx="10"/>
          </p:nvPr>
        </p:nvSpPr>
        <p:spPr/>
        <p:txBody>
          <a:bodyPr/>
          <a:lstStyle/>
          <a:p>
            <a:fld id="{703509F5-6000-43BF-BCE0-C9AAC6764874}" type="slidenum">
              <a:rPr lang="en-US" smtClean="0"/>
              <a:t>18</a:t>
            </a:fld>
            <a:endParaRPr lang="en-US"/>
          </a:p>
        </p:txBody>
      </p:sp>
    </p:spTree>
    <p:extLst>
      <p:ext uri="{BB962C8B-B14F-4D97-AF65-F5344CB8AC3E}">
        <p14:creationId xmlns:p14="http://schemas.microsoft.com/office/powerpoint/2010/main" val="2129443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Four overarching themes emerged from the analysis.</a:t>
            </a:r>
          </a:p>
          <a:p>
            <a:endParaRPr lang="en-US">
              <a:cs typeface="Calibri"/>
            </a:endParaRPr>
          </a:p>
        </p:txBody>
      </p:sp>
      <p:sp>
        <p:nvSpPr>
          <p:cNvPr id="4" name="Slide Number Placeholder 3"/>
          <p:cNvSpPr>
            <a:spLocks noGrp="1"/>
          </p:cNvSpPr>
          <p:nvPr>
            <p:ph type="sldNum" sz="quarter" idx="5"/>
          </p:nvPr>
        </p:nvSpPr>
        <p:spPr/>
        <p:txBody>
          <a:bodyPr/>
          <a:lstStyle/>
          <a:p>
            <a:fld id="{46CD649E-8A8D-44D9-861D-E4FE50746859}" type="slidenum">
              <a:rPr lang="en-US" smtClean="0"/>
              <a:t>19</a:t>
            </a:fld>
            <a:endParaRPr lang="en-US"/>
          </a:p>
        </p:txBody>
      </p:sp>
    </p:spTree>
    <p:extLst>
      <p:ext uri="{BB962C8B-B14F-4D97-AF65-F5344CB8AC3E}">
        <p14:creationId xmlns:p14="http://schemas.microsoft.com/office/powerpoint/2010/main" val="160934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u="sng">
              <a:ea typeface="Calibri"/>
              <a:cs typeface="Calibri"/>
            </a:endParaRPr>
          </a:p>
          <a:p>
            <a:pPr>
              <a:defRPr/>
            </a:pPr>
            <a:r>
              <a:rPr lang="en-US" b="1" u="sng"/>
              <a:t>Context pertains to the descriptive characteristics of the coordinators as well as communities  such as, age composition of the communities, poverty levels, urban vs rural communities, race/ethnicity etc. </a:t>
            </a:r>
            <a:endParaRPr lang="en-US" b="1" u="sng">
              <a:cs typeface="Calibri"/>
            </a:endParaRPr>
          </a:p>
          <a:p>
            <a:pPr>
              <a:defRPr/>
            </a:pPr>
            <a:r>
              <a:rPr lang="en-US">
                <a:cs typeface="Calibri"/>
              </a:rPr>
              <a:t>These are the major sub-themes of the local context. </a:t>
            </a:r>
            <a:endParaRPr lang="en-US"/>
          </a:p>
          <a:p>
            <a:pPr>
              <a:defRPr/>
            </a:pPr>
            <a:r>
              <a:rPr lang="en-US"/>
              <a:t>Diversity in coordinators knowledge and experience and their acknowledgement of lack of expertise. Coordinators positionality meaning their  individual's standpoint or perspectives shaped based on their identity, and personal experiences. And some coordinators explicitly stated being aware of their race/ethnicity and how it might hinder work or help the work </a:t>
            </a:r>
            <a:endParaRPr lang="en-US">
              <a:cs typeface="Calibri"/>
            </a:endParaRPr>
          </a:p>
          <a:p>
            <a:pPr>
              <a:defRPr/>
            </a:pPr>
            <a:r>
              <a:rPr lang="en-US">
                <a:cs typeface="Calibri"/>
              </a:rPr>
              <a:t>Using different communication means and styles to connect with the members and stakeholders </a:t>
            </a:r>
          </a:p>
          <a:p>
            <a:pPr>
              <a:defRPr/>
            </a:pPr>
            <a:r>
              <a:rPr lang="en-US"/>
              <a:t>Fewer coordinators thought membership reflected the community</a:t>
            </a:r>
            <a:endParaRPr lang="en-US">
              <a:cs typeface="Calibri"/>
            </a:endParaRPr>
          </a:p>
          <a:p>
            <a:pPr>
              <a:defRPr/>
            </a:pPr>
            <a:endParaRPr lang="en-US">
              <a:cs typeface="Calibri"/>
            </a:endParaRPr>
          </a:p>
        </p:txBody>
      </p:sp>
      <p:sp>
        <p:nvSpPr>
          <p:cNvPr id="4" name="Slide Number Placeholder 3"/>
          <p:cNvSpPr>
            <a:spLocks noGrp="1"/>
          </p:cNvSpPr>
          <p:nvPr>
            <p:ph type="sldNum" sz="quarter" idx="10"/>
          </p:nvPr>
        </p:nvSpPr>
        <p:spPr/>
        <p:txBody>
          <a:bodyPr/>
          <a:lstStyle/>
          <a:p>
            <a:fld id="{703509F5-6000-43BF-BCE0-C9AAC6764874}" type="slidenum">
              <a:rPr lang="en-US" smtClean="0"/>
              <a:t>20</a:t>
            </a:fld>
            <a:endParaRPr lang="en-US"/>
          </a:p>
        </p:txBody>
      </p:sp>
    </p:spTree>
    <p:extLst>
      <p:ext uri="{BB962C8B-B14F-4D97-AF65-F5344CB8AC3E}">
        <p14:creationId xmlns:p14="http://schemas.microsoft.com/office/powerpoint/2010/main" val="212944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4:15 to 4:30</a:t>
            </a:r>
          </a:p>
        </p:txBody>
      </p:sp>
      <p:sp>
        <p:nvSpPr>
          <p:cNvPr id="4" name="Slide Number Placeholder 3"/>
          <p:cNvSpPr>
            <a:spLocks noGrp="1"/>
          </p:cNvSpPr>
          <p:nvPr>
            <p:ph type="sldNum" sz="quarter" idx="5"/>
          </p:nvPr>
        </p:nvSpPr>
        <p:spPr/>
        <p:txBody>
          <a:bodyPr/>
          <a:lstStyle/>
          <a:p>
            <a:fld id="{46CD649E-8A8D-44D9-861D-E4FE50746859}" type="slidenum">
              <a:rPr lang="en-US" smtClean="0"/>
              <a:t>2</a:t>
            </a:fld>
            <a:endParaRPr lang="en-US"/>
          </a:p>
        </p:txBody>
      </p:sp>
    </p:spTree>
    <p:extLst>
      <p:ext uri="{BB962C8B-B14F-4D97-AF65-F5344CB8AC3E}">
        <p14:creationId xmlns:p14="http://schemas.microsoft.com/office/powerpoint/2010/main" val="1275622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not going to read all the quote but the bold highlights emphasize the gist of the quote....</a:t>
            </a:r>
          </a:p>
          <a:p>
            <a:endParaRPr lang="en-US">
              <a:cs typeface="Calibri"/>
            </a:endParaRPr>
          </a:p>
        </p:txBody>
      </p:sp>
      <p:sp>
        <p:nvSpPr>
          <p:cNvPr id="4" name="Slide Number Placeholder 3"/>
          <p:cNvSpPr>
            <a:spLocks noGrp="1"/>
          </p:cNvSpPr>
          <p:nvPr>
            <p:ph type="sldNum" sz="quarter" idx="5"/>
          </p:nvPr>
        </p:nvSpPr>
        <p:spPr/>
        <p:txBody>
          <a:bodyPr/>
          <a:lstStyle/>
          <a:p>
            <a:fld id="{46CD649E-8A8D-44D9-861D-E4FE50746859}" type="slidenum">
              <a:rPr lang="en-US" smtClean="0"/>
              <a:t>21</a:t>
            </a:fld>
            <a:endParaRPr lang="en-US"/>
          </a:p>
        </p:txBody>
      </p:sp>
    </p:spTree>
    <p:extLst>
      <p:ext uri="{BB962C8B-B14F-4D97-AF65-F5344CB8AC3E}">
        <p14:creationId xmlns:p14="http://schemas.microsoft.com/office/powerpoint/2010/main" val="2973006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u="sng">
              <a:cs typeface="Calibri"/>
            </a:endParaRPr>
          </a:p>
          <a:p>
            <a:pPr>
              <a:defRPr/>
            </a:pPr>
            <a:r>
              <a:rPr lang="en-US" b="1" u="sng">
                <a:ea typeface="Calibri"/>
                <a:cs typeface="Calibri"/>
              </a:rPr>
              <a:t>Facilitators [facilitating factors] </a:t>
            </a:r>
          </a:p>
          <a:p>
            <a:pPr>
              <a:defRPr/>
            </a:pPr>
            <a:r>
              <a:rPr lang="en-US" b="1" u="sng">
                <a:ea typeface="Calibri"/>
                <a:cs typeface="Calibri"/>
              </a:rPr>
              <a:t>Partnerships: </a:t>
            </a:r>
            <a:r>
              <a:rPr lang="en-US"/>
              <a:t>engaging people, continued conversations with community members and partners about how to address local needs is helpful. There are typical partnerships mentioned like with school districts and first responders, but some partnerships were with other healthcare organizations, recreation centers, and so on.</a:t>
            </a:r>
            <a:endParaRPr lang="en-US" b="1" u="sng">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10"/>
          </p:nvPr>
        </p:nvSpPr>
        <p:spPr/>
        <p:txBody>
          <a:bodyPr/>
          <a:lstStyle/>
          <a:p>
            <a:fld id="{703509F5-6000-43BF-BCE0-C9AAC6764874}" type="slidenum">
              <a:rPr lang="en-US" smtClean="0"/>
              <a:t>22</a:t>
            </a:fld>
            <a:endParaRPr lang="en-US"/>
          </a:p>
        </p:txBody>
      </p:sp>
    </p:spTree>
    <p:extLst>
      <p:ext uri="{BB962C8B-B14F-4D97-AF65-F5344CB8AC3E}">
        <p14:creationId xmlns:p14="http://schemas.microsoft.com/office/powerpoint/2010/main" val="3076328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quote describes how you need to build trust and relationships and create opportunities to access different groups/ leaders to grow the conversation around equity. </a:t>
            </a:r>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23</a:t>
            </a:fld>
            <a:endParaRPr lang="en-US"/>
          </a:p>
        </p:txBody>
      </p:sp>
    </p:spTree>
    <p:extLst>
      <p:ext uri="{BB962C8B-B14F-4D97-AF65-F5344CB8AC3E}">
        <p14:creationId xmlns:p14="http://schemas.microsoft.com/office/powerpoint/2010/main" val="4231860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Coordinators  being new to the coalition work or to the community were described as a barrier in terms of limited or lack of  familiarity with the community. </a:t>
            </a:r>
          </a:p>
          <a:p>
            <a:pPr>
              <a:defRPr/>
            </a:pPr>
            <a:r>
              <a:rPr lang="en-US"/>
              <a:t>The coordinator turnover alongside limited time for handover and training leave the new coordinators to struggle and get overwhelmed with planning, implementing, or community outreach as they start their job as a CPWI coordinator.</a:t>
            </a:r>
            <a:endParaRPr lang="en-US">
              <a:cs typeface="Calibri"/>
            </a:endParaRPr>
          </a:p>
          <a:p>
            <a:pPr>
              <a:defRPr/>
            </a:pPr>
            <a:r>
              <a:rPr lang="en-US">
                <a:cs typeface="Calibri"/>
              </a:rPr>
              <a:t>Regarding </a:t>
            </a:r>
            <a:r>
              <a:rPr lang="en-US"/>
              <a:t>the resource constraints this pertain to the challenges the coalitions experience in terms of lack of programs, program materials, campaigns or community surveys adapted and translated to meet the linguistic, cultural, educational (literacy) needs of the diverse population groups</a:t>
            </a:r>
            <a:endParaRPr lang="en-US">
              <a:cs typeface="Calibri"/>
            </a:endParaRPr>
          </a:p>
        </p:txBody>
      </p:sp>
      <p:sp>
        <p:nvSpPr>
          <p:cNvPr id="4" name="Slide Number Placeholder 3"/>
          <p:cNvSpPr>
            <a:spLocks noGrp="1"/>
          </p:cNvSpPr>
          <p:nvPr>
            <p:ph type="sldNum" sz="quarter" idx="10"/>
          </p:nvPr>
        </p:nvSpPr>
        <p:spPr/>
        <p:txBody>
          <a:bodyPr/>
          <a:lstStyle/>
          <a:p>
            <a:fld id="{703509F5-6000-43BF-BCE0-C9AAC6764874}" type="slidenum">
              <a:rPr lang="en-US" smtClean="0"/>
              <a:t>24</a:t>
            </a:fld>
            <a:endParaRPr lang="en-US"/>
          </a:p>
        </p:txBody>
      </p:sp>
    </p:spTree>
    <p:extLst>
      <p:ext uri="{BB962C8B-B14F-4D97-AF65-F5344CB8AC3E}">
        <p14:creationId xmlns:p14="http://schemas.microsoft.com/office/powerpoint/2010/main" val="558360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quote describes the structural barriers and because of how lack of options and service providers people have to travel long distances to access services</a:t>
            </a:r>
          </a:p>
        </p:txBody>
      </p:sp>
      <p:sp>
        <p:nvSpPr>
          <p:cNvPr id="4" name="Slide Number Placeholder 3"/>
          <p:cNvSpPr>
            <a:spLocks noGrp="1"/>
          </p:cNvSpPr>
          <p:nvPr>
            <p:ph type="sldNum" sz="quarter" idx="5"/>
          </p:nvPr>
        </p:nvSpPr>
        <p:spPr/>
        <p:txBody>
          <a:bodyPr/>
          <a:lstStyle/>
          <a:p>
            <a:fld id="{46CD649E-8A8D-44D9-861D-E4FE50746859}" type="slidenum">
              <a:rPr lang="en-US" smtClean="0"/>
              <a:t>25</a:t>
            </a:fld>
            <a:endParaRPr lang="en-US"/>
          </a:p>
        </p:txBody>
      </p:sp>
    </p:spTree>
    <p:extLst>
      <p:ext uri="{BB962C8B-B14F-4D97-AF65-F5344CB8AC3E}">
        <p14:creationId xmlns:p14="http://schemas.microsoft.com/office/powerpoint/2010/main" val="3590871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Funding-related challenge that was highlighted by the coordinators is the siloed and separate funding streams which fail to address whole-person help and interventions. In addition, budgets do not necessarily include funding for equity with no requirements for health equity deliverables, which often gets overlooked.</a:t>
            </a:r>
          </a:p>
          <a:p>
            <a:pPr>
              <a:defRPr/>
            </a:pPr>
            <a:r>
              <a:rPr lang="en-US">
                <a:cs typeface="Calibri"/>
              </a:rPr>
              <a:t>Material support is related to the</a:t>
            </a:r>
            <a:r>
              <a:rPr lang="en-US"/>
              <a:t> lack of culturally relevant programs. </a:t>
            </a:r>
          </a:p>
          <a:p>
            <a:pPr>
              <a:defRPr/>
            </a:pPr>
            <a:r>
              <a:rPr lang="en-US"/>
              <a:t>the needs for different trainings including a) systemic and cultural racism; b) LGBTQ+ support; c) cultural competency; and also in rural communities, d) health equity, diversity, and inclusion trainings; e) trainings to address community stigma against people living in poverty or people with substance use disorders and misuse; f) outreach and community engagement trainings, and in general, DBHR support to integrate health equity into strategic planning and implementation </a:t>
            </a:r>
            <a:endParaRPr lang="en-US">
              <a:cs typeface="Calibri"/>
            </a:endParaRPr>
          </a:p>
        </p:txBody>
      </p:sp>
      <p:sp>
        <p:nvSpPr>
          <p:cNvPr id="4" name="Slide Number Placeholder 3"/>
          <p:cNvSpPr>
            <a:spLocks noGrp="1"/>
          </p:cNvSpPr>
          <p:nvPr>
            <p:ph type="sldNum" sz="quarter" idx="10"/>
          </p:nvPr>
        </p:nvSpPr>
        <p:spPr/>
        <p:txBody>
          <a:bodyPr/>
          <a:lstStyle/>
          <a:p>
            <a:fld id="{703509F5-6000-43BF-BCE0-C9AAC6764874}" type="slidenum">
              <a:rPr lang="en-US" smtClean="0"/>
              <a:t>26</a:t>
            </a:fld>
            <a:endParaRPr lang="en-US"/>
          </a:p>
        </p:txBody>
      </p:sp>
    </p:spTree>
    <p:extLst>
      <p:ext uri="{BB962C8B-B14F-4D97-AF65-F5344CB8AC3E}">
        <p14:creationId xmlns:p14="http://schemas.microsoft.com/office/powerpoint/2010/main" val="2130603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summarize, </a:t>
            </a:r>
            <a:r>
              <a:rPr lang="en-US"/>
              <a:t>analysis of interviews indicates that the context of health equity work varies across communities and the context drives the different approaches to achieving health equity. However, community support, strong partnerships, and trusting relationships with community members were identified as facilitators of health equity work. Our analysis indicates that CPWI communities and coalitions are resilient and creative in addressing resource, capacity, and social barriers.</a:t>
            </a:r>
            <a:endParaRPr lang="en-US">
              <a:ea typeface="Calibri"/>
              <a:cs typeface="Calibri"/>
            </a:endParaRPr>
          </a:p>
        </p:txBody>
      </p:sp>
      <p:sp>
        <p:nvSpPr>
          <p:cNvPr id="4" name="Slide Number Placeholder 3"/>
          <p:cNvSpPr>
            <a:spLocks noGrp="1"/>
          </p:cNvSpPr>
          <p:nvPr>
            <p:ph type="sldNum" sz="quarter" idx="5"/>
          </p:nvPr>
        </p:nvSpPr>
        <p:spPr/>
        <p:txBody>
          <a:bodyPr/>
          <a:lstStyle/>
          <a:p>
            <a:fld id="{46CD649E-8A8D-44D9-861D-E4FE50746859}" type="slidenum">
              <a:rPr lang="en-US" smtClean="0"/>
              <a:t>27</a:t>
            </a:fld>
            <a:endParaRPr lang="en-US"/>
          </a:p>
        </p:txBody>
      </p:sp>
    </p:spTree>
    <p:extLst>
      <p:ext uri="{BB962C8B-B14F-4D97-AF65-F5344CB8AC3E}">
        <p14:creationId xmlns:p14="http://schemas.microsoft.com/office/powerpoint/2010/main" val="3581397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 now let’s do our group activity. It’s called, What, So What, Now What</a:t>
            </a:r>
          </a:p>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28</a:t>
            </a:fld>
            <a:endParaRPr lang="en-US"/>
          </a:p>
        </p:txBody>
      </p:sp>
    </p:spTree>
    <p:extLst>
      <p:ext uri="{BB962C8B-B14F-4D97-AF65-F5344CB8AC3E}">
        <p14:creationId xmlns:p14="http://schemas.microsoft.com/office/powerpoint/2010/main" val="4264211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Please get into a group of 3 to 4 for this activity. First discuss the what – what did you notice, what stands out to you about the CPWI health equity evaluation? Please Stay at the level of direct observation and fact as best as you can.</a:t>
            </a:r>
          </a:p>
          <a:p>
            <a:r>
              <a:rPr lang="en-US" sz="1200" kern="1200">
                <a:solidFill>
                  <a:schemeClr val="tx1"/>
                </a:solidFill>
                <a:effectLst/>
                <a:latin typeface="+mn-lt"/>
                <a:ea typeface="+mn-ea"/>
                <a:cs typeface="+mn-cs"/>
              </a:rPr>
              <a:t>Then discus the so what? So, what meaning can you make out of these observations? So, what conclusions can you draw from your observations?</a:t>
            </a:r>
          </a:p>
          <a:p>
            <a:r>
              <a:rPr lang="en-US" sz="1200" kern="1200">
                <a:solidFill>
                  <a:schemeClr val="tx1"/>
                </a:solidFill>
                <a:effectLst/>
                <a:latin typeface="+mn-lt"/>
                <a:ea typeface="+mn-ea"/>
                <a:cs typeface="+mn-cs"/>
              </a:rPr>
              <a:t>Then discuss the now what: Identify next steps and actions you can take to use this information in your prevention work.</a:t>
            </a:r>
          </a:p>
          <a:p>
            <a:r>
              <a:rPr lang="en-US" sz="1200" kern="1200">
                <a:solidFill>
                  <a:schemeClr val="tx1"/>
                </a:solidFill>
                <a:effectLst/>
                <a:latin typeface="+mn-lt"/>
                <a:ea typeface="+mn-ea"/>
                <a:cs typeface="+mn-cs"/>
              </a:rPr>
              <a:t>We will spend about 10 minutes on the small group discussion, and it would be good to have some volunteer report out to the larger group what they discussed.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After 10 minutes.</a:t>
            </a:r>
          </a:p>
          <a:p>
            <a:r>
              <a:rPr lang="en-US" sz="1200" kern="1200">
                <a:solidFill>
                  <a:schemeClr val="tx1"/>
                </a:solidFill>
                <a:effectLst/>
                <a:latin typeface="+mn-lt"/>
                <a:ea typeface="+mn-ea"/>
                <a:cs typeface="+mn-cs"/>
              </a:rPr>
              <a:t>Would a couple of people like to share with the larger group some highlights from your discussion?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Thank you everyone for being here. Please feel free to contact us if you have any questions.</a:t>
            </a:r>
          </a:p>
          <a:p>
            <a:endParaRPr lang="en-US"/>
          </a:p>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29</a:t>
            </a:fld>
            <a:endParaRPr lang="en-US"/>
          </a:p>
        </p:txBody>
      </p:sp>
    </p:spTree>
    <p:extLst>
      <p:ext uri="{BB962C8B-B14F-4D97-AF65-F5344CB8AC3E}">
        <p14:creationId xmlns:p14="http://schemas.microsoft.com/office/powerpoint/2010/main" val="1480648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30</a:t>
            </a:fld>
            <a:endParaRPr lang="en-US"/>
          </a:p>
        </p:txBody>
      </p:sp>
    </p:spTree>
    <p:extLst>
      <p:ext uri="{BB962C8B-B14F-4D97-AF65-F5344CB8AC3E}">
        <p14:creationId xmlns:p14="http://schemas.microsoft.com/office/powerpoint/2010/main" val="114289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4:15 to 4:30</a:t>
            </a:r>
          </a:p>
          <a:p>
            <a:pPr algn="l" rtl="0" fontAlgn="base"/>
            <a:r>
              <a:rPr lang="en-US" b="0" i="0" u="none" strike="noStrike">
                <a:solidFill>
                  <a:srgbClr val="000000"/>
                </a:solidFill>
                <a:effectLst/>
                <a:latin typeface="Calibri" panose="020F0502020204030204" pitchFamily="34" charset="0"/>
              </a:rPr>
              <a:t>As we begin this presentation, we would like to acknowledge the contribution of our team members.  Jordan, Brittany, and Clara are our colleagues from WSU. And Tyler is our colleague from DBHR.</a:t>
            </a:r>
            <a:endParaRPr lang="en-US"/>
          </a:p>
        </p:txBody>
      </p:sp>
      <p:sp>
        <p:nvSpPr>
          <p:cNvPr id="4" name="Slide Number Placeholder 3"/>
          <p:cNvSpPr>
            <a:spLocks noGrp="1"/>
          </p:cNvSpPr>
          <p:nvPr>
            <p:ph type="sldNum" sz="quarter" idx="10"/>
          </p:nvPr>
        </p:nvSpPr>
        <p:spPr/>
        <p:txBody>
          <a:bodyPr/>
          <a:lstStyle/>
          <a:p>
            <a:fld id="{46CD649E-8A8D-44D9-861D-E4FE50746859}" type="slidenum">
              <a:rPr lang="en-US" smtClean="0"/>
              <a:t>3</a:t>
            </a:fld>
            <a:endParaRPr lang="en-US"/>
          </a:p>
        </p:txBody>
      </p:sp>
    </p:spTree>
    <p:extLst>
      <p:ext uri="{BB962C8B-B14F-4D97-AF65-F5344CB8AC3E}">
        <p14:creationId xmlns:p14="http://schemas.microsoft.com/office/powerpoint/2010/main" val="3058789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 this slide we have a radial chart and each of the six angles represents a domain of protective factors; the outermost line represents 100% and the innermost line is 0%.  The color lines represent racial and ethnic groups, and the extent to which their line approaches the outermost line indicates a higher prevalence of protective factors. When we look at the top point, all substances protective factors, no group averaged 100% across all of the subdomains (such as alcohol, tobacco, cannabis) and no group had below 70%. The clustering of all of the lines together tells us that the differences between the groups aren’t large wider gaps between lines would indicate wider disparities.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see that Asian or Asian American youth reported slightly more peer-individual protective factors than their peers, and White youth reported slightly more hope. Native </a:t>
            </a:r>
            <a:r>
              <a:rPr lang="en-US" err="1"/>
              <a:t>Hawaii’an</a:t>
            </a:r>
            <a:r>
              <a:rPr lang="en-US"/>
              <a:t> or other Pacific Islander youth reported the highest prevalence of school protective factors and mental health protective factors. </a:t>
            </a:r>
          </a:p>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31</a:t>
            </a:fld>
            <a:endParaRPr lang="en-US"/>
          </a:p>
        </p:txBody>
      </p:sp>
    </p:spTree>
    <p:extLst>
      <p:ext uri="{BB962C8B-B14F-4D97-AF65-F5344CB8AC3E}">
        <p14:creationId xmlns:p14="http://schemas.microsoft.com/office/powerpoint/2010/main" val="844986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Compared to comparisons between racial and ethnic groups, we see much wider gaps in protective factors by sexual orientation. Students identifying as “something else fits better” reported the lowest number of school, hope, and family protective factors. “Questioning” students tended to reported higher rates of protective factors than their gay or lesbian and bisexual peers. </a:t>
            </a:r>
          </a:p>
        </p:txBody>
      </p:sp>
      <p:sp>
        <p:nvSpPr>
          <p:cNvPr id="4" name="Slide Number Placeholder 3"/>
          <p:cNvSpPr>
            <a:spLocks noGrp="1"/>
          </p:cNvSpPr>
          <p:nvPr>
            <p:ph type="sldNum" sz="quarter" idx="5"/>
          </p:nvPr>
        </p:nvSpPr>
        <p:spPr/>
        <p:txBody>
          <a:bodyPr/>
          <a:lstStyle/>
          <a:p>
            <a:fld id="{46CD649E-8A8D-44D9-861D-E4FE50746859}" type="slidenum">
              <a:rPr lang="en-US" smtClean="0"/>
              <a:t>32</a:t>
            </a:fld>
            <a:endParaRPr lang="en-US"/>
          </a:p>
        </p:txBody>
      </p:sp>
    </p:spTree>
    <p:extLst>
      <p:ext uri="{BB962C8B-B14F-4D97-AF65-F5344CB8AC3E}">
        <p14:creationId xmlns:p14="http://schemas.microsoft.com/office/powerpoint/2010/main" val="565177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data were collected during 2021 and likely reflect the challenges of schooling during the emergency stage of the ongoing covid-19 pandemic. Despite such large numbers of students trying their best, less than a third of any group reported enjoying school. It will be interested to see how this compares with future survey data. </a:t>
            </a:r>
          </a:p>
        </p:txBody>
      </p:sp>
      <p:sp>
        <p:nvSpPr>
          <p:cNvPr id="4" name="Slide Number Placeholder 3"/>
          <p:cNvSpPr>
            <a:spLocks noGrp="1"/>
          </p:cNvSpPr>
          <p:nvPr>
            <p:ph type="sldNum" sz="quarter" idx="5"/>
          </p:nvPr>
        </p:nvSpPr>
        <p:spPr/>
        <p:txBody>
          <a:bodyPr/>
          <a:lstStyle/>
          <a:p>
            <a:fld id="{46CD649E-8A8D-44D9-861D-E4FE50746859}" type="slidenum">
              <a:rPr lang="en-US" smtClean="0"/>
              <a:t>34</a:t>
            </a:fld>
            <a:endParaRPr lang="en-US"/>
          </a:p>
        </p:txBody>
      </p:sp>
    </p:spTree>
    <p:extLst>
      <p:ext uri="{BB962C8B-B14F-4D97-AF65-F5344CB8AC3E}">
        <p14:creationId xmlns:p14="http://schemas.microsoft.com/office/powerpoint/2010/main" val="459091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same pattern of results is present when looking at these two school protective factors.</a:t>
            </a:r>
          </a:p>
        </p:txBody>
      </p:sp>
      <p:sp>
        <p:nvSpPr>
          <p:cNvPr id="4" name="Slide Number Placeholder 3"/>
          <p:cNvSpPr>
            <a:spLocks noGrp="1"/>
          </p:cNvSpPr>
          <p:nvPr>
            <p:ph type="sldNum" sz="quarter" idx="5"/>
          </p:nvPr>
        </p:nvSpPr>
        <p:spPr/>
        <p:txBody>
          <a:bodyPr/>
          <a:lstStyle/>
          <a:p>
            <a:fld id="{46CD649E-8A8D-44D9-861D-E4FE50746859}" type="slidenum">
              <a:rPr lang="en-US" smtClean="0"/>
              <a:t>35</a:t>
            </a:fld>
            <a:endParaRPr lang="en-US"/>
          </a:p>
        </p:txBody>
      </p:sp>
    </p:spTree>
    <p:extLst>
      <p:ext uri="{BB962C8B-B14F-4D97-AF65-F5344CB8AC3E}">
        <p14:creationId xmlns:p14="http://schemas.microsoft.com/office/powerpoint/2010/main" val="1755041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4:15 to 4:30</a:t>
            </a:r>
          </a:p>
          <a:p>
            <a:r>
              <a:rPr lang="en-US" b="0" i="0" u="none" strike="noStrike">
                <a:solidFill>
                  <a:srgbClr val="000000"/>
                </a:solidFill>
                <a:effectLst/>
                <a:latin typeface="Calibri" panose="020F0502020204030204" pitchFamily="34" charset="0"/>
              </a:rPr>
              <a:t>We would also like to take this opportunity to acknowledge Sarah </a:t>
            </a:r>
            <a:r>
              <a:rPr lang="en-US" b="0" i="0" u="none" strike="noStrike" err="1">
                <a:solidFill>
                  <a:srgbClr val="000000"/>
                </a:solidFill>
                <a:effectLst/>
                <a:latin typeface="Calibri" panose="020F0502020204030204" pitchFamily="34" charset="0"/>
              </a:rPr>
              <a:t>Mariani</a:t>
            </a:r>
            <a:r>
              <a:rPr lang="en-US" b="0" i="0" u="none" strike="noStrike">
                <a:solidFill>
                  <a:srgbClr val="000000"/>
                </a:solidFill>
                <a:effectLst/>
                <a:latin typeface="Calibri" panose="020F0502020204030204" pitchFamily="34" charset="0"/>
              </a:rPr>
              <a:t> and her team at the Washington State Health Care Authority for not only funding this evaluation but also for being relentless advocates of prevention in Washington State. We would also like to the thank CPWI coalitions, especially the coalition coordinators for all their hard work, dedication, and passion for prevention. </a:t>
            </a:r>
            <a:endParaRPr lang="en-US"/>
          </a:p>
        </p:txBody>
      </p:sp>
      <p:sp>
        <p:nvSpPr>
          <p:cNvPr id="4" name="Slide Number Placeholder 3"/>
          <p:cNvSpPr>
            <a:spLocks noGrp="1"/>
          </p:cNvSpPr>
          <p:nvPr>
            <p:ph type="sldNum" sz="quarter" idx="10"/>
          </p:nvPr>
        </p:nvSpPr>
        <p:spPr/>
        <p:txBody>
          <a:bodyPr/>
          <a:lstStyle/>
          <a:p>
            <a:fld id="{46CD649E-8A8D-44D9-861D-E4FE50746859}" type="slidenum">
              <a:rPr lang="en-US" smtClean="0"/>
              <a:t>4</a:t>
            </a:fld>
            <a:endParaRPr lang="en-US"/>
          </a:p>
        </p:txBody>
      </p:sp>
    </p:spTree>
    <p:extLst>
      <p:ext uri="{BB962C8B-B14F-4D97-AF65-F5344CB8AC3E}">
        <p14:creationId xmlns:p14="http://schemas.microsoft.com/office/powerpoint/2010/main" val="382154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Our presentation today will be divided into two parts. The first part will focus on the CPWI framework, and the findings from the health equity evaluation.</a:t>
            </a:r>
            <a:r>
              <a:rPr lang="en-US" b="0" i="0">
                <a:solidFill>
                  <a:srgbClr val="000000"/>
                </a:solidFill>
                <a:effectLst/>
                <a:latin typeface="Calibri" panose="020F0502020204030204" pitchFamily="34" charset="0"/>
              </a:rPr>
              <a:t>​</a:t>
            </a:r>
            <a:endParaRPr lang="en-US" b="0" i="0">
              <a:effectLst/>
            </a:endParaRPr>
          </a:p>
          <a:p>
            <a:pPr algn="l" rtl="0" fontAlgn="base"/>
            <a:r>
              <a:rPr lang="en-US" b="0" i="0" u="none" strike="noStrike">
                <a:solidFill>
                  <a:srgbClr val="000000"/>
                </a:solidFill>
                <a:effectLst/>
                <a:latin typeface="Calibri" panose="020F0502020204030204" pitchFamily="34" charset="0"/>
              </a:rPr>
              <a:t>In part two, we will have a group discussion on what all of this means for your prevention work. What are some implications for your work?</a:t>
            </a:r>
            <a:r>
              <a:rPr lang="en-US" b="0" i="0">
                <a:solidFill>
                  <a:srgbClr val="000000"/>
                </a:solidFill>
                <a:effectLst/>
                <a:latin typeface="Calibri" panose="020F0502020204030204" pitchFamily="34" charset="0"/>
              </a:rPr>
              <a:t>​</a:t>
            </a:r>
            <a:endParaRPr lang="en-US" b="0" i="0">
              <a:effectLst/>
            </a:endParaRPr>
          </a:p>
          <a:p>
            <a:pPr algn="l" rtl="0" fontAlgn="base"/>
            <a:r>
              <a:rPr lang="en-US" b="0" i="0">
                <a:solidFill>
                  <a:srgbClr val="000000"/>
                </a:solidFill>
                <a:effectLst/>
                <a:latin typeface="Calibri" panose="020F0502020204030204" pitchFamily="34" charset="0"/>
              </a:rPr>
              <a:t>​</a:t>
            </a:r>
            <a:endParaRPr lang="en-US" b="0" i="0">
              <a:effectLst/>
            </a:endParaRPr>
          </a:p>
          <a:p>
            <a:pPr algn="l" rtl="0" fontAlgn="base"/>
            <a:r>
              <a:rPr lang="en-US" b="0" i="0" u="none" strike="noStrike">
                <a:solidFill>
                  <a:srgbClr val="000000"/>
                </a:solidFill>
                <a:effectLst/>
                <a:latin typeface="Calibri" panose="020F0502020204030204" pitchFamily="34" charset="0"/>
              </a:rPr>
              <a:t>We hope to make this an interactive session. So, if you have any questions while we are presenting, please feel free to raise your hand and we’d be happy to answer your questions.</a:t>
            </a:r>
            <a:r>
              <a:rPr lang="en-US" b="0" i="0">
                <a:solidFill>
                  <a:srgbClr val="000000"/>
                </a:solidFill>
                <a:effectLst/>
                <a:latin typeface="Calibri" panose="020F0502020204030204" pitchFamily="34" charset="0"/>
              </a:rPr>
              <a:t>​</a:t>
            </a:r>
            <a:endParaRPr lang="en-US" b="0" i="0">
              <a:effectLst/>
            </a:endParaRPr>
          </a:p>
          <a:p>
            <a:pPr algn="l" rtl="0" fontAlgn="base"/>
            <a:r>
              <a:rPr lang="en-US" b="0" i="0">
                <a:solidFill>
                  <a:srgbClr val="000000"/>
                </a:solidFill>
                <a:effectLst/>
                <a:latin typeface="Calibri" panose="020F0502020204030204" pitchFamily="34" charset="0"/>
              </a:rPr>
              <a:t>​</a:t>
            </a:r>
            <a:endParaRPr lang="en-US" b="0" i="0">
              <a:effectLst/>
            </a:endParaRPr>
          </a:p>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5</a:t>
            </a:fld>
            <a:endParaRPr lang="en-US"/>
          </a:p>
        </p:txBody>
      </p:sp>
    </p:spTree>
    <p:extLst>
      <p:ext uri="{BB962C8B-B14F-4D97-AF65-F5344CB8AC3E}">
        <p14:creationId xmlns:p14="http://schemas.microsoft.com/office/powerpoint/2010/main" val="331066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4:15 to 4:30</a:t>
            </a:r>
          </a:p>
          <a:p>
            <a:endParaRPr lang="en-US"/>
          </a:p>
          <a:p>
            <a:r>
              <a:rPr lang="en-US"/>
              <a:t>At maximum, 10 minutes</a:t>
            </a:r>
          </a:p>
          <a:p>
            <a:r>
              <a:rPr lang="en-US" err="1"/>
              <a:t>Mentimeter</a:t>
            </a:r>
            <a:r>
              <a:rPr lang="en-US"/>
              <a:t> with word cloud  link to display results: https://www.mentimeter.com/app/presentation/alxr2zcw2hnckxxenuf7hk7h7oqvgfuy/sr3ahtjm6rry </a:t>
            </a:r>
          </a:p>
          <a:p>
            <a:endParaRPr lang="en-US"/>
          </a:p>
          <a:p>
            <a:r>
              <a:rPr lang="en-US" sz="1200" b="0" kern="1200">
                <a:solidFill>
                  <a:schemeClr val="tx1"/>
                </a:solidFill>
                <a:effectLst/>
                <a:latin typeface="+mn-lt"/>
                <a:ea typeface="+mn-ea"/>
                <a:cs typeface="+mn-cs"/>
              </a:rPr>
              <a:t>Before we talk more about health equity in the context of our project, we would like to do an activity. </a:t>
            </a:r>
            <a:endParaRPr lang="en-US"/>
          </a:p>
          <a:p>
            <a:endParaRPr lang="en-US"/>
          </a:p>
          <a:p>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6</a:t>
            </a:fld>
            <a:endParaRPr lang="en-US"/>
          </a:p>
        </p:txBody>
      </p:sp>
    </p:spTree>
    <p:extLst>
      <p:ext uri="{BB962C8B-B14F-4D97-AF65-F5344CB8AC3E}">
        <p14:creationId xmlns:p14="http://schemas.microsoft.com/office/powerpoint/2010/main" val="2034687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leading causes of death are behavioral and they are preventable. Behavioral health equity is the right of all individuals, regardless of race, age, ethnicity, gender, disability, socioeconomic status, sexual orientation, or geographical location, to access high-quality and affordable healthcare services and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Advancing behavioral health equity means working to ensure that every individual has the opportunity to be as healthy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health is socially determined, more privileged groups tend to have more favorable outcomes compared to marginalized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Closing the gaps in adolescent disparities can have an impact on adulthood disparities.</a:t>
            </a:r>
          </a:p>
          <a:p>
            <a:endParaRPr lang="en-US"/>
          </a:p>
          <a:p>
            <a:r>
              <a:rPr lang="en-US"/>
              <a:t>--</a:t>
            </a:r>
          </a:p>
          <a:p>
            <a:r>
              <a:rPr lang="en-US"/>
              <a:t>Why Bx Health Equity is important and why it is important in context of CPWI</a:t>
            </a:r>
          </a:p>
          <a:p>
            <a:r>
              <a:rPr lang="en-US"/>
              <a:t>This is where we can tackle Objective 1</a:t>
            </a:r>
          </a:p>
          <a:p>
            <a:r>
              <a:rPr lang="en-US" sz="2000"/>
              <a:t>Leading causes of death are behavioral </a:t>
            </a:r>
            <a:r>
              <a:rPr lang="en-US" sz="2000" b="1"/>
              <a:t>and</a:t>
            </a:r>
            <a:r>
              <a:rPr lang="en-US" sz="2000"/>
              <a:t> preventable</a:t>
            </a:r>
          </a:p>
          <a:p>
            <a:pPr lvl="1"/>
            <a:r>
              <a:rPr lang="en-US" sz="1600"/>
              <a:t>Tobacco</a:t>
            </a:r>
          </a:p>
          <a:p>
            <a:pPr lvl="1"/>
            <a:r>
              <a:rPr lang="en-US" sz="1600"/>
              <a:t>Substance Use </a:t>
            </a:r>
          </a:p>
          <a:p>
            <a:r>
              <a:rPr lang="en-US" sz="2000"/>
              <a:t>Adolescence: “the first barrier to health promotion.”</a:t>
            </a:r>
          </a:p>
          <a:p>
            <a:pPr lvl="1"/>
            <a:r>
              <a:rPr lang="en-US" sz="1600"/>
              <a:t>Emergence of health-compromising behaviors  that incur risk into adulthood</a:t>
            </a:r>
          </a:p>
          <a:p>
            <a:pPr lvl="1"/>
            <a:endParaRPr lang="en-US" sz="1600"/>
          </a:p>
          <a:p>
            <a:pPr lvl="1"/>
            <a:endParaRPr lang="en-US" sz="1600"/>
          </a:p>
          <a:p>
            <a:endParaRPr lang="en-US"/>
          </a:p>
        </p:txBody>
      </p:sp>
      <p:sp>
        <p:nvSpPr>
          <p:cNvPr id="4" name="Slide Number Placeholder 3"/>
          <p:cNvSpPr>
            <a:spLocks noGrp="1"/>
          </p:cNvSpPr>
          <p:nvPr>
            <p:ph type="sldNum" sz="quarter" idx="10"/>
          </p:nvPr>
        </p:nvSpPr>
        <p:spPr/>
        <p:txBody>
          <a:bodyPr/>
          <a:lstStyle/>
          <a:p>
            <a:fld id="{703509F5-6000-43BF-BCE0-C9AAC6764874}" type="slidenum">
              <a:rPr lang="en-US" smtClean="0"/>
              <a:t>7</a:t>
            </a:fld>
            <a:endParaRPr lang="en-US"/>
          </a:p>
        </p:txBody>
      </p:sp>
    </p:spTree>
    <p:extLst>
      <p:ext uri="{BB962C8B-B14F-4D97-AF65-F5344CB8AC3E}">
        <p14:creationId xmlns:p14="http://schemas.microsoft.com/office/powerpoint/2010/main" val="3701877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we will be discussing the health equity findings from the evaluation of the Community Prevention and Wellness Initiative. With a show of hands, how many you are familiar with the CPWI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6CD649E-8A8D-44D9-861D-E4FE50746859}" type="slidenum">
              <a:rPr lang="en-US" smtClean="0"/>
              <a:t>8</a:t>
            </a:fld>
            <a:endParaRPr lang="en-US"/>
          </a:p>
        </p:txBody>
      </p:sp>
    </p:spTree>
    <p:extLst>
      <p:ext uri="{BB962C8B-B14F-4D97-AF65-F5344CB8AC3E}">
        <p14:creationId xmlns:p14="http://schemas.microsoft.com/office/powerpoint/2010/main" val="194723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4:15 to 4:30. </a:t>
            </a:r>
          </a:p>
          <a:p>
            <a:r>
              <a:rPr lang="en-US"/>
              <a:t>[Asking attendees if they are familiar with CPWI // show of hands? ]</a:t>
            </a:r>
          </a:p>
          <a:p>
            <a:endParaRPr lang="en-US"/>
          </a:p>
          <a:p>
            <a:r>
              <a:rPr lang="en-US"/>
              <a:t>--</a:t>
            </a:r>
          </a:p>
          <a:p>
            <a:r>
              <a:rPr lang="en-US"/>
              <a:t>The CPWI is a community-coalition based approach to preventing adolescent substance use. It focuses Washington State’s limited prevention resources within highest need communities in the state.</a:t>
            </a:r>
          </a:p>
          <a:p>
            <a:endParaRPr lang="en-US"/>
          </a:p>
          <a:p>
            <a:r>
              <a:rPr lang="en-US"/>
              <a:t>Previous evaluations of CPWI have shown that this initiative is effective at reducing adolescent substance use and related risk factors, and improving protective factors. The purpose of this evaluation project was to conduct CPWI evaluation using a health equity lens.</a:t>
            </a:r>
          </a:p>
          <a:p>
            <a:endParaRPr lang="en-US"/>
          </a:p>
          <a:p>
            <a:r>
              <a:rPr lang="en-US"/>
              <a:t>--</a:t>
            </a:r>
          </a:p>
          <a:p>
            <a:r>
              <a:rPr lang="en-US"/>
              <a:t>We used data from the Washington State Healthy Youth Survey to look at prevalence rates of substance use, mental health, and related protective factors. We used </a:t>
            </a:r>
            <a:r>
              <a:rPr lang="en-US" sz="1800" b="0" i="0" u="none" strike="noStrike">
                <a:solidFill>
                  <a:srgbClr val="000000"/>
                </a:solidFill>
                <a:effectLst/>
                <a:latin typeface="Calibri" panose="020F0502020204030204" pitchFamily="34" charset="0"/>
              </a:rPr>
              <a:t>a strengths-based approach for this evaluation, we recoded outcomes to reflect “positive outcomes.” For example, “any alcohol use in past 30 days” was recoded as “no alcohol use in past 30 days.” Heather will be discussing the quantitative results.</a:t>
            </a:r>
          </a:p>
          <a:p>
            <a:r>
              <a:rPr lang="en-US" sz="1800" b="0" i="0" u="none" strike="noStrike">
                <a:solidFill>
                  <a:srgbClr val="000000"/>
                </a:solidFill>
                <a:effectLst/>
                <a:latin typeface="Calibri" panose="020F0502020204030204" pitchFamily="34" charset="0"/>
              </a:rPr>
              <a:t>--</a:t>
            </a:r>
          </a:p>
          <a:p>
            <a:r>
              <a:rPr lang="en-US" sz="1800" b="0" i="0" u="none" strike="noStrike">
                <a:solidFill>
                  <a:srgbClr val="000000"/>
                </a:solidFill>
                <a:effectLst/>
                <a:latin typeface="Calibri" panose="020F0502020204030204" pitchFamily="34" charset="0"/>
              </a:rPr>
              <a:t>We also interviewed CPWI coalition coordinators to get their more information on health equity work being done in CPWI communities and to understand the facilitators and barriers for this work. Konul will be discussing the qualitative results.</a:t>
            </a:r>
          </a:p>
          <a:p>
            <a:endParaRPr lang="en-US" sz="1800" b="0" i="0" u="none" strike="noStrike">
              <a:solidFill>
                <a:srgbClr val="000000"/>
              </a:solidFill>
              <a:effectLst/>
              <a:latin typeface="Calibri" panose="020F0502020204030204" pitchFamily="34" charset="0"/>
            </a:endParaRPr>
          </a:p>
          <a:p>
            <a:r>
              <a:rPr lang="en-US" sz="1800" b="0" i="0" u="none" strike="noStrike">
                <a:solidFill>
                  <a:srgbClr val="000000"/>
                </a:solidFill>
                <a:effectLst/>
                <a:latin typeface="Calibri" panose="020F0502020204030204" pitchFamily="34" charset="0"/>
              </a:rPr>
              <a:t>--</a:t>
            </a:r>
          </a:p>
          <a:p>
            <a:endParaRPr lang="en-US" sz="1800" b="0" i="0" u="none" strike="noStrike">
              <a:solidFill>
                <a:srgbClr val="000000"/>
              </a:solidFill>
              <a:effectLst/>
              <a:latin typeface="Calibri" panose="020F0502020204030204" pitchFamily="34" charset="0"/>
            </a:endParaRPr>
          </a:p>
          <a:p>
            <a:endParaRPr lang="en-US" sz="1800" b="0" i="0" u="none" strike="noStrike">
              <a:solidFill>
                <a:srgbClr val="000000"/>
              </a:solidFill>
              <a:effectLst/>
              <a:latin typeface="Calibri" panose="020F0502020204030204" pitchFamily="34" charset="0"/>
            </a:endParaRPr>
          </a:p>
          <a:p>
            <a:endParaRPr lang="en-US" sz="1800" b="0" i="0" u="none" strike="noStrike">
              <a:solidFill>
                <a:srgbClr val="000000"/>
              </a:solidFill>
              <a:effectLst/>
              <a:latin typeface="Calibri" panose="020F0502020204030204" pitchFamily="34" charset="0"/>
            </a:endParaRPr>
          </a:p>
          <a:p>
            <a:r>
              <a:rPr lang="en-US"/>
              <a:t>--</a:t>
            </a:r>
          </a:p>
          <a:p>
            <a:r>
              <a:rPr lang="en-US" sz="1200"/>
              <a:t>Conduct inclusive community outreach</a:t>
            </a:r>
          </a:p>
          <a:p>
            <a:r>
              <a:rPr lang="en-US" sz="1200"/>
              <a:t>Partner with underserved populations</a:t>
            </a:r>
          </a:p>
          <a:p>
            <a:r>
              <a:rPr lang="en-US" sz="1200"/>
              <a:t>Promote health equity in policy, practices, and resource allocation</a:t>
            </a:r>
          </a:p>
          <a:p>
            <a:r>
              <a:rPr lang="en-US" sz="1200"/>
              <a:t>Community selection factors include TANF, school drop-out, suicides, drug &amp; alcohol use, economic factors</a:t>
            </a:r>
          </a:p>
          <a:p>
            <a:endParaRPr lang="en-US"/>
          </a:p>
          <a:p>
            <a:r>
              <a:rPr lang="en-US" sz="1200"/>
              <a:t>Different communities have different needs</a:t>
            </a:r>
          </a:p>
          <a:p>
            <a:r>
              <a:rPr lang="en-US" sz="1200"/>
              <a:t>Coalitions responsible for assessment, planning, implementation, evaluation</a:t>
            </a:r>
          </a:p>
          <a:p>
            <a:r>
              <a:rPr lang="en-US" sz="1200"/>
              <a:t>Build community capacity for implementing &amp; sustaining programs</a:t>
            </a:r>
          </a:p>
          <a:p>
            <a:endParaRPr lang="en-US"/>
          </a:p>
        </p:txBody>
      </p:sp>
      <p:sp>
        <p:nvSpPr>
          <p:cNvPr id="4" name="Slide Number Placeholder 3"/>
          <p:cNvSpPr>
            <a:spLocks noGrp="1"/>
          </p:cNvSpPr>
          <p:nvPr>
            <p:ph type="sldNum" sz="quarter" idx="10"/>
          </p:nvPr>
        </p:nvSpPr>
        <p:spPr/>
        <p:txBody>
          <a:bodyPr/>
          <a:lstStyle/>
          <a:p>
            <a:fld id="{703509F5-6000-43BF-BCE0-C9AAC6764874}" type="slidenum">
              <a:rPr lang="en-US" smtClean="0"/>
              <a:t>9</a:t>
            </a:fld>
            <a:endParaRPr lang="en-US"/>
          </a:p>
        </p:txBody>
      </p:sp>
    </p:spTree>
    <p:extLst>
      <p:ext uri="{BB962C8B-B14F-4D97-AF65-F5344CB8AC3E}">
        <p14:creationId xmlns:p14="http://schemas.microsoft.com/office/powerpoint/2010/main" val="603147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FDF4E-D6F8-4AF3-B654-FBF446DC9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958884-1721-4FD2-B7F4-A9A2BAEAEB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A76FF6-86BA-4D02-AB7A-BA8BC21DD257}"/>
              </a:ext>
            </a:extLst>
          </p:cNvPr>
          <p:cNvSpPr>
            <a:spLocks noGrp="1"/>
          </p:cNvSpPr>
          <p:nvPr>
            <p:ph type="dt" sz="half" idx="10"/>
          </p:nvPr>
        </p:nvSpPr>
        <p:spPr/>
        <p:txBody>
          <a:bodyPr/>
          <a:lstStyle/>
          <a:p>
            <a:fld id="{19653E06-C3E2-46B8-A6DF-D71933FE5A6D}" type="datetime1">
              <a:rPr lang="en-US" smtClean="0"/>
              <a:t>10/24/2023</a:t>
            </a:fld>
            <a:endParaRPr lang="en-US"/>
          </a:p>
        </p:txBody>
      </p:sp>
      <p:sp>
        <p:nvSpPr>
          <p:cNvPr id="5" name="Footer Placeholder 4">
            <a:extLst>
              <a:ext uri="{FF2B5EF4-FFF2-40B4-BE49-F238E27FC236}">
                <a16:creationId xmlns:a16="http://schemas.microsoft.com/office/drawing/2014/main" id="{1A38B56B-9104-493D-97E9-C0BBE5C1B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8E9DC-A6A3-4D0D-860E-90215E64EF6E}"/>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2815241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8680-3DD7-445C-8B50-D7FB17C9A4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1D5D0-4E21-46AD-83FC-E05E86094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3CCDE-F8C6-4068-8BC3-9E44FCA4A782}"/>
              </a:ext>
            </a:extLst>
          </p:cNvPr>
          <p:cNvSpPr>
            <a:spLocks noGrp="1"/>
          </p:cNvSpPr>
          <p:nvPr>
            <p:ph type="dt" sz="half" idx="10"/>
          </p:nvPr>
        </p:nvSpPr>
        <p:spPr/>
        <p:txBody>
          <a:bodyPr/>
          <a:lstStyle/>
          <a:p>
            <a:fld id="{10452C03-86A0-4B5A-B70F-47D42F4F6090}" type="datetime1">
              <a:rPr lang="en-US" smtClean="0"/>
              <a:t>10/24/2023</a:t>
            </a:fld>
            <a:endParaRPr lang="en-US"/>
          </a:p>
        </p:txBody>
      </p:sp>
      <p:sp>
        <p:nvSpPr>
          <p:cNvPr id="5" name="Footer Placeholder 4">
            <a:extLst>
              <a:ext uri="{FF2B5EF4-FFF2-40B4-BE49-F238E27FC236}">
                <a16:creationId xmlns:a16="http://schemas.microsoft.com/office/drawing/2014/main" id="{E8353BF3-3687-45E3-A06B-77AC3018E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51702-9759-47BE-9A2E-0F7700C02386}"/>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2254272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1ACD3-D82F-4627-BA73-912287A448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52967-78E6-4D51-BD63-A667C72705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E16A5-6680-46AE-BDBA-8617408E3185}"/>
              </a:ext>
            </a:extLst>
          </p:cNvPr>
          <p:cNvSpPr>
            <a:spLocks noGrp="1"/>
          </p:cNvSpPr>
          <p:nvPr>
            <p:ph type="dt" sz="half" idx="10"/>
          </p:nvPr>
        </p:nvSpPr>
        <p:spPr/>
        <p:txBody>
          <a:bodyPr/>
          <a:lstStyle/>
          <a:p>
            <a:fld id="{6266E818-62AD-49F9-9F48-DF891500AEBD}" type="datetime1">
              <a:rPr lang="en-US" smtClean="0"/>
              <a:t>10/24/2023</a:t>
            </a:fld>
            <a:endParaRPr lang="en-US"/>
          </a:p>
        </p:txBody>
      </p:sp>
      <p:sp>
        <p:nvSpPr>
          <p:cNvPr id="5" name="Footer Placeholder 4">
            <a:extLst>
              <a:ext uri="{FF2B5EF4-FFF2-40B4-BE49-F238E27FC236}">
                <a16:creationId xmlns:a16="http://schemas.microsoft.com/office/drawing/2014/main" id="{D2D13DBD-04F2-4B85-92E2-03F692286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6959B-80E5-4DB7-8134-5F32818C00F5}"/>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347641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FC84-77BC-4148-85D4-864AA0B844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0C72CA-588B-4445-A7EB-7F222B017C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A38CC-F8BA-4F50-A7C1-A8334A81CEA3}"/>
              </a:ext>
            </a:extLst>
          </p:cNvPr>
          <p:cNvSpPr>
            <a:spLocks noGrp="1"/>
          </p:cNvSpPr>
          <p:nvPr>
            <p:ph type="dt" sz="half" idx="10"/>
          </p:nvPr>
        </p:nvSpPr>
        <p:spPr/>
        <p:txBody>
          <a:bodyPr/>
          <a:lstStyle/>
          <a:p>
            <a:fld id="{C3AF33FE-F87B-424C-9C44-745CF0FDE931}" type="datetime1">
              <a:rPr lang="en-US" smtClean="0"/>
              <a:t>10/24/2023</a:t>
            </a:fld>
            <a:endParaRPr lang="en-US"/>
          </a:p>
        </p:txBody>
      </p:sp>
      <p:sp>
        <p:nvSpPr>
          <p:cNvPr id="5" name="Footer Placeholder 4">
            <a:extLst>
              <a:ext uri="{FF2B5EF4-FFF2-40B4-BE49-F238E27FC236}">
                <a16:creationId xmlns:a16="http://schemas.microsoft.com/office/drawing/2014/main" id="{ADA132CF-931C-4708-B686-92BF305EA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2C838-1F3B-4F0D-B5B7-728AB61466B9}"/>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11882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D004-EE5D-4862-8034-9B36E3C991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5FB3D7-1B03-493D-ADB4-CC2BF6C02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EC0207-6B4D-47D0-9B43-00EA6D4AABCC}"/>
              </a:ext>
            </a:extLst>
          </p:cNvPr>
          <p:cNvSpPr>
            <a:spLocks noGrp="1"/>
          </p:cNvSpPr>
          <p:nvPr>
            <p:ph type="dt" sz="half" idx="10"/>
          </p:nvPr>
        </p:nvSpPr>
        <p:spPr/>
        <p:txBody>
          <a:bodyPr/>
          <a:lstStyle/>
          <a:p>
            <a:fld id="{3FFE701C-D119-4498-AB7D-BFEB3F9F3D5B}" type="datetime1">
              <a:rPr lang="en-US" smtClean="0"/>
              <a:t>10/24/2023</a:t>
            </a:fld>
            <a:endParaRPr lang="en-US"/>
          </a:p>
        </p:txBody>
      </p:sp>
      <p:sp>
        <p:nvSpPr>
          <p:cNvPr id="5" name="Footer Placeholder 4">
            <a:extLst>
              <a:ext uri="{FF2B5EF4-FFF2-40B4-BE49-F238E27FC236}">
                <a16:creationId xmlns:a16="http://schemas.microsoft.com/office/drawing/2014/main" id="{852CC73E-80AD-4655-A43D-53D3C6288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22859-68B7-432C-AB15-1F43794BC108}"/>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341948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11F5B-A5D2-46A8-AE28-E9CCD65881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DD2D4-9501-461E-84E3-2820FC7FB8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FE20E-84B7-48A2-9355-C00DABB1BD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B4D984-7174-4631-A055-B861D00BF615}"/>
              </a:ext>
            </a:extLst>
          </p:cNvPr>
          <p:cNvSpPr>
            <a:spLocks noGrp="1"/>
          </p:cNvSpPr>
          <p:nvPr>
            <p:ph type="dt" sz="half" idx="10"/>
          </p:nvPr>
        </p:nvSpPr>
        <p:spPr/>
        <p:txBody>
          <a:bodyPr/>
          <a:lstStyle/>
          <a:p>
            <a:fld id="{7186E69E-7ECF-4CB1-B986-4ADCCA980A50}" type="datetime1">
              <a:rPr lang="en-US" smtClean="0"/>
              <a:t>10/24/2023</a:t>
            </a:fld>
            <a:endParaRPr lang="en-US"/>
          </a:p>
        </p:txBody>
      </p:sp>
      <p:sp>
        <p:nvSpPr>
          <p:cNvPr id="6" name="Footer Placeholder 5">
            <a:extLst>
              <a:ext uri="{FF2B5EF4-FFF2-40B4-BE49-F238E27FC236}">
                <a16:creationId xmlns:a16="http://schemas.microsoft.com/office/drawing/2014/main" id="{D1C1D640-B7D2-4D40-81F5-392C09B20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9E9F12-5EC1-4373-8502-6A0033D23591}"/>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176686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09D4-AC7A-426E-A605-042499FE32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39DE57-7A5A-4E7A-8880-C42DF6CFA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DFD1F-A71B-4D7F-BE8E-2A28A05081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634C2C-6E82-475C-BBBD-527876815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15B69D-ED1C-49B0-A7BD-FB980BE55A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54FB3A-9209-4249-BDAD-51A526F97DB8}"/>
              </a:ext>
            </a:extLst>
          </p:cNvPr>
          <p:cNvSpPr>
            <a:spLocks noGrp="1"/>
          </p:cNvSpPr>
          <p:nvPr>
            <p:ph type="dt" sz="half" idx="10"/>
          </p:nvPr>
        </p:nvSpPr>
        <p:spPr/>
        <p:txBody>
          <a:bodyPr/>
          <a:lstStyle/>
          <a:p>
            <a:fld id="{C994813F-9524-48EC-9150-747DE8B70143}" type="datetime1">
              <a:rPr lang="en-US" smtClean="0"/>
              <a:t>10/24/2023</a:t>
            </a:fld>
            <a:endParaRPr lang="en-US"/>
          </a:p>
        </p:txBody>
      </p:sp>
      <p:sp>
        <p:nvSpPr>
          <p:cNvPr id="8" name="Footer Placeholder 7">
            <a:extLst>
              <a:ext uri="{FF2B5EF4-FFF2-40B4-BE49-F238E27FC236}">
                <a16:creationId xmlns:a16="http://schemas.microsoft.com/office/drawing/2014/main" id="{F80BFA6F-E474-4CF0-9275-F88FC27EC4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B7C5E6-5FE9-4A7E-8213-83E23669CF55}"/>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255768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3D40-4540-49ED-A55F-5C37ADDAA0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D19D3F-4158-4BDD-A936-DB10C0631852}"/>
              </a:ext>
            </a:extLst>
          </p:cNvPr>
          <p:cNvSpPr>
            <a:spLocks noGrp="1"/>
          </p:cNvSpPr>
          <p:nvPr>
            <p:ph type="dt" sz="half" idx="10"/>
          </p:nvPr>
        </p:nvSpPr>
        <p:spPr/>
        <p:txBody>
          <a:bodyPr/>
          <a:lstStyle/>
          <a:p>
            <a:fld id="{F8106DB0-2519-48D5-8FF9-34F0E74E94EF}" type="datetime1">
              <a:rPr lang="en-US" smtClean="0"/>
              <a:t>10/24/2023</a:t>
            </a:fld>
            <a:endParaRPr lang="en-US"/>
          </a:p>
        </p:txBody>
      </p:sp>
      <p:sp>
        <p:nvSpPr>
          <p:cNvPr id="4" name="Footer Placeholder 3">
            <a:extLst>
              <a:ext uri="{FF2B5EF4-FFF2-40B4-BE49-F238E27FC236}">
                <a16:creationId xmlns:a16="http://schemas.microsoft.com/office/drawing/2014/main" id="{64DB6FB9-C4D1-4ED6-B314-FD154743EA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96A6E-1240-4AD8-B905-5B8B43701B74}"/>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331249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FD636-D9FB-4FD6-8743-4E3344AEE3F7}"/>
              </a:ext>
            </a:extLst>
          </p:cNvPr>
          <p:cNvSpPr>
            <a:spLocks noGrp="1"/>
          </p:cNvSpPr>
          <p:nvPr>
            <p:ph type="dt" sz="half" idx="10"/>
          </p:nvPr>
        </p:nvSpPr>
        <p:spPr/>
        <p:txBody>
          <a:bodyPr/>
          <a:lstStyle/>
          <a:p>
            <a:fld id="{8AE65C4A-015E-4A08-A39D-97F6E11B3D55}" type="datetime1">
              <a:rPr lang="en-US" smtClean="0"/>
              <a:t>10/24/2023</a:t>
            </a:fld>
            <a:endParaRPr lang="en-US"/>
          </a:p>
        </p:txBody>
      </p:sp>
      <p:sp>
        <p:nvSpPr>
          <p:cNvPr id="3" name="Footer Placeholder 2">
            <a:extLst>
              <a:ext uri="{FF2B5EF4-FFF2-40B4-BE49-F238E27FC236}">
                <a16:creationId xmlns:a16="http://schemas.microsoft.com/office/drawing/2014/main" id="{4F2D79F1-F146-4480-9A3B-C73D244A30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A58858-4195-43C3-A2CE-A1371D960D4A}"/>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207643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4EF0-4D80-4CDA-B128-34547423B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E9F7A8-4258-4CEF-AEBB-815C0E782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2E235F-018D-40F5-8E50-D3E472F21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ACDF1-E833-4F81-9CA3-045EE2D0DE98}"/>
              </a:ext>
            </a:extLst>
          </p:cNvPr>
          <p:cNvSpPr>
            <a:spLocks noGrp="1"/>
          </p:cNvSpPr>
          <p:nvPr>
            <p:ph type="dt" sz="half" idx="10"/>
          </p:nvPr>
        </p:nvSpPr>
        <p:spPr/>
        <p:txBody>
          <a:bodyPr/>
          <a:lstStyle/>
          <a:p>
            <a:fld id="{D256AB9A-0BEC-443E-AC15-F03F86BA234E}" type="datetime1">
              <a:rPr lang="en-US" smtClean="0"/>
              <a:t>10/24/2023</a:t>
            </a:fld>
            <a:endParaRPr lang="en-US"/>
          </a:p>
        </p:txBody>
      </p:sp>
      <p:sp>
        <p:nvSpPr>
          <p:cNvPr id="6" name="Footer Placeholder 5">
            <a:extLst>
              <a:ext uri="{FF2B5EF4-FFF2-40B4-BE49-F238E27FC236}">
                <a16:creationId xmlns:a16="http://schemas.microsoft.com/office/drawing/2014/main" id="{B9F25750-F6BB-43BB-8F60-2805C2E5A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55BFE5-7F56-4EEC-B833-867E1D59C37E}"/>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1645379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F3EB-27E3-450B-BF59-AF926E620D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07EACD-5078-43FC-8868-E3951E97BA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0E789C-E79D-40AF-BB23-EB44F978E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D6424-4634-4209-9A4F-D2D361D45E92}"/>
              </a:ext>
            </a:extLst>
          </p:cNvPr>
          <p:cNvSpPr>
            <a:spLocks noGrp="1"/>
          </p:cNvSpPr>
          <p:nvPr>
            <p:ph type="dt" sz="half" idx="10"/>
          </p:nvPr>
        </p:nvSpPr>
        <p:spPr/>
        <p:txBody>
          <a:bodyPr/>
          <a:lstStyle/>
          <a:p>
            <a:fld id="{CF80CACD-7C1E-46DB-A128-F151CE4E6EEB}" type="datetime1">
              <a:rPr lang="en-US" smtClean="0"/>
              <a:t>10/24/2023</a:t>
            </a:fld>
            <a:endParaRPr lang="en-US"/>
          </a:p>
        </p:txBody>
      </p:sp>
      <p:sp>
        <p:nvSpPr>
          <p:cNvPr id="6" name="Footer Placeholder 5">
            <a:extLst>
              <a:ext uri="{FF2B5EF4-FFF2-40B4-BE49-F238E27FC236}">
                <a16:creationId xmlns:a16="http://schemas.microsoft.com/office/drawing/2014/main" id="{B6B35EDE-8962-4E45-8C32-34852415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21E15-D399-4E2E-811D-71C6D1EF06E8}"/>
              </a:ext>
            </a:extLst>
          </p:cNvPr>
          <p:cNvSpPr>
            <a:spLocks noGrp="1"/>
          </p:cNvSpPr>
          <p:nvPr>
            <p:ph type="sldNum" sz="quarter" idx="12"/>
          </p:nvPr>
        </p:nvSpPr>
        <p:spPr/>
        <p:txBody>
          <a:bodyPr/>
          <a:lstStyle/>
          <a:p>
            <a:fld id="{E29BB907-442F-4E8C-BB76-6C115D132942}" type="slidenum">
              <a:rPr lang="en-US" smtClean="0"/>
              <a:t>‹#›</a:t>
            </a:fld>
            <a:endParaRPr lang="en-US"/>
          </a:p>
        </p:txBody>
      </p:sp>
    </p:spTree>
    <p:extLst>
      <p:ext uri="{BB962C8B-B14F-4D97-AF65-F5344CB8AC3E}">
        <p14:creationId xmlns:p14="http://schemas.microsoft.com/office/powerpoint/2010/main" val="191664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DE7DD-28CE-4AC5-8C7C-2098E8BA8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D3C5B2-869F-4116-9618-855D516CE8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492BB-B79E-45AD-8B6D-7BCC46C826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DA6C4-D290-4292-91DB-6C61B60B4337}" type="datetime1">
              <a:rPr lang="en-US" smtClean="0"/>
              <a:t>10/24/2023</a:t>
            </a:fld>
            <a:endParaRPr lang="en-US"/>
          </a:p>
        </p:txBody>
      </p:sp>
      <p:sp>
        <p:nvSpPr>
          <p:cNvPr id="5" name="Footer Placeholder 4">
            <a:extLst>
              <a:ext uri="{FF2B5EF4-FFF2-40B4-BE49-F238E27FC236}">
                <a16:creationId xmlns:a16="http://schemas.microsoft.com/office/drawing/2014/main" id="{48C4AA35-08E6-458F-BCDE-04B5E8CD8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A19B4A-63DE-4B08-A0E9-94A930627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BB907-442F-4E8C-BB76-6C115D132942}" type="slidenum">
              <a:rPr lang="en-US" smtClean="0"/>
              <a:t>‹#›</a:t>
            </a:fld>
            <a:endParaRPr lang="en-US"/>
          </a:p>
        </p:txBody>
      </p:sp>
    </p:spTree>
    <p:extLst>
      <p:ext uri="{BB962C8B-B14F-4D97-AF65-F5344CB8AC3E}">
        <p14:creationId xmlns:p14="http://schemas.microsoft.com/office/powerpoint/2010/main" val="396055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261_A9099ABA.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27E_65DF23D5.xml"/><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279_ACCD206F.xml"/><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27B_72DC3C32.xml"/><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281_EC9B0EDB.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www.liberatingstructures.com/" TargetMode="Externa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mailto:Heather.terral@wsu.edu" TargetMode="External"/><Relationship Id="rId5" Type="http://schemas.openxmlformats.org/officeDocument/2006/relationships/hyperlink" Target="mailto:Konul.Karimova@wsu.edu" TargetMode="External"/><Relationship Id="rId4" Type="http://schemas.openxmlformats.org/officeDocument/2006/relationships/hyperlink" Target="mailto:Brittany.cooper@wsu.edu" TargetMode="Externa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doi.org/10.1007/s11414-013-9370-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212_6D64CEB9.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3" name="Picture 2" descr="Landscape of potted plants and shrubs with variegated leaves in vivid warm colors and green hues, viewed from overhead">
            <a:extLst>
              <a:ext uri="{FF2B5EF4-FFF2-40B4-BE49-F238E27FC236}">
                <a16:creationId xmlns:a16="http://schemas.microsoft.com/office/drawing/2014/main" id="{6161E52B-F7F9-9955-B9FB-DB47D2055BFF}"/>
              </a:ext>
            </a:extLst>
          </p:cNvPr>
          <p:cNvPicPr>
            <a:picLocks noChangeAspect="1"/>
          </p:cNvPicPr>
          <p:nvPr/>
        </p:nvPicPr>
        <p:blipFill rotWithShape="1">
          <a:blip r:embed="rId3">
            <a:duotone>
              <a:schemeClr val="accent1">
                <a:shade val="45000"/>
                <a:satMod val="135000"/>
              </a:schemeClr>
              <a:prstClr val="white"/>
            </a:duotone>
            <a:alphaModFix amt="25000"/>
            <a:extLst>
              <a:ext uri="{28A0092B-C50C-407E-A947-70E740481C1C}">
                <a14:useLocalDpi xmlns:a14="http://schemas.microsoft.com/office/drawing/2010/main" val="0"/>
              </a:ext>
            </a:extLst>
          </a:blip>
          <a:srcRect t="7865" b="7865"/>
          <a:stretch/>
        </p:blipFill>
        <p:spPr>
          <a:xfrm>
            <a:off x="0" y="-464049"/>
            <a:ext cx="12192000" cy="6243053"/>
          </a:xfrm>
          <a:prstGeom prst="rect">
            <a:avLst/>
          </a:prstGeom>
          <a:gradFill flip="none" rotWithShape="1">
            <a:gsLst>
              <a:gs pos="14000">
                <a:schemeClr val="accent2"/>
              </a:gs>
              <a:gs pos="64000">
                <a:schemeClr val="accent1">
                  <a:lumMod val="45000"/>
                  <a:lumOff val="55000"/>
                  <a:alpha val="0"/>
                </a:schemeClr>
              </a:gs>
              <a:gs pos="97000">
                <a:schemeClr val="accent3"/>
              </a:gs>
            </a:gsLst>
            <a:lin ang="13500000" scaled="1"/>
            <a:tileRect/>
          </a:gradFill>
        </p:spPr>
      </p:pic>
      <p:sp>
        <p:nvSpPr>
          <p:cNvPr id="2" name="Title 1"/>
          <p:cNvSpPr>
            <a:spLocks noGrp="1"/>
          </p:cNvSpPr>
          <p:nvPr>
            <p:ph type="title"/>
          </p:nvPr>
        </p:nvSpPr>
        <p:spPr>
          <a:xfrm>
            <a:off x="838200" y="365125"/>
            <a:ext cx="11353800" cy="2852860"/>
          </a:xfrm>
        </p:spPr>
        <p:txBody>
          <a:bodyPr>
            <a:normAutofit/>
          </a:bodyPr>
          <a:lstStyle/>
          <a:p>
            <a:pPr algn="ctr"/>
            <a:r>
              <a:rPr lang="en-US" sz="3600" b="1">
                <a:solidFill>
                  <a:schemeClr val="accent4">
                    <a:lumMod val="50000"/>
                  </a:schemeClr>
                </a:solidFill>
                <a:latin typeface="Nunito" pitchFamily="2" charset="0"/>
              </a:rPr>
              <a:t>Centering Community Voices </a:t>
            </a:r>
            <a:br>
              <a:rPr lang="en-US" sz="3600" b="1">
                <a:solidFill>
                  <a:schemeClr val="accent4">
                    <a:lumMod val="50000"/>
                  </a:schemeClr>
                </a:solidFill>
                <a:latin typeface="Nunito" pitchFamily="2" charset="0"/>
              </a:rPr>
            </a:br>
            <a:r>
              <a:rPr lang="en-US" sz="3600" b="1">
                <a:solidFill>
                  <a:schemeClr val="accent4">
                    <a:lumMod val="50000"/>
                  </a:schemeClr>
                </a:solidFill>
                <a:latin typeface="Nunito" pitchFamily="2" charset="0"/>
              </a:rPr>
              <a:t>to Advance Behavioral Health Equity: </a:t>
            </a:r>
            <a:br>
              <a:rPr lang="en-US" sz="3600" b="1">
                <a:solidFill>
                  <a:schemeClr val="accent4">
                    <a:lumMod val="50000"/>
                  </a:schemeClr>
                </a:solidFill>
                <a:latin typeface="Nunito" pitchFamily="2" charset="0"/>
              </a:rPr>
            </a:br>
            <a:r>
              <a:rPr lang="en-US" sz="3600" b="1">
                <a:solidFill>
                  <a:schemeClr val="accent4">
                    <a:lumMod val="50000"/>
                  </a:schemeClr>
                </a:solidFill>
                <a:latin typeface="Nunito" pitchFamily="2" charset="0"/>
              </a:rPr>
              <a:t>Findings from the Evaluation of the </a:t>
            </a:r>
            <a:br>
              <a:rPr lang="en-US" sz="3600" b="1">
                <a:solidFill>
                  <a:schemeClr val="accent4">
                    <a:lumMod val="50000"/>
                  </a:schemeClr>
                </a:solidFill>
                <a:latin typeface="Nunito" pitchFamily="2" charset="0"/>
              </a:rPr>
            </a:br>
            <a:r>
              <a:rPr lang="en-US" sz="3600" b="1">
                <a:solidFill>
                  <a:schemeClr val="accent4">
                    <a:lumMod val="50000"/>
                  </a:schemeClr>
                </a:solidFill>
                <a:latin typeface="Nunito" pitchFamily="2" charset="0"/>
              </a:rPr>
              <a:t>Community Prevention and Wellness Initiative</a:t>
            </a:r>
          </a:p>
        </p:txBody>
      </p:sp>
      <p:sp>
        <p:nvSpPr>
          <p:cNvPr id="8" name="Title 1"/>
          <p:cNvSpPr txBox="1">
            <a:spLocks/>
          </p:cNvSpPr>
          <p:nvPr/>
        </p:nvSpPr>
        <p:spPr>
          <a:xfrm>
            <a:off x="1937004" y="2843548"/>
            <a:ext cx="8317992" cy="2717979"/>
          </a:xfrm>
          <a:prstGeom prst="rect">
            <a:avLst/>
          </a:prstGeom>
          <a:solidFill>
            <a:schemeClr val="accent2">
              <a:lumMod val="20000"/>
              <a:lumOff val="80000"/>
              <a:alpha val="18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a:solidFill>
                  <a:schemeClr val="bg2">
                    <a:lumMod val="10000"/>
                  </a:schemeClr>
                </a:solidFill>
                <a:latin typeface="Source Sans Pro" panose="020B0503030403020204" pitchFamily="34" charset="0"/>
                <a:ea typeface="Source Sans Pro" panose="020B0503030403020204" pitchFamily="34" charset="0"/>
              </a:rPr>
              <a:t>Presented by</a:t>
            </a:r>
          </a:p>
          <a:p>
            <a:pPr algn="ctr"/>
            <a:r>
              <a:rPr lang="en-US" sz="2200">
                <a:solidFill>
                  <a:schemeClr val="bg2">
                    <a:lumMod val="10000"/>
                  </a:schemeClr>
                </a:solidFill>
                <a:latin typeface="Source Sans Pro" panose="020B0503030403020204" pitchFamily="34" charset="0"/>
                <a:ea typeface="Source Sans Pro" panose="020B0503030403020204" pitchFamily="34" charset="0"/>
              </a:rPr>
              <a:t>Gitanjali Shrestha, PhD, Konul Karimova, MA, &amp; Heather Terral, PhD</a:t>
            </a:r>
          </a:p>
          <a:p>
            <a:pPr algn="ctr"/>
            <a:r>
              <a:rPr lang="en-US" sz="2200">
                <a:solidFill>
                  <a:schemeClr val="bg2">
                    <a:lumMod val="10000"/>
                  </a:schemeClr>
                </a:solidFill>
                <a:latin typeface="Source Sans Pro" panose="020B0503030403020204" pitchFamily="34" charset="0"/>
                <a:ea typeface="Source Sans Pro" panose="020B0503030403020204" pitchFamily="34" charset="0"/>
              </a:rPr>
              <a:t>Washington State University</a:t>
            </a:r>
          </a:p>
          <a:p>
            <a:pPr algn="ctr"/>
            <a:endParaRPr lang="en-US" sz="1600">
              <a:solidFill>
                <a:schemeClr val="bg2">
                  <a:lumMod val="10000"/>
                </a:schemeClr>
              </a:solidFill>
              <a:latin typeface="Source Sans Pro" panose="020B0503030403020204" pitchFamily="34" charset="0"/>
              <a:ea typeface="Source Sans Pro" panose="020B0503030403020204" pitchFamily="34" charset="0"/>
            </a:endParaRPr>
          </a:p>
          <a:p>
            <a:pPr algn="ctr"/>
            <a:r>
              <a:rPr lang="en-US" sz="2200">
                <a:solidFill>
                  <a:schemeClr val="bg2">
                    <a:lumMod val="10000"/>
                  </a:schemeClr>
                </a:solidFill>
                <a:latin typeface="Source Sans Pro" panose="020B0503030403020204" pitchFamily="34" charset="0"/>
                <a:ea typeface="Source Sans Pro" panose="020B0503030403020204" pitchFamily="34" charset="0"/>
              </a:rPr>
              <a:t>October 24, 2023</a:t>
            </a:r>
          </a:p>
        </p:txBody>
      </p:sp>
      <p:sp>
        <p:nvSpPr>
          <p:cNvPr id="4" name="Slide Number Placeholder 3"/>
          <p:cNvSpPr>
            <a:spLocks noGrp="1"/>
          </p:cNvSpPr>
          <p:nvPr>
            <p:ph type="sldNum" sz="quarter" idx="12"/>
          </p:nvPr>
        </p:nvSpPr>
        <p:spPr/>
        <p:txBody>
          <a:bodyPr/>
          <a:lstStyle/>
          <a:p>
            <a:fld id="{E29BB907-442F-4E8C-BB76-6C115D132942}" type="slidenum">
              <a:rPr lang="en-US" smtClean="0"/>
              <a:t>1</a:t>
            </a:fld>
            <a:endParaRPr lang="en-US"/>
          </a:p>
        </p:txBody>
      </p:sp>
      <p:pic>
        <p:nvPicPr>
          <p:cNvPr id="5" name="Picture 4" descr="Image result for washington state health care authority">
            <a:extLst>
              <a:ext uri="{FF2B5EF4-FFF2-40B4-BE49-F238E27FC236}">
                <a16:creationId xmlns:a16="http://schemas.microsoft.com/office/drawing/2014/main" id="{C5D7519A-D2AF-4E0A-9DB0-2C7CDB1F5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48" y="6067677"/>
            <a:ext cx="3234382" cy="5773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899" t="4212" r="5559" b="4212"/>
          <a:stretch/>
        </p:blipFill>
        <p:spPr>
          <a:xfrm>
            <a:off x="5413168" y="5779004"/>
            <a:ext cx="1016794" cy="1016794"/>
          </a:xfrm>
          <a:prstGeom prst="rect">
            <a:avLst/>
          </a:prstGeom>
        </p:spPr>
      </p:pic>
      <p:pic>
        <p:nvPicPr>
          <p:cNvPr id="7" name="Picture 6" descr="A close-up of a logo&#10;&#10;Description automatically generated">
            <a:extLst>
              <a:ext uri="{FF2B5EF4-FFF2-40B4-BE49-F238E27FC236}">
                <a16:creationId xmlns:a16="http://schemas.microsoft.com/office/drawing/2014/main" id="{FDD25E40-5953-7263-01BD-FD10644B2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9900" y="5921397"/>
            <a:ext cx="3657600" cy="723626"/>
          </a:xfrm>
          <a:prstGeom prst="rect">
            <a:avLst/>
          </a:prstGeom>
        </p:spPr>
      </p:pic>
    </p:spTree>
    <p:extLst>
      <p:ext uri="{BB962C8B-B14F-4D97-AF65-F5344CB8AC3E}">
        <p14:creationId xmlns:p14="http://schemas.microsoft.com/office/powerpoint/2010/main" val="410249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0ACB80-0C5C-1E2A-C066-97FD3A538B37}"/>
              </a:ext>
            </a:extLst>
          </p:cNvPr>
          <p:cNvSpPr>
            <a:spLocks noGrp="1"/>
          </p:cNvSpPr>
          <p:nvPr>
            <p:ph type="sldNum" sz="quarter" idx="12"/>
          </p:nvPr>
        </p:nvSpPr>
        <p:spPr/>
        <p:txBody>
          <a:bodyPr/>
          <a:lstStyle/>
          <a:p>
            <a:fld id="{E29BB907-442F-4E8C-BB76-6C115D132942}" type="slidenum">
              <a:rPr lang="en-US" smtClean="0"/>
              <a:t>10</a:t>
            </a:fld>
            <a:endParaRPr lang="en-US"/>
          </a:p>
        </p:txBody>
      </p:sp>
      <p:pic>
        <p:nvPicPr>
          <p:cNvPr id="5" name="Picture 4">
            <a:extLst>
              <a:ext uri="{FF2B5EF4-FFF2-40B4-BE49-F238E27FC236}">
                <a16:creationId xmlns:a16="http://schemas.microsoft.com/office/drawing/2014/main" id="{22A4B054-A120-1B8A-0CD6-DA0B53FA2D1E}"/>
              </a:ext>
            </a:extLst>
          </p:cNvPr>
          <p:cNvPicPr>
            <a:picLocks noChangeAspect="1"/>
          </p:cNvPicPr>
          <p:nvPr/>
        </p:nvPicPr>
        <p:blipFill>
          <a:blip r:embed="rId3"/>
          <a:stretch>
            <a:fillRect/>
          </a:stretch>
        </p:blipFill>
        <p:spPr>
          <a:xfrm>
            <a:off x="1587640" y="56996"/>
            <a:ext cx="8783069" cy="6744008"/>
          </a:xfrm>
          <a:prstGeom prst="rect">
            <a:avLst/>
          </a:prstGeom>
        </p:spPr>
      </p:pic>
    </p:spTree>
    <p:extLst>
      <p:ext uri="{BB962C8B-B14F-4D97-AF65-F5344CB8AC3E}">
        <p14:creationId xmlns:p14="http://schemas.microsoft.com/office/powerpoint/2010/main" val="704482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CFCDAF-46CE-4056-866C-5EE9122FD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a:extLst>
              <a:ext uri="{FF2B5EF4-FFF2-40B4-BE49-F238E27FC236}">
                <a16:creationId xmlns:a16="http://schemas.microsoft.com/office/drawing/2014/main" id="{9F587EB1-1674-4B8B-88AD-2A81FFFB5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Dice placed on a pink background">
            <a:extLst>
              <a:ext uri="{FF2B5EF4-FFF2-40B4-BE49-F238E27FC236}">
                <a16:creationId xmlns:a16="http://schemas.microsoft.com/office/drawing/2014/main" id="{358AA9B1-46F0-08A9-7948-575CB11C6B15}"/>
              </a:ext>
            </a:extLst>
          </p:cNvPr>
          <p:cNvPicPr>
            <a:picLocks noChangeAspect="1"/>
          </p:cNvPicPr>
          <p:nvPr/>
        </p:nvPicPr>
        <p:blipFill rotWithShape="1">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rcRect t="21875" b="21875"/>
          <a:stretch/>
        </p:blipFill>
        <p:spPr>
          <a:xfrm>
            <a:off x="-14397" y="-8867"/>
            <a:ext cx="12191981" cy="6857989"/>
          </a:xfrm>
          <a:prstGeom prst="rect">
            <a:avLst/>
          </a:prstGeom>
        </p:spPr>
      </p:pic>
      <p:sp>
        <p:nvSpPr>
          <p:cNvPr id="4" name="Title 4">
            <a:extLst>
              <a:ext uri="{FF2B5EF4-FFF2-40B4-BE49-F238E27FC236}">
                <a16:creationId xmlns:a16="http://schemas.microsoft.com/office/drawing/2014/main" id="{99636565-AE4C-FC58-D985-86873484B135}"/>
              </a:ext>
            </a:extLst>
          </p:cNvPr>
          <p:cNvSpPr>
            <a:spLocks noGrp="1"/>
          </p:cNvSpPr>
          <p:nvPr>
            <p:ph type="title"/>
          </p:nvPr>
        </p:nvSpPr>
        <p:spPr>
          <a:xfrm>
            <a:off x="1294235" y="211487"/>
            <a:ext cx="10063317" cy="5191549"/>
          </a:xfrm>
        </p:spPr>
        <p:txBody>
          <a:bodyPr anchor="b">
            <a:normAutofit/>
          </a:bodyPr>
          <a:lstStyle/>
          <a:p>
            <a:r>
              <a:rPr lang="en-US" sz="8000" b="1">
                <a:solidFill>
                  <a:srgbClr val="FFFFFF"/>
                </a:solidFill>
                <a:latin typeface="+mn-lt"/>
              </a:rPr>
              <a:t>Quantitative Findings</a:t>
            </a: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73056"/>
            <a:ext cx="0" cy="6476066"/>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2814"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1594"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7274"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3">
            <a:extLst>
              <a:ext uri="{FF2B5EF4-FFF2-40B4-BE49-F238E27FC236}">
                <a16:creationId xmlns:a16="http://schemas.microsoft.com/office/drawing/2014/main" id="{140D894A-EF2C-649E-057A-35FA9E193ECD}"/>
              </a:ext>
            </a:extLst>
          </p:cNvPr>
          <p:cNvSpPr>
            <a:spLocks noGrp="1"/>
          </p:cNvSpPr>
          <p:nvPr>
            <p:ph idx="1"/>
          </p:nvPr>
        </p:nvSpPr>
        <p:spPr>
          <a:xfrm>
            <a:off x="7229042" y="698643"/>
            <a:ext cx="4124758" cy="5301467"/>
          </a:xfrm>
        </p:spPr>
        <p:txBody>
          <a:bodyPr anchor="b">
            <a:normAutofit/>
          </a:bodyPr>
          <a:lstStyle/>
          <a:p>
            <a:pPr lvl="1"/>
            <a:endParaRPr lang="en-US" sz="2000">
              <a:solidFill>
                <a:srgbClr val="FFFFFF"/>
              </a:solidFill>
            </a:endParaRPr>
          </a:p>
          <a:p>
            <a:pPr lvl="1"/>
            <a:endParaRPr lang="en-US" sz="2000">
              <a:solidFill>
                <a:srgbClr val="FFFFFF"/>
              </a:solidFill>
            </a:endParaRPr>
          </a:p>
        </p:txBody>
      </p:sp>
      <p:sp>
        <p:nvSpPr>
          <p:cNvPr id="6" name="Slide Number Placeholder 5"/>
          <p:cNvSpPr>
            <a:spLocks noGrp="1"/>
          </p:cNvSpPr>
          <p:nvPr>
            <p:ph type="sldNum" sz="quarter" idx="12"/>
          </p:nvPr>
        </p:nvSpPr>
        <p:spPr>
          <a:xfrm>
            <a:off x="8610600" y="6356350"/>
            <a:ext cx="2743200" cy="365125"/>
          </a:xfrm>
        </p:spPr>
        <p:txBody>
          <a:bodyPr>
            <a:normAutofit/>
          </a:bodyPr>
          <a:lstStyle/>
          <a:p>
            <a:pPr>
              <a:spcAft>
                <a:spcPts val="600"/>
              </a:spcAft>
            </a:pPr>
            <a:fld id="{E29BB907-442F-4E8C-BB76-6C115D132942}" type="slidenum">
              <a:rPr lang="en-US">
                <a:solidFill>
                  <a:srgbClr val="FFFFFF">
                    <a:alpha val="60000"/>
                  </a:srgbClr>
                </a:solidFill>
              </a:rPr>
              <a:pPr>
                <a:spcAft>
                  <a:spcPts val="600"/>
                </a:spcAft>
              </a:pPr>
              <a:t>11</a:t>
            </a:fld>
            <a:endParaRPr lang="en-US">
              <a:solidFill>
                <a:srgbClr val="FFFFFF">
                  <a:alpha val="60000"/>
                </a:srgbClr>
              </a:solidFill>
            </a:endParaRPr>
          </a:p>
        </p:txBody>
      </p:sp>
    </p:spTree>
    <p:extLst>
      <p:ext uri="{BB962C8B-B14F-4D97-AF65-F5344CB8AC3E}">
        <p14:creationId xmlns:p14="http://schemas.microsoft.com/office/powerpoint/2010/main" val="3179999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87B47E6-9080-1E13-E9F5-37A55DF1D634}"/>
              </a:ext>
            </a:extLst>
          </p:cNvPr>
          <p:cNvGraphicFramePr>
            <a:graphicFrameLocks noGrp="1"/>
          </p:cNvGraphicFramePr>
          <p:nvPr>
            <p:extLst>
              <p:ext uri="{D42A27DB-BD31-4B8C-83A1-F6EECF244321}">
                <p14:modId xmlns:p14="http://schemas.microsoft.com/office/powerpoint/2010/main" val="1650392507"/>
              </p:ext>
            </p:extLst>
          </p:nvPr>
        </p:nvGraphicFramePr>
        <p:xfrm>
          <a:off x="876820" y="318925"/>
          <a:ext cx="11315180" cy="6501005"/>
        </p:xfrm>
        <a:graphic>
          <a:graphicData uri="http://schemas.openxmlformats.org/drawingml/2006/table">
            <a:tbl>
              <a:tblPr/>
              <a:tblGrid>
                <a:gridCol w="565759">
                  <a:extLst>
                    <a:ext uri="{9D8B030D-6E8A-4147-A177-3AD203B41FA5}">
                      <a16:colId xmlns:a16="http://schemas.microsoft.com/office/drawing/2014/main" val="3674942249"/>
                    </a:ext>
                  </a:extLst>
                </a:gridCol>
                <a:gridCol w="565759">
                  <a:extLst>
                    <a:ext uri="{9D8B030D-6E8A-4147-A177-3AD203B41FA5}">
                      <a16:colId xmlns:a16="http://schemas.microsoft.com/office/drawing/2014/main" val="719742856"/>
                    </a:ext>
                  </a:extLst>
                </a:gridCol>
                <a:gridCol w="565759">
                  <a:extLst>
                    <a:ext uri="{9D8B030D-6E8A-4147-A177-3AD203B41FA5}">
                      <a16:colId xmlns:a16="http://schemas.microsoft.com/office/drawing/2014/main" val="1674757663"/>
                    </a:ext>
                  </a:extLst>
                </a:gridCol>
                <a:gridCol w="565759">
                  <a:extLst>
                    <a:ext uri="{9D8B030D-6E8A-4147-A177-3AD203B41FA5}">
                      <a16:colId xmlns:a16="http://schemas.microsoft.com/office/drawing/2014/main" val="3865088481"/>
                    </a:ext>
                  </a:extLst>
                </a:gridCol>
                <a:gridCol w="565759">
                  <a:extLst>
                    <a:ext uri="{9D8B030D-6E8A-4147-A177-3AD203B41FA5}">
                      <a16:colId xmlns:a16="http://schemas.microsoft.com/office/drawing/2014/main" val="3682371079"/>
                    </a:ext>
                  </a:extLst>
                </a:gridCol>
                <a:gridCol w="565759">
                  <a:extLst>
                    <a:ext uri="{9D8B030D-6E8A-4147-A177-3AD203B41FA5}">
                      <a16:colId xmlns:a16="http://schemas.microsoft.com/office/drawing/2014/main" val="3593326402"/>
                    </a:ext>
                  </a:extLst>
                </a:gridCol>
                <a:gridCol w="565759">
                  <a:extLst>
                    <a:ext uri="{9D8B030D-6E8A-4147-A177-3AD203B41FA5}">
                      <a16:colId xmlns:a16="http://schemas.microsoft.com/office/drawing/2014/main" val="604103662"/>
                    </a:ext>
                  </a:extLst>
                </a:gridCol>
                <a:gridCol w="565759">
                  <a:extLst>
                    <a:ext uri="{9D8B030D-6E8A-4147-A177-3AD203B41FA5}">
                      <a16:colId xmlns:a16="http://schemas.microsoft.com/office/drawing/2014/main" val="1281956173"/>
                    </a:ext>
                  </a:extLst>
                </a:gridCol>
                <a:gridCol w="565759">
                  <a:extLst>
                    <a:ext uri="{9D8B030D-6E8A-4147-A177-3AD203B41FA5}">
                      <a16:colId xmlns:a16="http://schemas.microsoft.com/office/drawing/2014/main" val="3180720643"/>
                    </a:ext>
                  </a:extLst>
                </a:gridCol>
                <a:gridCol w="565759">
                  <a:extLst>
                    <a:ext uri="{9D8B030D-6E8A-4147-A177-3AD203B41FA5}">
                      <a16:colId xmlns:a16="http://schemas.microsoft.com/office/drawing/2014/main" val="3281441472"/>
                    </a:ext>
                  </a:extLst>
                </a:gridCol>
                <a:gridCol w="565759">
                  <a:extLst>
                    <a:ext uri="{9D8B030D-6E8A-4147-A177-3AD203B41FA5}">
                      <a16:colId xmlns:a16="http://schemas.microsoft.com/office/drawing/2014/main" val="3449561217"/>
                    </a:ext>
                  </a:extLst>
                </a:gridCol>
                <a:gridCol w="565759">
                  <a:extLst>
                    <a:ext uri="{9D8B030D-6E8A-4147-A177-3AD203B41FA5}">
                      <a16:colId xmlns:a16="http://schemas.microsoft.com/office/drawing/2014/main" val="2598258564"/>
                    </a:ext>
                  </a:extLst>
                </a:gridCol>
                <a:gridCol w="565759">
                  <a:extLst>
                    <a:ext uri="{9D8B030D-6E8A-4147-A177-3AD203B41FA5}">
                      <a16:colId xmlns:a16="http://schemas.microsoft.com/office/drawing/2014/main" val="344200300"/>
                    </a:ext>
                  </a:extLst>
                </a:gridCol>
                <a:gridCol w="565759">
                  <a:extLst>
                    <a:ext uri="{9D8B030D-6E8A-4147-A177-3AD203B41FA5}">
                      <a16:colId xmlns:a16="http://schemas.microsoft.com/office/drawing/2014/main" val="1730288241"/>
                    </a:ext>
                  </a:extLst>
                </a:gridCol>
                <a:gridCol w="565759">
                  <a:extLst>
                    <a:ext uri="{9D8B030D-6E8A-4147-A177-3AD203B41FA5}">
                      <a16:colId xmlns:a16="http://schemas.microsoft.com/office/drawing/2014/main" val="1474769168"/>
                    </a:ext>
                  </a:extLst>
                </a:gridCol>
                <a:gridCol w="565759">
                  <a:extLst>
                    <a:ext uri="{9D8B030D-6E8A-4147-A177-3AD203B41FA5}">
                      <a16:colId xmlns:a16="http://schemas.microsoft.com/office/drawing/2014/main" val="3117375548"/>
                    </a:ext>
                  </a:extLst>
                </a:gridCol>
                <a:gridCol w="565759">
                  <a:extLst>
                    <a:ext uri="{9D8B030D-6E8A-4147-A177-3AD203B41FA5}">
                      <a16:colId xmlns:a16="http://schemas.microsoft.com/office/drawing/2014/main" val="2581065053"/>
                    </a:ext>
                  </a:extLst>
                </a:gridCol>
                <a:gridCol w="565759">
                  <a:extLst>
                    <a:ext uri="{9D8B030D-6E8A-4147-A177-3AD203B41FA5}">
                      <a16:colId xmlns:a16="http://schemas.microsoft.com/office/drawing/2014/main" val="2197205893"/>
                    </a:ext>
                  </a:extLst>
                </a:gridCol>
                <a:gridCol w="565759">
                  <a:extLst>
                    <a:ext uri="{9D8B030D-6E8A-4147-A177-3AD203B41FA5}">
                      <a16:colId xmlns:a16="http://schemas.microsoft.com/office/drawing/2014/main" val="791574492"/>
                    </a:ext>
                  </a:extLst>
                </a:gridCol>
                <a:gridCol w="565759">
                  <a:extLst>
                    <a:ext uri="{9D8B030D-6E8A-4147-A177-3AD203B41FA5}">
                      <a16:colId xmlns:a16="http://schemas.microsoft.com/office/drawing/2014/main" val="2404755426"/>
                    </a:ext>
                  </a:extLst>
                </a:gridCol>
              </a:tblGrid>
              <a:tr h="16568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American Indian or Alaskan Native</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Asian or Asian American</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Black or African American</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Hispanic or Latino/ Latina</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Native Hawaiian or other Pacific Islander</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White or Caucasian</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Other</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Multiracial</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Heterosexual</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Gay or Lesbian</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Bisexual</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Questioning</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Something else fits better</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Male</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Female</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Transgender</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Questioning</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Something else fits better</a:t>
                      </a:r>
                    </a:p>
                  </a:txBody>
                  <a:tcPr marL="2677" marR="2677" marT="2677" marB="0" anchor="b">
                    <a:lnL>
                      <a:noFill/>
                    </a:lnL>
                    <a:lnR>
                      <a:noFill/>
                    </a:lnR>
                    <a:lnT>
                      <a:noFill/>
                    </a:lnT>
                    <a:lnB>
                      <a:noFill/>
                    </a:lnB>
                  </a:tcPr>
                </a:tc>
                <a:extLst>
                  <a:ext uri="{0D108BD9-81ED-4DB2-BD59-A6C34878D82A}">
                    <a16:rowId xmlns:a16="http://schemas.microsoft.com/office/drawing/2014/main" val="3766873130"/>
                  </a:ext>
                </a:extLst>
              </a:tr>
              <a:tr h="16329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(n=312)</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(n=748)</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(n=663)</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(n=4,410)</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(n=203)</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(n=7,058)</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(n=496)</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(n=2,760)</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(n=10,440)</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(n=503)</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(n=1,877)</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(n=727)</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(n=750)</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(n=7,122)</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(n=6,438)</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(n=82)</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(n=272)</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(n=320)</a:t>
                      </a:r>
                    </a:p>
                  </a:txBody>
                  <a:tcPr marL="2677" marR="2677" marT="2677" marB="0" anchor="b">
                    <a:lnL>
                      <a:noFill/>
                    </a:lnL>
                    <a:lnR>
                      <a:noFill/>
                    </a:lnR>
                    <a:lnT>
                      <a:noFill/>
                    </a:lnT>
                    <a:lnB>
                      <a:noFill/>
                    </a:lnB>
                  </a:tcPr>
                </a:tc>
                <a:extLst>
                  <a:ext uri="{0D108BD9-81ED-4DB2-BD59-A6C34878D82A}">
                    <a16:rowId xmlns:a16="http://schemas.microsoft.com/office/drawing/2014/main" val="1278288302"/>
                  </a:ext>
                </a:extLst>
              </a:tr>
              <a:tr h="163297">
                <a:tc>
                  <a:txBody>
                    <a:bodyPr/>
                    <a:lstStyle/>
                    <a:p>
                      <a:pPr algn="l" fontAlgn="b"/>
                      <a:r>
                        <a:rPr lang="en-US" sz="400" b="0" i="0" u="none" strike="noStrike">
                          <a:solidFill>
                            <a:srgbClr val="000000"/>
                          </a:solidFill>
                          <a:effectLst/>
                          <a:latin typeface="Calibri" panose="020F0502020204030204" pitchFamily="34" charset="0"/>
                        </a:rPr>
                        <a:t>Alcohol</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alcohol use ever</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60.9%</a:t>
                      </a:r>
                    </a:p>
                  </a:txBody>
                  <a:tcPr marL="2677" marR="2677" marT="2677" marB="0" anchor="b">
                    <a:lnL>
                      <a:noFill/>
                    </a:lnL>
                    <a:lnR>
                      <a:noFill/>
                    </a:lnR>
                    <a:lnT>
                      <a:noFill/>
                    </a:lnT>
                    <a:lnB>
                      <a:noFill/>
                    </a:lnB>
                    <a:solidFill>
                      <a:srgbClr val="DABB8C"/>
                    </a:solidFill>
                  </a:tcPr>
                </a:tc>
                <a:tc>
                  <a:txBody>
                    <a:bodyPr/>
                    <a:lstStyle/>
                    <a:p>
                      <a:pPr algn="r" fontAlgn="b"/>
                      <a:r>
                        <a:rPr lang="en-US" sz="400" b="0" i="0" u="none" strike="noStrike">
                          <a:solidFill>
                            <a:srgbClr val="000000"/>
                          </a:solidFill>
                          <a:effectLst/>
                          <a:latin typeface="Calibri" panose="020F0502020204030204" pitchFamily="34" charset="0"/>
                        </a:rPr>
                        <a:t>73.4%</a:t>
                      </a:r>
                    </a:p>
                  </a:txBody>
                  <a:tcPr marL="2677" marR="2677" marT="2677" marB="0" anchor="b">
                    <a:lnL>
                      <a:noFill/>
                    </a:lnL>
                    <a:lnR>
                      <a:noFill/>
                    </a:lnR>
                    <a:lnT>
                      <a:noFill/>
                    </a:lnT>
                    <a:lnB>
                      <a:noFill/>
                    </a:lnB>
                    <a:solidFill>
                      <a:srgbClr val="FAE485"/>
                    </a:solidFill>
                  </a:tcPr>
                </a:tc>
                <a:tc>
                  <a:txBody>
                    <a:bodyPr/>
                    <a:lstStyle/>
                    <a:p>
                      <a:pPr algn="r" fontAlgn="b"/>
                      <a:r>
                        <a:rPr lang="en-US" sz="400" b="0" i="0" u="none" strike="noStrike">
                          <a:solidFill>
                            <a:srgbClr val="000000"/>
                          </a:solidFill>
                          <a:effectLst/>
                          <a:latin typeface="Calibri" panose="020F0502020204030204" pitchFamily="34" charset="0"/>
                        </a:rPr>
                        <a:t>79.8%</a:t>
                      </a:r>
                    </a:p>
                  </a:txBody>
                  <a:tcPr marL="2677" marR="2677" marT="2677" marB="0" anchor="b">
                    <a:lnL>
                      <a:noFill/>
                    </a:lnL>
                    <a:lnR>
                      <a:noFill/>
                    </a:lnR>
                    <a:lnT>
                      <a:noFill/>
                    </a:lnT>
                    <a:lnB>
                      <a:noFill/>
                    </a:lnB>
                    <a:solidFill>
                      <a:srgbClr val="E3E383"/>
                    </a:solidFill>
                  </a:tcPr>
                </a:tc>
                <a:tc>
                  <a:txBody>
                    <a:bodyPr/>
                    <a:lstStyle/>
                    <a:p>
                      <a:pPr algn="r" fontAlgn="b"/>
                      <a:r>
                        <a:rPr lang="en-US" sz="400" b="0" i="0" u="none" strike="noStrike">
                          <a:solidFill>
                            <a:srgbClr val="000000"/>
                          </a:solidFill>
                          <a:effectLst/>
                          <a:latin typeface="Calibri" panose="020F0502020204030204" pitchFamily="34" charset="0"/>
                        </a:rPr>
                        <a:t>66.4%</a:t>
                      </a:r>
                    </a:p>
                  </a:txBody>
                  <a:tcPr marL="2677" marR="2677" marT="2677" marB="0" anchor="b">
                    <a:lnL>
                      <a:noFill/>
                    </a:lnL>
                    <a:lnR>
                      <a:noFill/>
                    </a:lnR>
                    <a:lnT>
                      <a:noFill/>
                    </a:lnT>
                    <a:lnB>
                      <a:noFill/>
                    </a:lnB>
                    <a:solidFill>
                      <a:srgbClr val="E8CD89"/>
                    </a:solidFill>
                  </a:tcPr>
                </a:tc>
                <a:tc>
                  <a:txBody>
                    <a:bodyPr/>
                    <a:lstStyle/>
                    <a:p>
                      <a:pPr algn="r" fontAlgn="b"/>
                      <a:r>
                        <a:rPr lang="en-US" sz="400" b="0" i="0" u="none" strike="noStrike">
                          <a:solidFill>
                            <a:srgbClr val="000000"/>
                          </a:solidFill>
                          <a:effectLst/>
                          <a:latin typeface="Calibri" panose="020F0502020204030204" pitchFamily="34" charset="0"/>
                        </a:rPr>
                        <a:t>76.4%</a:t>
                      </a:r>
                    </a:p>
                  </a:txBody>
                  <a:tcPr marL="2677" marR="2677" marT="2677" marB="0" anchor="b">
                    <a:lnL>
                      <a:noFill/>
                    </a:lnL>
                    <a:lnR>
                      <a:noFill/>
                    </a:lnR>
                    <a:lnT>
                      <a:noFill/>
                    </a:lnT>
                    <a:lnB>
                      <a:noFill/>
                    </a:lnB>
                    <a:solidFill>
                      <a:srgbClr val="F8E984"/>
                    </a:solidFill>
                  </a:tcPr>
                </a:tc>
                <a:tc>
                  <a:txBody>
                    <a:bodyPr/>
                    <a:lstStyle/>
                    <a:p>
                      <a:pPr algn="r" fontAlgn="b"/>
                      <a:r>
                        <a:rPr lang="en-US" sz="400" b="0" i="0" u="none" strike="noStrike">
                          <a:solidFill>
                            <a:srgbClr val="000000"/>
                          </a:solidFill>
                          <a:effectLst/>
                          <a:latin typeface="Calibri" panose="020F0502020204030204" pitchFamily="34" charset="0"/>
                        </a:rPr>
                        <a:t>63.6%</a:t>
                      </a:r>
                    </a:p>
                  </a:txBody>
                  <a:tcPr marL="2677" marR="2677" marT="2677" marB="0" anchor="b">
                    <a:lnL>
                      <a:noFill/>
                    </a:lnL>
                    <a:lnR>
                      <a:noFill/>
                    </a:lnR>
                    <a:lnT>
                      <a:noFill/>
                    </a:lnT>
                    <a:lnB>
                      <a:noFill/>
                    </a:lnB>
                    <a:solidFill>
                      <a:srgbClr val="E1C48A"/>
                    </a:solidFill>
                  </a:tcPr>
                </a:tc>
                <a:tc>
                  <a:txBody>
                    <a:bodyPr/>
                    <a:lstStyle/>
                    <a:p>
                      <a:pPr algn="r" fontAlgn="b"/>
                      <a:r>
                        <a:rPr lang="en-US" sz="400" b="0" i="0" u="none" strike="noStrike">
                          <a:solidFill>
                            <a:srgbClr val="000000"/>
                          </a:solidFill>
                          <a:effectLst/>
                          <a:latin typeface="Calibri" panose="020F0502020204030204" pitchFamily="34" charset="0"/>
                        </a:rPr>
                        <a:t>72.1%</a:t>
                      </a:r>
                    </a:p>
                  </a:txBody>
                  <a:tcPr marL="2677" marR="2677" marT="2677" marB="0" anchor="b">
                    <a:lnL>
                      <a:noFill/>
                    </a:lnL>
                    <a:lnR>
                      <a:noFill/>
                    </a:lnR>
                    <a:lnT>
                      <a:noFill/>
                    </a:lnT>
                    <a:lnB>
                      <a:noFill/>
                    </a:lnB>
                    <a:solidFill>
                      <a:srgbClr val="F7E086"/>
                    </a:solidFill>
                  </a:tcPr>
                </a:tc>
                <a:tc>
                  <a:txBody>
                    <a:bodyPr/>
                    <a:lstStyle/>
                    <a:p>
                      <a:pPr algn="r" fontAlgn="b"/>
                      <a:r>
                        <a:rPr lang="en-US" sz="400" b="0" i="0" u="none" strike="noStrike">
                          <a:solidFill>
                            <a:srgbClr val="000000"/>
                          </a:solidFill>
                          <a:effectLst/>
                          <a:latin typeface="Calibri" panose="020F0502020204030204" pitchFamily="34" charset="0"/>
                        </a:rPr>
                        <a:t>60.2%</a:t>
                      </a:r>
                    </a:p>
                  </a:txBody>
                  <a:tcPr marL="2677" marR="2677" marT="2677" marB="0" anchor="b">
                    <a:lnL>
                      <a:noFill/>
                    </a:lnL>
                    <a:lnR>
                      <a:noFill/>
                    </a:lnR>
                    <a:lnT>
                      <a:noFill/>
                    </a:lnT>
                    <a:lnB>
                      <a:noFill/>
                    </a:lnB>
                    <a:solidFill>
                      <a:srgbClr val="D8B88C"/>
                    </a:solidFill>
                  </a:tcPr>
                </a:tc>
                <a:tc>
                  <a:txBody>
                    <a:bodyPr/>
                    <a:lstStyle/>
                    <a:p>
                      <a:pPr algn="r" fontAlgn="b"/>
                      <a:r>
                        <a:rPr lang="en-US" sz="400" b="0" i="0" u="none" strike="noStrike">
                          <a:solidFill>
                            <a:srgbClr val="000000"/>
                          </a:solidFill>
                          <a:effectLst/>
                          <a:latin typeface="Calibri" panose="020F0502020204030204" pitchFamily="34" charset="0"/>
                        </a:rPr>
                        <a:t>68.5%</a:t>
                      </a:r>
                    </a:p>
                  </a:txBody>
                  <a:tcPr marL="2677" marR="2677" marT="2677" marB="0" anchor="b">
                    <a:lnL>
                      <a:noFill/>
                    </a:lnL>
                    <a:lnR>
                      <a:noFill/>
                    </a:lnR>
                    <a:lnT>
                      <a:noFill/>
                    </a:lnT>
                    <a:lnB>
                      <a:noFill/>
                    </a:lnB>
                    <a:solidFill>
                      <a:srgbClr val="FEEB84"/>
                    </a:solidFill>
                  </a:tcPr>
                </a:tc>
                <a:tc>
                  <a:txBody>
                    <a:bodyPr/>
                    <a:lstStyle/>
                    <a:p>
                      <a:pPr algn="r" fontAlgn="b"/>
                      <a:r>
                        <a:rPr lang="en-US" sz="400" b="0" i="0" u="none" strike="noStrike">
                          <a:solidFill>
                            <a:srgbClr val="000000"/>
                          </a:solidFill>
                          <a:effectLst/>
                          <a:latin typeface="Calibri" panose="020F0502020204030204" pitchFamily="34" charset="0"/>
                        </a:rPr>
                        <a:t>58.2%</a:t>
                      </a:r>
                    </a:p>
                  </a:txBody>
                  <a:tcPr marL="2677" marR="2677" marT="2677" marB="0" anchor="b">
                    <a:lnL>
                      <a:noFill/>
                    </a:lnL>
                    <a:lnR>
                      <a:noFill/>
                    </a:lnR>
                    <a:lnT>
                      <a:noFill/>
                    </a:lnT>
                    <a:lnB>
                      <a:noFill/>
                    </a:lnB>
                    <a:solidFill>
                      <a:srgbClr val="E3C68A"/>
                    </a:solidFill>
                  </a:tcPr>
                </a:tc>
                <a:tc>
                  <a:txBody>
                    <a:bodyPr/>
                    <a:lstStyle/>
                    <a:p>
                      <a:pPr algn="r" fontAlgn="b"/>
                      <a:r>
                        <a:rPr lang="en-US" sz="400" b="0" i="0" u="none" strike="noStrike">
                          <a:solidFill>
                            <a:srgbClr val="000000"/>
                          </a:solidFill>
                          <a:effectLst/>
                          <a:latin typeface="Calibri" panose="020F0502020204030204" pitchFamily="34" charset="0"/>
                        </a:rPr>
                        <a:t>50.3%</a:t>
                      </a:r>
                    </a:p>
                  </a:txBody>
                  <a:tcPr marL="2677" marR="2677" marT="2677" marB="0" anchor="b">
                    <a:lnL>
                      <a:noFill/>
                    </a:lnL>
                    <a:lnR>
                      <a:noFill/>
                    </a:lnR>
                    <a:lnT>
                      <a:noFill/>
                    </a:lnT>
                    <a:lnB>
                      <a:noFill/>
                    </a:lnB>
                    <a:solidFill>
                      <a:srgbClr val="CDAA8E"/>
                    </a:solidFill>
                  </a:tcPr>
                </a:tc>
                <a:tc>
                  <a:txBody>
                    <a:bodyPr/>
                    <a:lstStyle/>
                    <a:p>
                      <a:pPr algn="r" fontAlgn="b"/>
                      <a:r>
                        <a:rPr lang="en-US" sz="400" b="0" i="0" u="none" strike="noStrike">
                          <a:solidFill>
                            <a:srgbClr val="000000"/>
                          </a:solidFill>
                          <a:effectLst/>
                          <a:latin typeface="Calibri" panose="020F0502020204030204" pitchFamily="34" charset="0"/>
                        </a:rPr>
                        <a:t>60.8%</a:t>
                      </a:r>
                    </a:p>
                  </a:txBody>
                  <a:tcPr marL="2677" marR="2677" marT="2677" marB="0" anchor="b">
                    <a:lnL>
                      <a:noFill/>
                    </a:lnL>
                    <a:lnR>
                      <a:noFill/>
                    </a:lnR>
                    <a:lnT>
                      <a:noFill/>
                    </a:lnT>
                    <a:lnB>
                      <a:noFill/>
                    </a:lnB>
                    <a:solidFill>
                      <a:srgbClr val="EAD089"/>
                    </a:solidFill>
                  </a:tcPr>
                </a:tc>
                <a:tc>
                  <a:txBody>
                    <a:bodyPr/>
                    <a:lstStyle/>
                    <a:p>
                      <a:pPr algn="r" fontAlgn="b"/>
                      <a:r>
                        <a:rPr lang="en-US" sz="400" b="0" i="0" u="none" strike="noStrike">
                          <a:solidFill>
                            <a:srgbClr val="000000"/>
                          </a:solidFill>
                          <a:effectLst/>
                          <a:latin typeface="Calibri" panose="020F0502020204030204" pitchFamily="34" charset="0"/>
                        </a:rPr>
                        <a:t>59.0%</a:t>
                      </a:r>
                    </a:p>
                  </a:txBody>
                  <a:tcPr marL="2677" marR="2677" marT="2677" marB="0" anchor="b">
                    <a:lnL>
                      <a:noFill/>
                    </a:lnL>
                    <a:lnR>
                      <a:noFill/>
                    </a:lnR>
                    <a:lnT>
                      <a:noFill/>
                    </a:lnT>
                    <a:lnB>
                      <a:noFill/>
                    </a:lnB>
                    <a:solidFill>
                      <a:srgbClr val="E5C98A"/>
                    </a:solidFill>
                  </a:tcPr>
                </a:tc>
                <a:tc>
                  <a:txBody>
                    <a:bodyPr/>
                    <a:lstStyle/>
                    <a:p>
                      <a:pPr algn="r" fontAlgn="b"/>
                      <a:r>
                        <a:rPr lang="en-US" sz="400" b="0" i="0" u="none" strike="noStrike">
                          <a:solidFill>
                            <a:srgbClr val="000000"/>
                          </a:solidFill>
                          <a:effectLst/>
                          <a:latin typeface="Calibri" panose="020F0502020204030204" pitchFamily="34" charset="0"/>
                        </a:rPr>
                        <a:t>68.9%</a:t>
                      </a:r>
                    </a:p>
                  </a:txBody>
                  <a:tcPr marL="2677" marR="2677" marT="2677" marB="0" anchor="b">
                    <a:lnL>
                      <a:noFill/>
                    </a:lnL>
                    <a:lnR>
                      <a:noFill/>
                    </a:lnR>
                    <a:lnT>
                      <a:noFill/>
                    </a:lnT>
                    <a:lnB>
                      <a:noFill/>
                    </a:lnB>
                    <a:solidFill>
                      <a:srgbClr val="FDE985"/>
                    </a:solidFill>
                  </a:tcPr>
                </a:tc>
                <a:tc>
                  <a:txBody>
                    <a:bodyPr/>
                    <a:lstStyle/>
                    <a:p>
                      <a:pPr algn="r" fontAlgn="b"/>
                      <a:r>
                        <a:rPr lang="en-US" sz="400" b="0" i="0" u="none" strike="noStrike">
                          <a:solidFill>
                            <a:srgbClr val="000000"/>
                          </a:solidFill>
                          <a:effectLst/>
                          <a:latin typeface="Calibri" panose="020F0502020204030204" pitchFamily="34" charset="0"/>
                        </a:rPr>
                        <a:t>63.7%</a:t>
                      </a:r>
                    </a:p>
                  </a:txBody>
                  <a:tcPr marL="2677" marR="2677" marT="2677" marB="0" anchor="b">
                    <a:lnL>
                      <a:noFill/>
                    </a:lnL>
                    <a:lnR>
                      <a:noFill/>
                    </a:lnR>
                    <a:lnT>
                      <a:noFill/>
                    </a:lnT>
                    <a:lnB>
                      <a:noFill/>
                    </a:lnB>
                    <a:solidFill>
                      <a:srgbClr val="F0D887"/>
                    </a:solidFill>
                  </a:tcPr>
                </a:tc>
                <a:tc>
                  <a:txBody>
                    <a:bodyPr/>
                    <a:lstStyle/>
                    <a:p>
                      <a:pPr algn="r" fontAlgn="b"/>
                      <a:r>
                        <a:rPr lang="en-US" sz="400" b="0" i="0" u="none" strike="noStrike">
                          <a:solidFill>
                            <a:srgbClr val="000000"/>
                          </a:solidFill>
                          <a:effectLst/>
                          <a:latin typeface="Calibri" panose="020F0502020204030204" pitchFamily="34" charset="0"/>
                        </a:rPr>
                        <a:t>55.7%</a:t>
                      </a:r>
                    </a:p>
                  </a:txBody>
                  <a:tcPr marL="2677" marR="2677" marT="2677" marB="0" anchor="b">
                    <a:lnL>
                      <a:noFill/>
                    </a:lnL>
                    <a:lnR>
                      <a:noFill/>
                    </a:lnR>
                    <a:lnT>
                      <a:noFill/>
                    </a:lnT>
                    <a:lnB>
                      <a:noFill/>
                    </a:lnB>
                    <a:solidFill>
                      <a:srgbClr val="DCBD8B"/>
                    </a:solidFill>
                  </a:tcPr>
                </a:tc>
                <a:tc>
                  <a:txBody>
                    <a:bodyPr/>
                    <a:lstStyle/>
                    <a:p>
                      <a:pPr algn="r" fontAlgn="b"/>
                      <a:r>
                        <a:rPr lang="en-US" sz="400" b="0" i="0" u="none" strike="noStrike">
                          <a:solidFill>
                            <a:srgbClr val="000000"/>
                          </a:solidFill>
                          <a:effectLst/>
                          <a:latin typeface="Calibri" panose="020F0502020204030204" pitchFamily="34" charset="0"/>
                        </a:rPr>
                        <a:t>54.3%</a:t>
                      </a:r>
                    </a:p>
                  </a:txBody>
                  <a:tcPr marL="2677" marR="2677" marT="2677" marB="0" anchor="b">
                    <a:lnL>
                      <a:noFill/>
                    </a:lnL>
                    <a:lnR>
                      <a:noFill/>
                    </a:lnR>
                    <a:lnT>
                      <a:noFill/>
                    </a:lnT>
                    <a:lnB>
                      <a:noFill/>
                    </a:lnB>
                    <a:solidFill>
                      <a:srgbClr val="D9B98C"/>
                    </a:solidFill>
                  </a:tcPr>
                </a:tc>
                <a:tc>
                  <a:txBody>
                    <a:bodyPr/>
                    <a:lstStyle/>
                    <a:p>
                      <a:pPr algn="r" fontAlgn="b"/>
                      <a:r>
                        <a:rPr lang="en-US" sz="400" b="0" i="0" u="none" strike="noStrike">
                          <a:solidFill>
                            <a:srgbClr val="000000"/>
                          </a:solidFill>
                          <a:effectLst/>
                          <a:latin typeface="Calibri" panose="020F0502020204030204" pitchFamily="34" charset="0"/>
                        </a:rPr>
                        <a:t>57.8%</a:t>
                      </a:r>
                    </a:p>
                  </a:txBody>
                  <a:tcPr marL="2677" marR="2677" marT="2677" marB="0" anchor="b">
                    <a:lnL>
                      <a:noFill/>
                    </a:lnL>
                    <a:lnR>
                      <a:noFill/>
                    </a:lnR>
                    <a:lnT>
                      <a:noFill/>
                    </a:lnT>
                    <a:lnB>
                      <a:noFill/>
                    </a:lnB>
                    <a:solidFill>
                      <a:srgbClr val="E1C48A"/>
                    </a:solidFill>
                  </a:tcPr>
                </a:tc>
                <a:extLst>
                  <a:ext uri="{0D108BD9-81ED-4DB2-BD59-A6C34878D82A}">
                    <a16:rowId xmlns:a16="http://schemas.microsoft.com/office/drawing/2014/main" val="1848282784"/>
                  </a:ext>
                </a:extLst>
              </a:tr>
              <a:tr h="16329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alcohol use in past 30 days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88.9%</a:t>
                      </a:r>
                    </a:p>
                  </a:txBody>
                  <a:tcPr marL="2677" marR="2677" marT="2677" marB="0" anchor="b">
                    <a:lnL>
                      <a:noFill/>
                    </a:lnL>
                    <a:lnR>
                      <a:noFill/>
                    </a:lnR>
                    <a:lnT>
                      <a:noFill/>
                    </a:lnT>
                    <a:lnB>
                      <a:noFill/>
                    </a:lnB>
                    <a:solidFill>
                      <a:srgbClr val="A9D380"/>
                    </a:solidFill>
                  </a:tcPr>
                </a:tc>
                <a:tc>
                  <a:txBody>
                    <a:bodyPr/>
                    <a:lstStyle/>
                    <a:p>
                      <a:pPr algn="r" fontAlgn="b"/>
                      <a:r>
                        <a:rPr lang="en-US" sz="400" b="0" i="0" u="none" strike="noStrike">
                          <a:solidFill>
                            <a:srgbClr val="000000"/>
                          </a:solidFill>
                          <a:effectLst/>
                          <a:latin typeface="Calibri" panose="020F0502020204030204" pitchFamily="34" charset="0"/>
                        </a:rPr>
                        <a:t>95.3%</a:t>
                      </a:r>
                    </a:p>
                  </a:txBody>
                  <a:tcPr marL="2677" marR="2677" marT="2677" marB="0" anchor="b">
                    <a:lnL>
                      <a:noFill/>
                    </a:lnL>
                    <a:lnR>
                      <a:noFill/>
                    </a:lnR>
                    <a:lnT>
                      <a:noFill/>
                    </a:lnT>
                    <a:lnB>
                      <a:noFill/>
                    </a:lnB>
                    <a:solidFill>
                      <a:srgbClr val="81C77D"/>
                    </a:solidFill>
                  </a:tcPr>
                </a:tc>
                <a:tc>
                  <a:txBody>
                    <a:bodyPr/>
                    <a:lstStyle/>
                    <a:p>
                      <a:pPr algn="r" fontAlgn="b"/>
                      <a:r>
                        <a:rPr lang="en-US" sz="400" b="0" i="0" u="none" strike="noStrike">
                          <a:solidFill>
                            <a:srgbClr val="000000"/>
                          </a:solidFill>
                          <a:effectLst/>
                          <a:latin typeface="Calibri" panose="020F0502020204030204" pitchFamily="34" charset="0"/>
                        </a:rPr>
                        <a:t>95.9%</a:t>
                      </a:r>
                    </a:p>
                  </a:txBody>
                  <a:tcPr marL="2677" marR="2677" marT="2677" marB="0" anchor="b">
                    <a:lnL>
                      <a:noFill/>
                    </a:lnL>
                    <a:lnR>
                      <a:noFill/>
                    </a:lnR>
                    <a:lnT>
                      <a:noFill/>
                    </a:lnT>
                    <a:lnB>
                      <a:noFill/>
                    </a:lnB>
                    <a:solidFill>
                      <a:srgbClr val="7DC67D"/>
                    </a:solidFill>
                  </a:tcPr>
                </a:tc>
                <a:tc>
                  <a:txBody>
                    <a:bodyPr/>
                    <a:lstStyle/>
                    <a:p>
                      <a:pPr algn="r" fontAlgn="b"/>
                      <a:r>
                        <a:rPr lang="en-US" sz="400" b="0" i="0" u="none" strike="noStrike">
                          <a:solidFill>
                            <a:srgbClr val="000000"/>
                          </a:solidFill>
                          <a:effectLst/>
                          <a:latin typeface="Calibri" panose="020F0502020204030204" pitchFamily="34" charset="0"/>
                        </a:rPr>
                        <a:t>92.0%</a:t>
                      </a:r>
                    </a:p>
                  </a:txBody>
                  <a:tcPr marL="2677" marR="2677" marT="2677" marB="0" anchor="b">
                    <a:lnL>
                      <a:noFill/>
                    </a:lnL>
                    <a:lnR>
                      <a:noFill/>
                    </a:lnR>
                    <a:lnT>
                      <a:noFill/>
                    </a:lnT>
                    <a:lnB>
                      <a:noFill/>
                    </a:lnB>
                    <a:solidFill>
                      <a:srgbClr val="96CD7E"/>
                    </a:solidFill>
                  </a:tcPr>
                </a:tc>
                <a:tc>
                  <a:txBody>
                    <a:bodyPr/>
                    <a:lstStyle/>
                    <a:p>
                      <a:pPr algn="r" fontAlgn="b"/>
                      <a:r>
                        <a:rPr lang="en-US" sz="400" b="0" i="0" u="none" strike="noStrike">
                          <a:solidFill>
                            <a:srgbClr val="000000"/>
                          </a:solidFill>
                          <a:effectLst/>
                          <a:latin typeface="Calibri" panose="020F0502020204030204" pitchFamily="34" charset="0"/>
                        </a:rPr>
                        <a:t>94.8%</a:t>
                      </a:r>
                    </a:p>
                  </a:txBody>
                  <a:tcPr marL="2677" marR="2677" marT="2677" marB="0" anchor="b">
                    <a:lnL>
                      <a:noFill/>
                    </a:lnL>
                    <a:lnR>
                      <a:noFill/>
                    </a:lnR>
                    <a:lnT>
                      <a:noFill/>
                    </a:lnT>
                    <a:lnB>
                      <a:noFill/>
                    </a:lnB>
                    <a:solidFill>
                      <a:srgbClr val="84C87D"/>
                    </a:solidFill>
                  </a:tcPr>
                </a:tc>
                <a:tc>
                  <a:txBody>
                    <a:bodyPr/>
                    <a:lstStyle/>
                    <a:p>
                      <a:pPr algn="r" fontAlgn="b"/>
                      <a:r>
                        <a:rPr lang="en-US" sz="400" b="0" i="0" u="none" strike="noStrike">
                          <a:solidFill>
                            <a:srgbClr val="000000"/>
                          </a:solidFill>
                          <a:effectLst/>
                          <a:latin typeface="Calibri" panose="020F0502020204030204" pitchFamily="34" charset="0"/>
                        </a:rPr>
                        <a:t>90.6%</a:t>
                      </a:r>
                    </a:p>
                  </a:txBody>
                  <a:tcPr marL="2677" marR="2677" marT="2677" marB="0" anchor="b">
                    <a:lnL>
                      <a:noFill/>
                    </a:lnL>
                    <a:lnR>
                      <a:noFill/>
                    </a:lnR>
                    <a:lnT>
                      <a:noFill/>
                    </a:lnT>
                    <a:lnB>
                      <a:noFill/>
                    </a:lnB>
                    <a:solidFill>
                      <a:srgbClr val="9FD07F"/>
                    </a:solidFill>
                  </a:tcPr>
                </a:tc>
                <a:tc>
                  <a:txBody>
                    <a:bodyPr/>
                    <a:lstStyle/>
                    <a:p>
                      <a:pPr algn="r" fontAlgn="b"/>
                      <a:r>
                        <a:rPr lang="en-US" sz="400" b="0" i="0" u="none" strike="noStrike">
                          <a:solidFill>
                            <a:srgbClr val="000000"/>
                          </a:solidFill>
                          <a:effectLst/>
                          <a:latin typeface="Calibri" panose="020F0502020204030204" pitchFamily="34" charset="0"/>
                        </a:rPr>
                        <a:t>92.6%</a:t>
                      </a:r>
                    </a:p>
                  </a:txBody>
                  <a:tcPr marL="2677" marR="2677" marT="2677" marB="0" anchor="b">
                    <a:lnL>
                      <a:noFill/>
                    </a:lnL>
                    <a:lnR>
                      <a:noFill/>
                    </a:lnR>
                    <a:lnT>
                      <a:noFill/>
                    </a:lnT>
                    <a:lnB>
                      <a:noFill/>
                    </a:lnB>
                    <a:solidFill>
                      <a:srgbClr val="92CC7E"/>
                    </a:solidFill>
                  </a:tcPr>
                </a:tc>
                <a:tc>
                  <a:txBody>
                    <a:bodyPr/>
                    <a:lstStyle/>
                    <a:p>
                      <a:pPr algn="r" fontAlgn="b"/>
                      <a:r>
                        <a:rPr lang="en-US" sz="400" b="0" i="0" u="none" strike="noStrike">
                          <a:solidFill>
                            <a:srgbClr val="000000"/>
                          </a:solidFill>
                          <a:effectLst/>
                          <a:latin typeface="Calibri" panose="020F0502020204030204" pitchFamily="34" charset="0"/>
                        </a:rPr>
                        <a:t>88.7%</a:t>
                      </a:r>
                    </a:p>
                  </a:txBody>
                  <a:tcPr marL="2677" marR="2677" marT="2677" marB="0" anchor="b">
                    <a:lnL>
                      <a:noFill/>
                    </a:lnL>
                    <a:lnR>
                      <a:noFill/>
                    </a:lnR>
                    <a:lnT>
                      <a:noFill/>
                    </a:lnT>
                    <a:lnB>
                      <a:noFill/>
                    </a:lnB>
                    <a:solidFill>
                      <a:srgbClr val="ABD380"/>
                    </a:solidFill>
                  </a:tcPr>
                </a:tc>
                <a:tc>
                  <a:txBody>
                    <a:bodyPr/>
                    <a:lstStyle/>
                    <a:p>
                      <a:pPr algn="r" fontAlgn="b"/>
                      <a:r>
                        <a:rPr lang="en-US" sz="400" b="0" i="0" u="none" strike="noStrike">
                          <a:solidFill>
                            <a:srgbClr val="000000"/>
                          </a:solidFill>
                          <a:effectLst/>
                          <a:latin typeface="Calibri" panose="020F0502020204030204" pitchFamily="34" charset="0"/>
                        </a:rPr>
                        <a:t>92.4%</a:t>
                      </a:r>
                    </a:p>
                  </a:txBody>
                  <a:tcPr marL="2677" marR="2677" marT="2677" marB="0" anchor="b">
                    <a:lnL>
                      <a:noFill/>
                    </a:lnL>
                    <a:lnR>
                      <a:noFill/>
                    </a:lnR>
                    <a:lnT>
                      <a:noFill/>
                    </a:lnT>
                    <a:lnB>
                      <a:noFill/>
                    </a:lnB>
                    <a:solidFill>
                      <a:srgbClr val="88C97E"/>
                    </a:solidFill>
                  </a:tcPr>
                </a:tc>
                <a:tc>
                  <a:txBody>
                    <a:bodyPr/>
                    <a:lstStyle/>
                    <a:p>
                      <a:pPr algn="r" fontAlgn="b"/>
                      <a:r>
                        <a:rPr lang="en-US" sz="400" b="0" i="0" u="none" strike="noStrike">
                          <a:solidFill>
                            <a:srgbClr val="000000"/>
                          </a:solidFill>
                          <a:effectLst/>
                          <a:latin typeface="Calibri" panose="020F0502020204030204" pitchFamily="34" charset="0"/>
                        </a:rPr>
                        <a:t>88.9%</a:t>
                      </a:r>
                    </a:p>
                  </a:txBody>
                  <a:tcPr marL="2677" marR="2677" marT="2677" marB="0" anchor="b">
                    <a:lnL>
                      <a:noFill/>
                    </a:lnL>
                    <a:lnR>
                      <a:noFill/>
                    </a:lnR>
                    <a:lnT>
                      <a:noFill/>
                    </a:lnT>
                    <a:lnB>
                      <a:noFill/>
                    </a:lnB>
                    <a:solidFill>
                      <a:srgbClr val="99CE7F"/>
                    </a:solidFill>
                  </a:tcPr>
                </a:tc>
                <a:tc>
                  <a:txBody>
                    <a:bodyPr/>
                    <a:lstStyle/>
                    <a:p>
                      <a:pPr algn="r" fontAlgn="b"/>
                      <a:r>
                        <a:rPr lang="en-US" sz="400" b="0" i="0" u="none" strike="noStrike">
                          <a:solidFill>
                            <a:srgbClr val="000000"/>
                          </a:solidFill>
                          <a:effectLst/>
                          <a:latin typeface="Calibri" panose="020F0502020204030204" pitchFamily="34" charset="0"/>
                        </a:rPr>
                        <a:t>85.1%</a:t>
                      </a:r>
                    </a:p>
                  </a:txBody>
                  <a:tcPr marL="2677" marR="2677" marT="2677" marB="0" anchor="b">
                    <a:lnL>
                      <a:noFill/>
                    </a:lnL>
                    <a:lnR>
                      <a:noFill/>
                    </a:lnR>
                    <a:lnT>
                      <a:noFill/>
                    </a:lnT>
                    <a:lnB>
                      <a:noFill/>
                    </a:lnB>
                    <a:solidFill>
                      <a:srgbClr val="ACD380"/>
                    </a:solidFill>
                  </a:tcPr>
                </a:tc>
                <a:tc>
                  <a:txBody>
                    <a:bodyPr/>
                    <a:lstStyle/>
                    <a:p>
                      <a:pPr algn="r" fontAlgn="b"/>
                      <a:r>
                        <a:rPr lang="en-US" sz="400" b="0" i="0" u="none" strike="noStrike">
                          <a:solidFill>
                            <a:srgbClr val="000000"/>
                          </a:solidFill>
                          <a:effectLst/>
                          <a:latin typeface="Calibri" panose="020F0502020204030204" pitchFamily="34" charset="0"/>
                        </a:rPr>
                        <a:t>90.4%</a:t>
                      </a:r>
                    </a:p>
                  </a:txBody>
                  <a:tcPr marL="2677" marR="2677" marT="2677" marB="0" anchor="b">
                    <a:lnL>
                      <a:noFill/>
                    </a:lnL>
                    <a:lnR>
                      <a:noFill/>
                    </a:lnR>
                    <a:lnT>
                      <a:noFill/>
                    </a:lnT>
                    <a:lnB>
                      <a:noFill/>
                    </a:lnB>
                    <a:solidFill>
                      <a:srgbClr val="92CC7E"/>
                    </a:solidFill>
                  </a:tcPr>
                </a:tc>
                <a:tc>
                  <a:txBody>
                    <a:bodyPr/>
                    <a:lstStyle/>
                    <a:p>
                      <a:pPr algn="r" fontAlgn="b"/>
                      <a:r>
                        <a:rPr lang="en-US" sz="400" b="0" i="0" u="none" strike="noStrike">
                          <a:solidFill>
                            <a:srgbClr val="000000"/>
                          </a:solidFill>
                          <a:effectLst/>
                          <a:latin typeface="Calibri" panose="020F0502020204030204" pitchFamily="34" charset="0"/>
                        </a:rPr>
                        <a:t>89.4%</a:t>
                      </a:r>
                    </a:p>
                  </a:txBody>
                  <a:tcPr marL="2677" marR="2677" marT="2677" marB="0" anchor="b">
                    <a:lnL>
                      <a:noFill/>
                    </a:lnL>
                    <a:lnR>
                      <a:noFill/>
                    </a:lnR>
                    <a:lnT>
                      <a:noFill/>
                    </a:lnT>
                    <a:lnB>
                      <a:noFill/>
                    </a:lnB>
                    <a:solidFill>
                      <a:srgbClr val="97CD7E"/>
                    </a:solidFill>
                  </a:tcPr>
                </a:tc>
                <a:tc>
                  <a:txBody>
                    <a:bodyPr/>
                    <a:lstStyle/>
                    <a:p>
                      <a:pPr algn="r" fontAlgn="b"/>
                      <a:r>
                        <a:rPr lang="en-US" sz="400" b="0" i="0" u="none" strike="noStrike">
                          <a:solidFill>
                            <a:srgbClr val="000000"/>
                          </a:solidFill>
                          <a:effectLst/>
                          <a:latin typeface="Calibri" panose="020F0502020204030204" pitchFamily="34" charset="0"/>
                        </a:rPr>
                        <a:t>92.7%</a:t>
                      </a:r>
                    </a:p>
                  </a:txBody>
                  <a:tcPr marL="2677" marR="2677" marT="2677" marB="0" anchor="b">
                    <a:lnL>
                      <a:noFill/>
                    </a:lnL>
                    <a:lnR>
                      <a:noFill/>
                    </a:lnR>
                    <a:lnT>
                      <a:noFill/>
                    </a:lnT>
                    <a:lnB>
                      <a:noFill/>
                    </a:lnB>
                    <a:solidFill>
                      <a:srgbClr val="89C97E"/>
                    </a:solidFill>
                  </a:tcPr>
                </a:tc>
                <a:tc>
                  <a:txBody>
                    <a:bodyPr/>
                    <a:lstStyle/>
                    <a:p>
                      <a:pPr algn="r" fontAlgn="b"/>
                      <a:r>
                        <a:rPr lang="en-US" sz="400" b="0" i="0" u="none" strike="noStrike">
                          <a:solidFill>
                            <a:srgbClr val="000000"/>
                          </a:solidFill>
                          <a:effectLst/>
                          <a:latin typeface="Calibri" panose="020F0502020204030204" pitchFamily="34" charset="0"/>
                        </a:rPr>
                        <a:t>90.4%</a:t>
                      </a:r>
                    </a:p>
                  </a:txBody>
                  <a:tcPr marL="2677" marR="2677" marT="2677" marB="0" anchor="b">
                    <a:lnL>
                      <a:noFill/>
                    </a:lnL>
                    <a:lnR>
                      <a:noFill/>
                    </a:lnR>
                    <a:lnT>
                      <a:noFill/>
                    </a:lnT>
                    <a:lnB>
                      <a:noFill/>
                    </a:lnB>
                    <a:solidFill>
                      <a:srgbClr val="94CD7E"/>
                    </a:solidFill>
                  </a:tcPr>
                </a:tc>
                <a:tc>
                  <a:txBody>
                    <a:bodyPr/>
                    <a:lstStyle/>
                    <a:p>
                      <a:pPr algn="r" fontAlgn="b"/>
                      <a:r>
                        <a:rPr lang="en-US" sz="400" b="0" i="0" u="none" strike="noStrike">
                          <a:solidFill>
                            <a:srgbClr val="000000"/>
                          </a:solidFill>
                          <a:effectLst/>
                          <a:latin typeface="Calibri" panose="020F0502020204030204" pitchFamily="34" charset="0"/>
                        </a:rPr>
                        <a:t>88.6%</a:t>
                      </a:r>
                    </a:p>
                  </a:txBody>
                  <a:tcPr marL="2677" marR="2677" marT="2677" marB="0" anchor="b">
                    <a:lnL>
                      <a:noFill/>
                    </a:lnL>
                    <a:lnR>
                      <a:noFill/>
                    </a:lnR>
                    <a:lnT>
                      <a:noFill/>
                    </a:lnT>
                    <a:lnB>
                      <a:noFill/>
                    </a:lnB>
                    <a:solidFill>
                      <a:srgbClr val="9ECF7F"/>
                    </a:solidFill>
                  </a:tcPr>
                </a:tc>
                <a:tc>
                  <a:txBody>
                    <a:bodyPr/>
                    <a:lstStyle/>
                    <a:p>
                      <a:pPr algn="r" fontAlgn="b"/>
                      <a:r>
                        <a:rPr lang="en-US" sz="400" b="0" i="0" u="none" strike="noStrike">
                          <a:solidFill>
                            <a:srgbClr val="000000"/>
                          </a:solidFill>
                          <a:effectLst/>
                          <a:latin typeface="Calibri" panose="020F0502020204030204" pitchFamily="34" charset="0"/>
                        </a:rPr>
                        <a:t>88.8%</a:t>
                      </a:r>
                    </a:p>
                  </a:txBody>
                  <a:tcPr marL="2677" marR="2677" marT="2677" marB="0" anchor="b">
                    <a:lnL>
                      <a:noFill/>
                    </a:lnL>
                    <a:lnR>
                      <a:noFill/>
                    </a:lnR>
                    <a:lnT>
                      <a:noFill/>
                    </a:lnT>
                    <a:lnB>
                      <a:noFill/>
                    </a:lnB>
                    <a:solidFill>
                      <a:srgbClr val="9DCF7F"/>
                    </a:solidFill>
                  </a:tcPr>
                </a:tc>
                <a:tc>
                  <a:txBody>
                    <a:bodyPr/>
                    <a:lstStyle/>
                    <a:p>
                      <a:pPr algn="r" fontAlgn="b"/>
                      <a:r>
                        <a:rPr lang="en-US" sz="400" b="0" i="0" u="none" strike="noStrike">
                          <a:solidFill>
                            <a:srgbClr val="000000"/>
                          </a:solidFill>
                          <a:effectLst/>
                          <a:latin typeface="Calibri" panose="020F0502020204030204" pitchFamily="34" charset="0"/>
                        </a:rPr>
                        <a:t>88.2%</a:t>
                      </a:r>
                    </a:p>
                  </a:txBody>
                  <a:tcPr marL="2677" marR="2677" marT="2677" marB="0" anchor="b">
                    <a:lnL>
                      <a:noFill/>
                    </a:lnL>
                    <a:lnR>
                      <a:noFill/>
                    </a:lnR>
                    <a:lnT>
                      <a:noFill/>
                    </a:lnT>
                    <a:lnB>
                      <a:noFill/>
                    </a:lnB>
                    <a:solidFill>
                      <a:srgbClr val="A0D07F"/>
                    </a:solidFill>
                  </a:tcPr>
                </a:tc>
                <a:extLst>
                  <a:ext uri="{0D108BD9-81ED-4DB2-BD59-A6C34878D82A}">
                    <a16:rowId xmlns:a16="http://schemas.microsoft.com/office/drawing/2014/main" val="3738186223"/>
                  </a:ext>
                </a:extLst>
              </a:tr>
              <a:tr h="328984">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drinking and driving in past 30 days (among students who reported drinking)</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100.0%</a:t>
                      </a:r>
                    </a:p>
                  </a:txBody>
                  <a:tcPr marL="2677" marR="2677" marT="2677" marB="0" anchor="b">
                    <a:lnL>
                      <a:noFill/>
                    </a:lnL>
                    <a:lnR>
                      <a:noFill/>
                    </a:lnR>
                    <a:lnT>
                      <a:noFill/>
                    </a:lnT>
                    <a:lnB>
                      <a:noFill/>
                    </a:lnB>
                    <a:solidFill>
                      <a:srgbClr val="63BE7B"/>
                    </a:solidFill>
                  </a:tcPr>
                </a:tc>
                <a:tc>
                  <a:txBody>
                    <a:bodyPr/>
                    <a:lstStyle/>
                    <a:p>
                      <a:pPr algn="r" fontAlgn="b"/>
                      <a:r>
                        <a:rPr lang="en-US" sz="400" b="0" i="0" u="none" strike="noStrike">
                          <a:solidFill>
                            <a:srgbClr val="000000"/>
                          </a:solidFill>
                          <a:effectLst/>
                          <a:latin typeface="Calibri" panose="020F0502020204030204" pitchFamily="34" charset="0"/>
                        </a:rPr>
                        <a:t>98.0%</a:t>
                      </a:r>
                    </a:p>
                  </a:txBody>
                  <a:tcPr marL="2677" marR="2677" marT="2677" marB="0" anchor="b">
                    <a:lnL>
                      <a:noFill/>
                    </a:lnL>
                    <a:lnR>
                      <a:noFill/>
                    </a:lnR>
                    <a:lnT>
                      <a:noFill/>
                    </a:lnT>
                    <a:lnB>
                      <a:noFill/>
                    </a:lnB>
                    <a:solidFill>
                      <a:srgbClr val="70C27C"/>
                    </a:solidFill>
                  </a:tcPr>
                </a:tc>
                <a:tc>
                  <a:txBody>
                    <a:bodyPr/>
                    <a:lstStyle/>
                    <a:p>
                      <a:pPr algn="r" fontAlgn="b"/>
                      <a:r>
                        <a:rPr lang="en-US" sz="400" b="0" i="0" u="none" strike="noStrike">
                          <a:solidFill>
                            <a:srgbClr val="000000"/>
                          </a:solidFill>
                          <a:effectLst/>
                          <a:latin typeface="Calibri" panose="020F0502020204030204" pitchFamily="34" charset="0"/>
                        </a:rPr>
                        <a:t>94.2%</a:t>
                      </a:r>
                    </a:p>
                  </a:txBody>
                  <a:tcPr marL="2677" marR="2677" marT="2677" marB="0" anchor="b">
                    <a:lnL>
                      <a:noFill/>
                    </a:lnL>
                    <a:lnR>
                      <a:noFill/>
                    </a:lnR>
                    <a:lnT>
                      <a:noFill/>
                    </a:lnT>
                    <a:lnB>
                      <a:noFill/>
                    </a:lnB>
                    <a:solidFill>
                      <a:srgbClr val="88C97E"/>
                    </a:solidFill>
                  </a:tcPr>
                </a:tc>
                <a:tc>
                  <a:txBody>
                    <a:bodyPr/>
                    <a:lstStyle/>
                    <a:p>
                      <a:pPr algn="r" fontAlgn="b"/>
                      <a:r>
                        <a:rPr lang="en-US" sz="400" b="0" i="0" u="none" strike="noStrike">
                          <a:solidFill>
                            <a:srgbClr val="000000"/>
                          </a:solidFill>
                          <a:effectLst/>
                          <a:latin typeface="Calibri" panose="020F0502020204030204" pitchFamily="34" charset="0"/>
                        </a:rPr>
                        <a:t>97.5%</a:t>
                      </a:r>
                    </a:p>
                  </a:txBody>
                  <a:tcPr marL="2677" marR="2677" marT="2677" marB="0" anchor="b">
                    <a:lnL>
                      <a:noFill/>
                    </a:lnL>
                    <a:lnR>
                      <a:noFill/>
                    </a:lnR>
                    <a:lnT>
                      <a:noFill/>
                    </a:lnT>
                    <a:lnB>
                      <a:noFill/>
                    </a:lnB>
                    <a:solidFill>
                      <a:srgbClr val="73C37C"/>
                    </a:solidFill>
                  </a:tcPr>
                </a:tc>
                <a:tc>
                  <a:txBody>
                    <a:bodyPr/>
                    <a:lstStyle/>
                    <a:p>
                      <a:pPr algn="r" fontAlgn="b"/>
                      <a:r>
                        <a:rPr lang="en-US" sz="400" b="0" i="0" u="none" strike="noStrike">
                          <a:solidFill>
                            <a:srgbClr val="000000"/>
                          </a:solidFill>
                          <a:effectLst/>
                          <a:latin typeface="Calibri" panose="020F0502020204030204" pitchFamily="34" charset="0"/>
                        </a:rPr>
                        <a:t>97.8%</a:t>
                      </a:r>
                    </a:p>
                  </a:txBody>
                  <a:tcPr marL="2677" marR="2677" marT="2677" marB="0" anchor="b">
                    <a:lnL>
                      <a:noFill/>
                    </a:lnL>
                    <a:lnR>
                      <a:noFill/>
                    </a:lnR>
                    <a:lnT>
                      <a:noFill/>
                    </a:lnT>
                    <a:lnB>
                      <a:noFill/>
                    </a:lnB>
                    <a:solidFill>
                      <a:srgbClr val="71C27C"/>
                    </a:solidFill>
                  </a:tcPr>
                </a:tc>
                <a:tc>
                  <a:txBody>
                    <a:bodyPr/>
                    <a:lstStyle/>
                    <a:p>
                      <a:pPr algn="r" fontAlgn="b"/>
                      <a:r>
                        <a:rPr lang="en-US" sz="400" b="0" i="0" u="none" strike="noStrike">
                          <a:solidFill>
                            <a:srgbClr val="000000"/>
                          </a:solidFill>
                          <a:effectLst/>
                          <a:latin typeface="Calibri" panose="020F0502020204030204" pitchFamily="34" charset="0"/>
                        </a:rPr>
                        <a:t>99.0%</a:t>
                      </a:r>
                    </a:p>
                  </a:txBody>
                  <a:tcPr marL="2677" marR="2677" marT="2677" marB="0" anchor="b">
                    <a:lnL>
                      <a:noFill/>
                    </a:lnL>
                    <a:lnR>
                      <a:noFill/>
                    </a:lnR>
                    <a:lnT>
                      <a:noFill/>
                    </a:lnT>
                    <a:lnB>
                      <a:noFill/>
                    </a:lnB>
                    <a:solidFill>
                      <a:srgbClr val="6AC07C"/>
                    </a:solidFill>
                  </a:tcPr>
                </a:tc>
                <a:tc>
                  <a:txBody>
                    <a:bodyPr/>
                    <a:lstStyle/>
                    <a:p>
                      <a:pPr algn="r" fontAlgn="b"/>
                      <a:r>
                        <a:rPr lang="en-US" sz="400" b="0" i="0" u="none" strike="noStrike">
                          <a:solidFill>
                            <a:srgbClr val="000000"/>
                          </a:solidFill>
                          <a:effectLst/>
                          <a:latin typeface="Calibri" panose="020F0502020204030204" pitchFamily="34" charset="0"/>
                        </a:rPr>
                        <a:t>97.4%</a:t>
                      </a:r>
                    </a:p>
                  </a:txBody>
                  <a:tcPr marL="2677" marR="2677" marT="2677" marB="0" anchor="b">
                    <a:lnL>
                      <a:noFill/>
                    </a:lnL>
                    <a:lnR>
                      <a:noFill/>
                    </a:lnR>
                    <a:lnT>
                      <a:noFill/>
                    </a:lnT>
                    <a:lnB>
                      <a:noFill/>
                    </a:lnB>
                    <a:solidFill>
                      <a:srgbClr val="74C37C"/>
                    </a:solidFill>
                  </a:tcPr>
                </a:tc>
                <a:tc>
                  <a:txBody>
                    <a:bodyPr/>
                    <a:lstStyle/>
                    <a:p>
                      <a:pPr algn="r" fontAlgn="b"/>
                      <a:r>
                        <a:rPr lang="en-US" sz="400" b="0" i="0" u="none" strike="noStrike">
                          <a:solidFill>
                            <a:srgbClr val="000000"/>
                          </a:solidFill>
                          <a:effectLst/>
                          <a:latin typeface="Calibri" panose="020F0502020204030204" pitchFamily="34" charset="0"/>
                        </a:rPr>
                        <a:t>97.1%</a:t>
                      </a:r>
                    </a:p>
                  </a:txBody>
                  <a:tcPr marL="2677" marR="2677" marT="2677" marB="0" anchor="b">
                    <a:lnL>
                      <a:noFill/>
                    </a:lnL>
                    <a:lnR>
                      <a:noFill/>
                    </a:lnR>
                    <a:lnT>
                      <a:noFill/>
                    </a:lnT>
                    <a:lnB>
                      <a:noFill/>
                    </a:lnB>
                    <a:solidFill>
                      <a:srgbClr val="76C47D"/>
                    </a:solidFill>
                  </a:tcPr>
                </a:tc>
                <a:tc>
                  <a:txBody>
                    <a:bodyPr/>
                    <a:lstStyle/>
                    <a:p>
                      <a:pPr algn="r" fontAlgn="b"/>
                      <a:r>
                        <a:rPr lang="en-US" sz="400" b="0" i="0" u="none" strike="noStrike">
                          <a:solidFill>
                            <a:srgbClr val="000000"/>
                          </a:solidFill>
                          <a:effectLst/>
                          <a:latin typeface="Calibri" panose="020F0502020204030204" pitchFamily="34" charset="0"/>
                        </a:rPr>
                        <a:t>98.1%</a:t>
                      </a:r>
                    </a:p>
                  </a:txBody>
                  <a:tcPr marL="2677" marR="2677" marT="2677" marB="0" anchor="b">
                    <a:lnL>
                      <a:noFill/>
                    </a:lnL>
                    <a:lnR>
                      <a:noFill/>
                    </a:lnR>
                    <a:lnT>
                      <a:noFill/>
                    </a:lnT>
                    <a:lnB>
                      <a:noFill/>
                    </a:lnB>
                    <a:solidFill>
                      <a:srgbClr val="6BC17C"/>
                    </a:solidFill>
                  </a:tcPr>
                </a:tc>
                <a:tc>
                  <a:txBody>
                    <a:bodyPr/>
                    <a:lstStyle/>
                    <a:p>
                      <a:pPr algn="r" fontAlgn="b"/>
                      <a:r>
                        <a:rPr lang="en-US" sz="400" b="0" i="0" u="none" strike="noStrike">
                          <a:solidFill>
                            <a:srgbClr val="000000"/>
                          </a:solidFill>
                          <a:effectLst/>
                          <a:latin typeface="Calibri" panose="020F0502020204030204" pitchFamily="34" charset="0"/>
                        </a:rPr>
                        <a:t>96.3%</a:t>
                      </a:r>
                    </a:p>
                  </a:txBody>
                  <a:tcPr marL="2677" marR="2677" marT="2677" marB="0" anchor="b">
                    <a:lnL>
                      <a:noFill/>
                    </a:lnL>
                    <a:lnR>
                      <a:noFill/>
                    </a:lnR>
                    <a:lnT>
                      <a:noFill/>
                    </a:lnT>
                    <a:lnB>
                      <a:noFill/>
                    </a:lnB>
                    <a:solidFill>
                      <a:srgbClr val="74C37C"/>
                    </a:solidFill>
                  </a:tcPr>
                </a:tc>
                <a:tc>
                  <a:txBody>
                    <a:bodyPr/>
                    <a:lstStyle/>
                    <a:p>
                      <a:pPr algn="r" fontAlgn="b"/>
                      <a:r>
                        <a:rPr lang="en-US" sz="400" b="0" i="0" u="none" strike="noStrike">
                          <a:solidFill>
                            <a:srgbClr val="000000"/>
                          </a:solidFill>
                          <a:effectLst/>
                          <a:latin typeface="Calibri" panose="020F0502020204030204" pitchFamily="34" charset="0"/>
                        </a:rPr>
                        <a:t>97.9%</a:t>
                      </a:r>
                    </a:p>
                  </a:txBody>
                  <a:tcPr marL="2677" marR="2677" marT="2677" marB="0" anchor="b">
                    <a:lnL>
                      <a:noFill/>
                    </a:lnL>
                    <a:lnR>
                      <a:noFill/>
                    </a:lnR>
                    <a:lnT>
                      <a:noFill/>
                    </a:lnT>
                    <a:lnB>
                      <a:noFill/>
                    </a:lnB>
                    <a:solidFill>
                      <a:srgbClr val="6CC17C"/>
                    </a:solidFill>
                  </a:tcPr>
                </a:tc>
                <a:tc>
                  <a:txBody>
                    <a:bodyPr/>
                    <a:lstStyle/>
                    <a:p>
                      <a:pPr algn="r" fontAlgn="b"/>
                      <a:r>
                        <a:rPr lang="en-US" sz="400" b="0" i="0" u="none" strike="noStrike">
                          <a:solidFill>
                            <a:srgbClr val="000000"/>
                          </a:solidFill>
                          <a:effectLst/>
                          <a:latin typeface="Calibri" panose="020F0502020204030204" pitchFamily="34" charset="0"/>
                        </a:rPr>
                        <a:t>98.4%</a:t>
                      </a:r>
                    </a:p>
                  </a:txBody>
                  <a:tcPr marL="2677" marR="2677" marT="2677" marB="0" anchor="b">
                    <a:lnL>
                      <a:noFill/>
                    </a:lnL>
                    <a:lnR>
                      <a:noFill/>
                    </a:lnR>
                    <a:lnT>
                      <a:noFill/>
                    </a:lnT>
                    <a:lnB>
                      <a:noFill/>
                    </a:lnB>
                    <a:solidFill>
                      <a:srgbClr val="6AC07C"/>
                    </a:solidFill>
                  </a:tcPr>
                </a:tc>
                <a:tc>
                  <a:txBody>
                    <a:bodyPr/>
                    <a:lstStyle/>
                    <a:p>
                      <a:pPr algn="r" fontAlgn="b"/>
                      <a:r>
                        <a:rPr lang="en-US" sz="400" b="0" i="0" u="none" strike="noStrike">
                          <a:solidFill>
                            <a:srgbClr val="000000"/>
                          </a:solidFill>
                          <a:effectLst/>
                          <a:latin typeface="Calibri" panose="020F0502020204030204" pitchFamily="34" charset="0"/>
                        </a:rPr>
                        <a:t>97.4%</a:t>
                      </a:r>
                    </a:p>
                  </a:txBody>
                  <a:tcPr marL="2677" marR="2677" marT="2677" marB="0" anchor="b">
                    <a:lnL>
                      <a:noFill/>
                    </a:lnL>
                    <a:lnR>
                      <a:noFill/>
                    </a:lnR>
                    <a:lnT>
                      <a:noFill/>
                    </a:lnT>
                    <a:lnB>
                      <a:noFill/>
                    </a:lnB>
                    <a:solidFill>
                      <a:srgbClr val="6FC27C"/>
                    </a:solidFill>
                  </a:tcPr>
                </a:tc>
                <a:tc>
                  <a:txBody>
                    <a:bodyPr/>
                    <a:lstStyle/>
                    <a:p>
                      <a:pPr algn="r" fontAlgn="b"/>
                      <a:r>
                        <a:rPr lang="en-US" sz="400" b="0" i="0" u="none" strike="noStrike">
                          <a:solidFill>
                            <a:srgbClr val="000000"/>
                          </a:solidFill>
                          <a:effectLst/>
                          <a:latin typeface="Calibri" panose="020F0502020204030204" pitchFamily="34" charset="0"/>
                        </a:rPr>
                        <a:t>97.9%</a:t>
                      </a:r>
                    </a:p>
                  </a:txBody>
                  <a:tcPr marL="2677" marR="2677" marT="2677" marB="0" anchor="b">
                    <a:lnL>
                      <a:noFill/>
                    </a:lnL>
                    <a:lnR>
                      <a:noFill/>
                    </a:lnR>
                    <a:lnT>
                      <a:noFill/>
                    </a:lnT>
                    <a:lnB>
                      <a:noFill/>
                    </a:lnB>
                    <a:solidFill>
                      <a:srgbClr val="6EC27C"/>
                    </a:solidFill>
                  </a:tcPr>
                </a:tc>
                <a:tc>
                  <a:txBody>
                    <a:bodyPr/>
                    <a:lstStyle/>
                    <a:p>
                      <a:pPr algn="r" fontAlgn="b"/>
                      <a:r>
                        <a:rPr lang="en-US" sz="400" b="0" i="0" u="none" strike="noStrike">
                          <a:solidFill>
                            <a:srgbClr val="000000"/>
                          </a:solidFill>
                          <a:effectLst/>
                          <a:latin typeface="Calibri" panose="020F0502020204030204" pitchFamily="34" charset="0"/>
                        </a:rPr>
                        <a:t>98.2%</a:t>
                      </a:r>
                    </a:p>
                  </a:txBody>
                  <a:tcPr marL="2677" marR="2677" marT="2677" marB="0" anchor="b">
                    <a:lnL>
                      <a:noFill/>
                    </a:lnL>
                    <a:lnR>
                      <a:noFill/>
                    </a:lnR>
                    <a:lnT>
                      <a:noFill/>
                    </a:lnT>
                    <a:lnB>
                      <a:noFill/>
                    </a:lnB>
                    <a:solidFill>
                      <a:srgbClr val="6DC17C"/>
                    </a:solidFill>
                  </a:tcPr>
                </a:tc>
                <a:tc>
                  <a:txBody>
                    <a:bodyPr/>
                    <a:lstStyle/>
                    <a:p>
                      <a:pPr algn="r" fontAlgn="b"/>
                      <a:r>
                        <a:rPr lang="en-US" sz="400" b="0" i="0" u="none" strike="noStrike">
                          <a:solidFill>
                            <a:srgbClr val="000000"/>
                          </a:solidFill>
                          <a:effectLst/>
                          <a:latin typeface="Calibri" panose="020F0502020204030204" pitchFamily="34" charset="0"/>
                        </a:rPr>
                        <a:t>75.0%</a:t>
                      </a:r>
                    </a:p>
                  </a:txBody>
                  <a:tcPr marL="2677" marR="2677" marT="2677" marB="0" anchor="b">
                    <a:lnL>
                      <a:noFill/>
                    </a:lnL>
                    <a:lnR>
                      <a:noFill/>
                    </a:lnR>
                    <a:lnT>
                      <a:noFill/>
                    </a:lnT>
                    <a:lnB>
                      <a:noFill/>
                    </a:lnB>
                    <a:solidFill>
                      <a:srgbClr val="E3E383"/>
                    </a:solidFill>
                  </a:tcPr>
                </a:tc>
                <a:tc>
                  <a:txBody>
                    <a:bodyPr/>
                    <a:lstStyle/>
                    <a:p>
                      <a:pPr algn="r" fontAlgn="b"/>
                      <a:r>
                        <a:rPr lang="en-US" sz="400" b="0" i="0" u="none" strike="noStrike">
                          <a:solidFill>
                            <a:srgbClr val="000000"/>
                          </a:solidFill>
                          <a:effectLst/>
                          <a:latin typeface="Calibri" panose="020F0502020204030204" pitchFamily="34" charset="0"/>
                        </a:rPr>
                        <a:t>100.0%</a:t>
                      </a:r>
                    </a:p>
                  </a:txBody>
                  <a:tcPr marL="2677" marR="2677" marT="2677" marB="0" anchor="b">
                    <a:lnL>
                      <a:noFill/>
                    </a:lnL>
                    <a:lnR>
                      <a:noFill/>
                    </a:lnR>
                    <a:lnT>
                      <a:noFill/>
                    </a:lnT>
                    <a:lnB>
                      <a:noFill/>
                    </a:lnB>
                    <a:solidFill>
                      <a:srgbClr val="63BE7B"/>
                    </a:solidFill>
                  </a:tcPr>
                </a:tc>
                <a:tc>
                  <a:txBody>
                    <a:bodyPr/>
                    <a:lstStyle/>
                    <a:p>
                      <a:pPr algn="r" fontAlgn="b"/>
                      <a:r>
                        <a:rPr lang="en-US" sz="400" b="0" i="0" u="none" strike="noStrike">
                          <a:solidFill>
                            <a:srgbClr val="000000"/>
                          </a:solidFill>
                          <a:effectLst/>
                          <a:latin typeface="Calibri" panose="020F0502020204030204" pitchFamily="34" charset="0"/>
                        </a:rPr>
                        <a:t>95.5%</a:t>
                      </a:r>
                    </a:p>
                  </a:txBody>
                  <a:tcPr marL="2677" marR="2677" marT="2677" marB="0" anchor="b">
                    <a:lnL>
                      <a:noFill/>
                    </a:lnL>
                    <a:lnR>
                      <a:noFill/>
                    </a:lnR>
                    <a:lnT>
                      <a:noFill/>
                    </a:lnT>
                    <a:lnB>
                      <a:noFill/>
                    </a:lnB>
                    <a:solidFill>
                      <a:srgbClr val="7AC57D"/>
                    </a:solidFill>
                  </a:tcPr>
                </a:tc>
                <a:extLst>
                  <a:ext uri="{0D108BD9-81ED-4DB2-BD59-A6C34878D82A}">
                    <a16:rowId xmlns:a16="http://schemas.microsoft.com/office/drawing/2014/main" val="2714278022"/>
                  </a:ext>
                </a:extLst>
              </a:tr>
              <a:tr h="38341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simultaneous use of alcohol and cannabis in past 30 days (among students who reported cannabis use) </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75.8%</a:t>
                      </a:r>
                    </a:p>
                  </a:txBody>
                  <a:tcPr marL="2677" marR="2677" marT="2677" marB="0" anchor="b">
                    <a:lnL>
                      <a:noFill/>
                    </a:lnL>
                    <a:lnR>
                      <a:noFill/>
                    </a:lnR>
                    <a:lnT>
                      <a:noFill/>
                    </a:lnT>
                    <a:lnB>
                      <a:noFill/>
                    </a:lnB>
                    <a:solidFill>
                      <a:srgbClr val="FCEA84"/>
                    </a:solidFill>
                  </a:tcPr>
                </a:tc>
                <a:tc>
                  <a:txBody>
                    <a:bodyPr/>
                    <a:lstStyle/>
                    <a:p>
                      <a:pPr algn="r" fontAlgn="b"/>
                      <a:r>
                        <a:rPr lang="en-US" sz="400" b="0" i="0" u="none" strike="noStrike">
                          <a:solidFill>
                            <a:srgbClr val="000000"/>
                          </a:solidFill>
                          <a:effectLst/>
                          <a:latin typeface="Calibri" panose="020F0502020204030204" pitchFamily="34" charset="0"/>
                        </a:rPr>
                        <a:t>93.5%</a:t>
                      </a:r>
                    </a:p>
                  </a:txBody>
                  <a:tcPr marL="2677" marR="2677" marT="2677" marB="0" anchor="b">
                    <a:lnL>
                      <a:noFill/>
                    </a:lnL>
                    <a:lnR>
                      <a:noFill/>
                    </a:lnR>
                    <a:lnT>
                      <a:noFill/>
                    </a:lnT>
                    <a:lnB>
                      <a:noFill/>
                    </a:lnB>
                    <a:solidFill>
                      <a:srgbClr val="8CCA7E"/>
                    </a:solidFill>
                  </a:tcPr>
                </a:tc>
                <a:tc>
                  <a:txBody>
                    <a:bodyPr/>
                    <a:lstStyle/>
                    <a:p>
                      <a:pPr algn="r" fontAlgn="b"/>
                      <a:r>
                        <a:rPr lang="en-US" sz="400" b="0" i="0" u="none" strike="noStrike">
                          <a:solidFill>
                            <a:srgbClr val="000000"/>
                          </a:solidFill>
                          <a:effectLst/>
                          <a:latin typeface="Calibri" panose="020F0502020204030204" pitchFamily="34" charset="0"/>
                        </a:rPr>
                        <a:t>87.2%</a:t>
                      </a:r>
                    </a:p>
                  </a:txBody>
                  <a:tcPr marL="2677" marR="2677" marT="2677" marB="0" anchor="b">
                    <a:lnL>
                      <a:noFill/>
                    </a:lnL>
                    <a:lnR>
                      <a:noFill/>
                    </a:lnR>
                    <a:lnT>
                      <a:noFill/>
                    </a:lnT>
                    <a:lnB>
                      <a:noFill/>
                    </a:lnB>
                    <a:solidFill>
                      <a:srgbClr val="B4D680"/>
                    </a:solidFill>
                  </a:tcPr>
                </a:tc>
                <a:tc>
                  <a:txBody>
                    <a:bodyPr/>
                    <a:lstStyle/>
                    <a:p>
                      <a:pPr algn="r" fontAlgn="b"/>
                      <a:r>
                        <a:rPr lang="en-US" sz="400" b="0" i="0" u="none" strike="noStrike">
                          <a:solidFill>
                            <a:srgbClr val="000000"/>
                          </a:solidFill>
                          <a:effectLst/>
                          <a:latin typeface="Calibri" panose="020F0502020204030204" pitchFamily="34" charset="0"/>
                        </a:rPr>
                        <a:t>91.7%</a:t>
                      </a:r>
                    </a:p>
                  </a:txBody>
                  <a:tcPr marL="2677" marR="2677" marT="2677" marB="0" anchor="b">
                    <a:lnL>
                      <a:noFill/>
                    </a:lnL>
                    <a:lnR>
                      <a:noFill/>
                    </a:lnR>
                    <a:lnT>
                      <a:noFill/>
                    </a:lnT>
                    <a:lnB>
                      <a:noFill/>
                    </a:lnB>
                    <a:solidFill>
                      <a:srgbClr val="98CE7F"/>
                    </a:solidFill>
                  </a:tcPr>
                </a:tc>
                <a:tc>
                  <a:txBody>
                    <a:bodyPr/>
                    <a:lstStyle/>
                    <a:p>
                      <a:pPr algn="r" fontAlgn="b"/>
                      <a:r>
                        <a:rPr lang="en-US" sz="400" b="0" i="0" u="none" strike="noStrike">
                          <a:solidFill>
                            <a:srgbClr val="000000"/>
                          </a:solidFill>
                          <a:effectLst/>
                          <a:latin typeface="Calibri" panose="020F0502020204030204" pitchFamily="34" charset="0"/>
                        </a:rPr>
                        <a:t>97.6%</a:t>
                      </a:r>
                    </a:p>
                  </a:txBody>
                  <a:tcPr marL="2677" marR="2677" marT="2677" marB="0" anchor="b">
                    <a:lnL>
                      <a:noFill/>
                    </a:lnL>
                    <a:lnR>
                      <a:noFill/>
                    </a:lnR>
                    <a:lnT>
                      <a:noFill/>
                    </a:lnT>
                    <a:lnB>
                      <a:noFill/>
                    </a:lnB>
                    <a:solidFill>
                      <a:srgbClr val="73C37C"/>
                    </a:solidFill>
                  </a:tcPr>
                </a:tc>
                <a:tc>
                  <a:txBody>
                    <a:bodyPr/>
                    <a:lstStyle/>
                    <a:p>
                      <a:pPr algn="r" fontAlgn="b"/>
                      <a:r>
                        <a:rPr lang="en-US" sz="400" b="0" i="0" u="none" strike="noStrike">
                          <a:solidFill>
                            <a:srgbClr val="000000"/>
                          </a:solidFill>
                          <a:effectLst/>
                          <a:latin typeface="Calibri" panose="020F0502020204030204" pitchFamily="34" charset="0"/>
                        </a:rPr>
                        <a:t>85.7%</a:t>
                      </a:r>
                    </a:p>
                  </a:txBody>
                  <a:tcPr marL="2677" marR="2677" marT="2677" marB="0" anchor="b">
                    <a:lnL>
                      <a:noFill/>
                    </a:lnL>
                    <a:lnR>
                      <a:noFill/>
                    </a:lnR>
                    <a:lnT>
                      <a:noFill/>
                    </a:lnT>
                    <a:lnB>
                      <a:noFill/>
                    </a:lnB>
                    <a:solidFill>
                      <a:srgbClr val="BDD881"/>
                    </a:solidFill>
                  </a:tcPr>
                </a:tc>
                <a:tc>
                  <a:txBody>
                    <a:bodyPr/>
                    <a:lstStyle/>
                    <a:p>
                      <a:pPr algn="r" fontAlgn="b"/>
                      <a:r>
                        <a:rPr lang="en-US" sz="400" b="0" i="0" u="none" strike="noStrike">
                          <a:solidFill>
                            <a:srgbClr val="000000"/>
                          </a:solidFill>
                          <a:effectLst/>
                          <a:latin typeface="Calibri" panose="020F0502020204030204" pitchFamily="34" charset="0"/>
                        </a:rPr>
                        <a:t>83.3%</a:t>
                      </a:r>
                    </a:p>
                  </a:txBody>
                  <a:tcPr marL="2677" marR="2677" marT="2677" marB="0" anchor="b">
                    <a:lnL>
                      <a:noFill/>
                    </a:lnL>
                    <a:lnR>
                      <a:noFill/>
                    </a:lnR>
                    <a:lnT>
                      <a:noFill/>
                    </a:lnT>
                    <a:lnB>
                      <a:noFill/>
                    </a:lnB>
                    <a:solidFill>
                      <a:srgbClr val="CDDD82"/>
                    </a:solidFill>
                  </a:tcPr>
                </a:tc>
                <a:tc>
                  <a:txBody>
                    <a:bodyPr/>
                    <a:lstStyle/>
                    <a:p>
                      <a:pPr algn="r" fontAlgn="b"/>
                      <a:r>
                        <a:rPr lang="en-US" sz="400" b="0" i="0" u="none" strike="noStrike">
                          <a:solidFill>
                            <a:srgbClr val="000000"/>
                          </a:solidFill>
                          <a:effectLst/>
                          <a:latin typeface="Calibri" panose="020F0502020204030204" pitchFamily="34" charset="0"/>
                        </a:rPr>
                        <a:t>86.6%</a:t>
                      </a:r>
                    </a:p>
                  </a:txBody>
                  <a:tcPr marL="2677" marR="2677" marT="2677" marB="0" anchor="b">
                    <a:lnL>
                      <a:noFill/>
                    </a:lnL>
                    <a:lnR>
                      <a:noFill/>
                    </a:lnR>
                    <a:lnT>
                      <a:noFill/>
                    </a:lnT>
                    <a:lnB>
                      <a:noFill/>
                    </a:lnB>
                    <a:solidFill>
                      <a:srgbClr val="B8D780"/>
                    </a:solidFill>
                  </a:tcPr>
                </a:tc>
                <a:tc>
                  <a:txBody>
                    <a:bodyPr/>
                    <a:lstStyle/>
                    <a:p>
                      <a:pPr algn="r" fontAlgn="b"/>
                      <a:r>
                        <a:rPr lang="en-US" sz="400" b="0" i="0" u="none" strike="noStrike">
                          <a:solidFill>
                            <a:srgbClr val="000000"/>
                          </a:solidFill>
                          <a:effectLst/>
                          <a:latin typeface="Calibri" panose="020F0502020204030204" pitchFamily="34" charset="0"/>
                        </a:rPr>
                        <a:t>89.4%</a:t>
                      </a:r>
                    </a:p>
                  </a:txBody>
                  <a:tcPr marL="2677" marR="2677" marT="2677" marB="0" anchor="b">
                    <a:lnL>
                      <a:noFill/>
                    </a:lnL>
                    <a:lnR>
                      <a:noFill/>
                    </a:lnR>
                    <a:lnT>
                      <a:noFill/>
                    </a:lnT>
                    <a:lnB>
                      <a:noFill/>
                    </a:lnB>
                    <a:solidFill>
                      <a:srgbClr val="97CD7E"/>
                    </a:solidFill>
                  </a:tcPr>
                </a:tc>
                <a:tc>
                  <a:txBody>
                    <a:bodyPr/>
                    <a:lstStyle/>
                    <a:p>
                      <a:pPr algn="r" fontAlgn="b"/>
                      <a:r>
                        <a:rPr lang="en-US" sz="400" b="0" i="0" u="none" strike="noStrike">
                          <a:solidFill>
                            <a:srgbClr val="000000"/>
                          </a:solidFill>
                          <a:effectLst/>
                          <a:latin typeface="Calibri" panose="020F0502020204030204" pitchFamily="34" charset="0"/>
                        </a:rPr>
                        <a:t>83.8%</a:t>
                      </a:r>
                    </a:p>
                  </a:txBody>
                  <a:tcPr marL="2677" marR="2677" marT="2677" marB="0" anchor="b">
                    <a:lnL>
                      <a:noFill/>
                    </a:lnL>
                    <a:lnR>
                      <a:noFill/>
                    </a:lnR>
                    <a:lnT>
                      <a:noFill/>
                    </a:lnT>
                    <a:lnB>
                      <a:noFill/>
                    </a:lnB>
                    <a:solidFill>
                      <a:srgbClr val="B2D580"/>
                    </a:solidFill>
                  </a:tcPr>
                </a:tc>
                <a:tc>
                  <a:txBody>
                    <a:bodyPr/>
                    <a:lstStyle/>
                    <a:p>
                      <a:pPr algn="r" fontAlgn="b"/>
                      <a:r>
                        <a:rPr lang="en-US" sz="400" b="0" i="0" u="none" strike="noStrike">
                          <a:solidFill>
                            <a:srgbClr val="000000"/>
                          </a:solidFill>
                          <a:effectLst/>
                          <a:latin typeface="Calibri" panose="020F0502020204030204" pitchFamily="34" charset="0"/>
                        </a:rPr>
                        <a:t>79.8%</a:t>
                      </a:r>
                    </a:p>
                  </a:txBody>
                  <a:tcPr marL="2677" marR="2677" marT="2677" marB="0" anchor="b">
                    <a:lnL>
                      <a:noFill/>
                    </a:lnL>
                    <a:lnR>
                      <a:noFill/>
                    </a:lnR>
                    <a:lnT>
                      <a:noFill/>
                    </a:lnT>
                    <a:lnB>
                      <a:noFill/>
                    </a:lnB>
                    <a:solidFill>
                      <a:srgbClr val="C6DB81"/>
                    </a:solidFill>
                  </a:tcPr>
                </a:tc>
                <a:tc>
                  <a:txBody>
                    <a:bodyPr/>
                    <a:lstStyle/>
                    <a:p>
                      <a:pPr algn="r" fontAlgn="b"/>
                      <a:r>
                        <a:rPr lang="en-US" sz="400" b="0" i="0" u="none" strike="noStrike">
                          <a:solidFill>
                            <a:srgbClr val="000000"/>
                          </a:solidFill>
                          <a:effectLst/>
                          <a:latin typeface="Calibri" panose="020F0502020204030204" pitchFamily="34" charset="0"/>
                        </a:rPr>
                        <a:t>90.2%</a:t>
                      </a:r>
                    </a:p>
                  </a:txBody>
                  <a:tcPr marL="2677" marR="2677" marT="2677" marB="0" anchor="b">
                    <a:lnL>
                      <a:noFill/>
                    </a:lnL>
                    <a:lnR>
                      <a:noFill/>
                    </a:lnR>
                    <a:lnT>
                      <a:noFill/>
                    </a:lnT>
                    <a:lnB>
                      <a:noFill/>
                    </a:lnB>
                    <a:solidFill>
                      <a:srgbClr val="93CC7E"/>
                    </a:solidFill>
                  </a:tcPr>
                </a:tc>
                <a:tc>
                  <a:txBody>
                    <a:bodyPr/>
                    <a:lstStyle/>
                    <a:p>
                      <a:pPr algn="r" fontAlgn="b"/>
                      <a:r>
                        <a:rPr lang="en-US" sz="400" b="0" i="0" u="none" strike="noStrike">
                          <a:solidFill>
                            <a:srgbClr val="000000"/>
                          </a:solidFill>
                          <a:effectLst/>
                          <a:latin typeface="Calibri" panose="020F0502020204030204" pitchFamily="34" charset="0"/>
                        </a:rPr>
                        <a:t>90.0%</a:t>
                      </a:r>
                    </a:p>
                  </a:txBody>
                  <a:tcPr marL="2677" marR="2677" marT="2677" marB="0" anchor="b">
                    <a:lnL>
                      <a:noFill/>
                    </a:lnL>
                    <a:lnR>
                      <a:noFill/>
                    </a:lnR>
                    <a:lnT>
                      <a:noFill/>
                    </a:lnT>
                    <a:lnB>
                      <a:noFill/>
                    </a:lnB>
                    <a:solidFill>
                      <a:srgbClr val="94CC7E"/>
                    </a:solidFill>
                  </a:tcPr>
                </a:tc>
                <a:tc>
                  <a:txBody>
                    <a:bodyPr/>
                    <a:lstStyle/>
                    <a:p>
                      <a:pPr algn="r" fontAlgn="b"/>
                      <a:r>
                        <a:rPr lang="en-US" sz="400" b="0" i="0" u="none" strike="noStrike">
                          <a:solidFill>
                            <a:srgbClr val="000000"/>
                          </a:solidFill>
                          <a:effectLst/>
                          <a:latin typeface="Calibri" panose="020F0502020204030204" pitchFamily="34" charset="0"/>
                        </a:rPr>
                        <a:t>89.4%</a:t>
                      </a:r>
                    </a:p>
                  </a:txBody>
                  <a:tcPr marL="2677" marR="2677" marT="2677" marB="0" anchor="b">
                    <a:lnL>
                      <a:noFill/>
                    </a:lnL>
                    <a:lnR>
                      <a:noFill/>
                    </a:lnR>
                    <a:lnT>
                      <a:noFill/>
                    </a:lnT>
                    <a:lnB>
                      <a:noFill/>
                    </a:lnB>
                    <a:solidFill>
                      <a:srgbClr val="99CE7F"/>
                    </a:solidFill>
                  </a:tcPr>
                </a:tc>
                <a:tc>
                  <a:txBody>
                    <a:bodyPr/>
                    <a:lstStyle/>
                    <a:p>
                      <a:pPr algn="r" fontAlgn="b"/>
                      <a:r>
                        <a:rPr lang="en-US" sz="400" b="0" i="0" u="none" strike="noStrike">
                          <a:solidFill>
                            <a:srgbClr val="000000"/>
                          </a:solidFill>
                          <a:effectLst/>
                          <a:latin typeface="Calibri" panose="020F0502020204030204" pitchFamily="34" charset="0"/>
                        </a:rPr>
                        <a:t>86.7%</a:t>
                      </a:r>
                    </a:p>
                  </a:txBody>
                  <a:tcPr marL="2677" marR="2677" marT="2677" marB="0" anchor="b">
                    <a:lnL>
                      <a:noFill/>
                    </a:lnL>
                    <a:lnR>
                      <a:noFill/>
                    </a:lnR>
                    <a:lnT>
                      <a:noFill/>
                    </a:lnT>
                    <a:lnB>
                      <a:noFill/>
                    </a:lnB>
                    <a:solidFill>
                      <a:srgbClr val="A7D27F"/>
                    </a:solidFill>
                  </a:tcPr>
                </a:tc>
                <a:tc>
                  <a:txBody>
                    <a:bodyPr/>
                    <a:lstStyle/>
                    <a:p>
                      <a:pPr algn="r" fontAlgn="b"/>
                      <a:r>
                        <a:rPr lang="en-US" sz="400" b="0" i="0" u="none" strike="noStrike">
                          <a:solidFill>
                            <a:srgbClr val="000000"/>
                          </a:solidFill>
                          <a:effectLst/>
                          <a:latin typeface="Calibri" panose="020F0502020204030204" pitchFamily="34" charset="0"/>
                        </a:rPr>
                        <a:t>93.3%</a:t>
                      </a:r>
                    </a:p>
                  </a:txBody>
                  <a:tcPr marL="2677" marR="2677" marT="2677" marB="0" anchor="b">
                    <a:lnL>
                      <a:noFill/>
                    </a:lnL>
                    <a:lnR>
                      <a:noFill/>
                    </a:lnR>
                    <a:lnT>
                      <a:noFill/>
                    </a:lnT>
                    <a:lnB>
                      <a:noFill/>
                    </a:lnB>
                    <a:solidFill>
                      <a:srgbClr val="86C87D"/>
                    </a:solidFill>
                  </a:tcPr>
                </a:tc>
                <a:tc>
                  <a:txBody>
                    <a:bodyPr/>
                    <a:lstStyle/>
                    <a:p>
                      <a:pPr algn="r" fontAlgn="b"/>
                      <a:r>
                        <a:rPr lang="en-US" sz="400" b="0" i="0" u="none" strike="noStrike">
                          <a:solidFill>
                            <a:srgbClr val="000000"/>
                          </a:solidFill>
                          <a:effectLst/>
                          <a:latin typeface="Calibri" panose="020F0502020204030204" pitchFamily="34" charset="0"/>
                        </a:rPr>
                        <a:t>91.9%</a:t>
                      </a:r>
                    </a:p>
                  </a:txBody>
                  <a:tcPr marL="2677" marR="2677" marT="2677" marB="0" anchor="b">
                    <a:lnL>
                      <a:noFill/>
                    </a:lnL>
                    <a:lnR>
                      <a:noFill/>
                    </a:lnR>
                    <a:lnT>
                      <a:noFill/>
                    </a:lnT>
                    <a:lnB>
                      <a:noFill/>
                    </a:lnB>
                    <a:solidFill>
                      <a:srgbClr val="8DCA7E"/>
                    </a:solidFill>
                  </a:tcPr>
                </a:tc>
                <a:tc>
                  <a:txBody>
                    <a:bodyPr/>
                    <a:lstStyle/>
                    <a:p>
                      <a:pPr algn="r" fontAlgn="b"/>
                      <a:r>
                        <a:rPr lang="en-US" sz="400" b="0" i="0" u="none" strike="noStrike">
                          <a:solidFill>
                            <a:srgbClr val="000000"/>
                          </a:solidFill>
                          <a:effectLst/>
                          <a:latin typeface="Calibri" panose="020F0502020204030204" pitchFamily="34" charset="0"/>
                        </a:rPr>
                        <a:t>88.1%</a:t>
                      </a:r>
                    </a:p>
                  </a:txBody>
                  <a:tcPr marL="2677" marR="2677" marT="2677" marB="0" anchor="b">
                    <a:lnL>
                      <a:noFill/>
                    </a:lnL>
                    <a:lnR>
                      <a:noFill/>
                    </a:lnR>
                    <a:lnT>
                      <a:noFill/>
                    </a:lnT>
                    <a:lnB>
                      <a:noFill/>
                    </a:lnB>
                    <a:solidFill>
                      <a:srgbClr val="A0D07F"/>
                    </a:solidFill>
                  </a:tcPr>
                </a:tc>
                <a:extLst>
                  <a:ext uri="{0D108BD9-81ED-4DB2-BD59-A6C34878D82A}">
                    <a16:rowId xmlns:a16="http://schemas.microsoft.com/office/drawing/2014/main" val="1796556357"/>
                  </a:ext>
                </a:extLst>
              </a:tr>
              <a:tr h="163297">
                <a:tc>
                  <a:txBody>
                    <a:bodyPr/>
                    <a:lstStyle/>
                    <a:p>
                      <a:pPr algn="l" fontAlgn="b"/>
                      <a:r>
                        <a:rPr lang="en-US" sz="400" b="0" i="0" u="none" strike="noStrike">
                          <a:solidFill>
                            <a:srgbClr val="000000"/>
                          </a:solidFill>
                          <a:effectLst/>
                          <a:latin typeface="Calibri" panose="020F0502020204030204" pitchFamily="34" charset="0"/>
                        </a:rPr>
                        <a:t>Tobacco</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cigarette smoking ever</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80.3%</a:t>
                      </a:r>
                    </a:p>
                  </a:txBody>
                  <a:tcPr marL="2677" marR="2677" marT="2677" marB="0" anchor="b">
                    <a:lnL>
                      <a:noFill/>
                    </a:lnL>
                    <a:lnR>
                      <a:noFill/>
                    </a:lnR>
                    <a:lnT>
                      <a:noFill/>
                    </a:lnT>
                    <a:lnB>
                      <a:noFill/>
                    </a:lnB>
                    <a:solidFill>
                      <a:srgbClr val="DFE283"/>
                    </a:solidFill>
                  </a:tcPr>
                </a:tc>
                <a:tc>
                  <a:txBody>
                    <a:bodyPr/>
                    <a:lstStyle/>
                    <a:p>
                      <a:pPr algn="r" fontAlgn="b"/>
                      <a:r>
                        <a:rPr lang="en-US" sz="400" b="0" i="0" u="none" strike="noStrike">
                          <a:solidFill>
                            <a:srgbClr val="000000"/>
                          </a:solidFill>
                          <a:effectLst/>
                          <a:latin typeface="Calibri" panose="020F0502020204030204" pitchFamily="34" charset="0"/>
                        </a:rPr>
                        <a:t>92.9%</a:t>
                      </a:r>
                    </a:p>
                  </a:txBody>
                  <a:tcPr marL="2677" marR="2677" marT="2677" marB="0" anchor="b">
                    <a:lnL>
                      <a:noFill/>
                    </a:lnL>
                    <a:lnR>
                      <a:noFill/>
                    </a:lnR>
                    <a:lnT>
                      <a:noFill/>
                    </a:lnT>
                    <a:lnB>
                      <a:noFill/>
                    </a:lnB>
                    <a:solidFill>
                      <a:srgbClr val="90CB7E"/>
                    </a:solidFill>
                  </a:tcPr>
                </a:tc>
                <a:tc>
                  <a:txBody>
                    <a:bodyPr/>
                    <a:lstStyle/>
                    <a:p>
                      <a:pPr algn="r" fontAlgn="b"/>
                      <a:r>
                        <a:rPr lang="en-US" sz="400" b="0" i="0" u="none" strike="noStrike">
                          <a:solidFill>
                            <a:srgbClr val="000000"/>
                          </a:solidFill>
                          <a:effectLst/>
                          <a:latin typeface="Calibri" panose="020F0502020204030204" pitchFamily="34" charset="0"/>
                        </a:rPr>
                        <a:t>89.1%</a:t>
                      </a:r>
                    </a:p>
                  </a:txBody>
                  <a:tcPr marL="2677" marR="2677" marT="2677" marB="0" anchor="b">
                    <a:lnL>
                      <a:noFill/>
                    </a:lnL>
                    <a:lnR>
                      <a:noFill/>
                    </a:lnR>
                    <a:lnT>
                      <a:noFill/>
                    </a:lnT>
                    <a:lnB>
                      <a:noFill/>
                    </a:lnB>
                    <a:solidFill>
                      <a:srgbClr val="A8D27F"/>
                    </a:solidFill>
                  </a:tcPr>
                </a:tc>
                <a:tc>
                  <a:txBody>
                    <a:bodyPr/>
                    <a:lstStyle/>
                    <a:p>
                      <a:pPr algn="r" fontAlgn="b"/>
                      <a:r>
                        <a:rPr lang="en-US" sz="400" b="0" i="0" u="none" strike="noStrike">
                          <a:solidFill>
                            <a:srgbClr val="000000"/>
                          </a:solidFill>
                          <a:effectLst/>
                          <a:latin typeface="Calibri" panose="020F0502020204030204" pitchFamily="34" charset="0"/>
                        </a:rPr>
                        <a:t>85.9%</a:t>
                      </a:r>
                    </a:p>
                  </a:txBody>
                  <a:tcPr marL="2677" marR="2677" marT="2677" marB="0" anchor="b">
                    <a:lnL>
                      <a:noFill/>
                    </a:lnL>
                    <a:lnR>
                      <a:noFill/>
                    </a:lnR>
                    <a:lnT>
                      <a:noFill/>
                    </a:lnT>
                    <a:lnB>
                      <a:noFill/>
                    </a:lnB>
                    <a:solidFill>
                      <a:srgbClr val="BCD881"/>
                    </a:solidFill>
                  </a:tcPr>
                </a:tc>
                <a:tc>
                  <a:txBody>
                    <a:bodyPr/>
                    <a:lstStyle/>
                    <a:p>
                      <a:pPr algn="r" fontAlgn="b"/>
                      <a:r>
                        <a:rPr lang="en-US" sz="400" b="0" i="0" u="none" strike="noStrike">
                          <a:solidFill>
                            <a:srgbClr val="000000"/>
                          </a:solidFill>
                          <a:effectLst/>
                          <a:latin typeface="Calibri" panose="020F0502020204030204" pitchFamily="34" charset="0"/>
                        </a:rPr>
                        <a:t>80.0%</a:t>
                      </a:r>
                    </a:p>
                  </a:txBody>
                  <a:tcPr marL="2677" marR="2677" marT="2677" marB="0" anchor="b">
                    <a:lnL>
                      <a:noFill/>
                    </a:lnL>
                    <a:lnR>
                      <a:noFill/>
                    </a:lnR>
                    <a:lnT>
                      <a:noFill/>
                    </a:lnT>
                    <a:lnB>
                      <a:noFill/>
                    </a:lnB>
                    <a:solidFill>
                      <a:srgbClr val="E1E383"/>
                    </a:solidFill>
                  </a:tcPr>
                </a:tc>
                <a:tc>
                  <a:txBody>
                    <a:bodyPr/>
                    <a:lstStyle/>
                    <a:p>
                      <a:pPr algn="r" fontAlgn="b"/>
                      <a:r>
                        <a:rPr lang="en-US" sz="400" b="0" i="0" u="none" strike="noStrike">
                          <a:solidFill>
                            <a:srgbClr val="000000"/>
                          </a:solidFill>
                          <a:effectLst/>
                          <a:latin typeface="Calibri" panose="020F0502020204030204" pitchFamily="34" charset="0"/>
                        </a:rPr>
                        <a:t>84.5%</a:t>
                      </a:r>
                    </a:p>
                  </a:txBody>
                  <a:tcPr marL="2677" marR="2677" marT="2677" marB="0" anchor="b">
                    <a:lnL>
                      <a:noFill/>
                    </a:lnL>
                    <a:lnR>
                      <a:noFill/>
                    </a:lnR>
                    <a:lnT>
                      <a:noFill/>
                    </a:lnT>
                    <a:lnB>
                      <a:noFill/>
                    </a:lnB>
                    <a:solidFill>
                      <a:srgbClr val="C5DB81"/>
                    </a:solidFill>
                  </a:tcPr>
                </a:tc>
                <a:tc>
                  <a:txBody>
                    <a:bodyPr/>
                    <a:lstStyle/>
                    <a:p>
                      <a:pPr algn="r" fontAlgn="b"/>
                      <a:r>
                        <a:rPr lang="en-US" sz="400" b="0" i="0" u="none" strike="noStrike">
                          <a:solidFill>
                            <a:srgbClr val="000000"/>
                          </a:solidFill>
                          <a:effectLst/>
                          <a:latin typeface="Calibri" panose="020F0502020204030204" pitchFamily="34" charset="0"/>
                        </a:rPr>
                        <a:t>81.8%</a:t>
                      </a:r>
                    </a:p>
                  </a:txBody>
                  <a:tcPr marL="2677" marR="2677" marT="2677" marB="0" anchor="b">
                    <a:lnL>
                      <a:noFill/>
                    </a:lnL>
                    <a:lnR>
                      <a:noFill/>
                    </a:lnR>
                    <a:lnT>
                      <a:noFill/>
                    </a:lnT>
                    <a:lnB>
                      <a:noFill/>
                    </a:lnB>
                    <a:solidFill>
                      <a:srgbClr val="D6E082"/>
                    </a:solidFill>
                  </a:tcPr>
                </a:tc>
                <a:tc>
                  <a:txBody>
                    <a:bodyPr/>
                    <a:lstStyle/>
                    <a:p>
                      <a:pPr algn="r" fontAlgn="b"/>
                      <a:r>
                        <a:rPr lang="en-US" sz="400" b="0" i="0" u="none" strike="noStrike">
                          <a:solidFill>
                            <a:srgbClr val="000000"/>
                          </a:solidFill>
                          <a:effectLst/>
                          <a:latin typeface="Calibri" panose="020F0502020204030204" pitchFamily="34" charset="0"/>
                        </a:rPr>
                        <a:t>80.2%</a:t>
                      </a:r>
                    </a:p>
                  </a:txBody>
                  <a:tcPr marL="2677" marR="2677" marT="2677" marB="0" anchor="b">
                    <a:lnL>
                      <a:noFill/>
                    </a:lnL>
                    <a:lnR>
                      <a:noFill/>
                    </a:lnR>
                    <a:lnT>
                      <a:noFill/>
                    </a:lnT>
                    <a:lnB>
                      <a:noFill/>
                    </a:lnB>
                    <a:solidFill>
                      <a:srgbClr val="E0E283"/>
                    </a:solidFill>
                  </a:tcPr>
                </a:tc>
                <a:tc>
                  <a:txBody>
                    <a:bodyPr/>
                    <a:lstStyle/>
                    <a:p>
                      <a:pPr algn="r" fontAlgn="b"/>
                      <a:r>
                        <a:rPr lang="en-US" sz="400" b="0" i="0" u="none" strike="noStrike">
                          <a:solidFill>
                            <a:srgbClr val="000000"/>
                          </a:solidFill>
                          <a:effectLst/>
                          <a:latin typeface="Calibri" panose="020F0502020204030204" pitchFamily="34" charset="0"/>
                        </a:rPr>
                        <a:t>86.7%</a:t>
                      </a:r>
                    </a:p>
                  </a:txBody>
                  <a:tcPr marL="2677" marR="2677" marT="2677" marB="0" anchor="b">
                    <a:lnL>
                      <a:noFill/>
                    </a:lnL>
                    <a:lnR>
                      <a:noFill/>
                    </a:lnR>
                    <a:lnT>
                      <a:noFill/>
                    </a:lnT>
                    <a:lnB>
                      <a:noFill/>
                    </a:lnB>
                    <a:solidFill>
                      <a:srgbClr val="A4D17F"/>
                    </a:solidFill>
                  </a:tcPr>
                </a:tc>
                <a:tc>
                  <a:txBody>
                    <a:bodyPr/>
                    <a:lstStyle/>
                    <a:p>
                      <a:pPr algn="r" fontAlgn="b"/>
                      <a:r>
                        <a:rPr lang="en-US" sz="400" b="0" i="0" u="none" strike="noStrike">
                          <a:solidFill>
                            <a:srgbClr val="000000"/>
                          </a:solidFill>
                          <a:effectLst/>
                          <a:latin typeface="Calibri" panose="020F0502020204030204" pitchFamily="34" charset="0"/>
                        </a:rPr>
                        <a:t>83.8%</a:t>
                      </a:r>
                    </a:p>
                  </a:txBody>
                  <a:tcPr marL="2677" marR="2677" marT="2677" marB="0" anchor="b">
                    <a:lnL>
                      <a:noFill/>
                    </a:lnL>
                    <a:lnR>
                      <a:noFill/>
                    </a:lnR>
                    <a:lnT>
                      <a:noFill/>
                    </a:lnT>
                    <a:lnB>
                      <a:noFill/>
                    </a:lnB>
                    <a:solidFill>
                      <a:srgbClr val="B2D580"/>
                    </a:solidFill>
                  </a:tcPr>
                </a:tc>
                <a:tc>
                  <a:txBody>
                    <a:bodyPr/>
                    <a:lstStyle/>
                    <a:p>
                      <a:pPr algn="r" fontAlgn="b"/>
                      <a:r>
                        <a:rPr lang="en-US" sz="400" b="0" i="0" u="none" strike="noStrike">
                          <a:solidFill>
                            <a:srgbClr val="000000"/>
                          </a:solidFill>
                          <a:effectLst/>
                          <a:latin typeface="Calibri" panose="020F0502020204030204" pitchFamily="34" charset="0"/>
                        </a:rPr>
                        <a:t>74.6%</a:t>
                      </a:r>
                    </a:p>
                  </a:txBody>
                  <a:tcPr marL="2677" marR="2677" marT="2677" marB="0" anchor="b">
                    <a:lnL>
                      <a:noFill/>
                    </a:lnL>
                    <a:lnR>
                      <a:noFill/>
                    </a:lnR>
                    <a:lnT>
                      <a:noFill/>
                    </a:lnT>
                    <a:lnB>
                      <a:noFill/>
                    </a:lnB>
                    <a:solidFill>
                      <a:srgbClr val="E0E283"/>
                    </a:solidFill>
                  </a:tcPr>
                </a:tc>
                <a:tc>
                  <a:txBody>
                    <a:bodyPr/>
                    <a:lstStyle/>
                    <a:p>
                      <a:pPr algn="r" fontAlgn="b"/>
                      <a:r>
                        <a:rPr lang="en-US" sz="400" b="0" i="0" u="none" strike="noStrike">
                          <a:solidFill>
                            <a:srgbClr val="000000"/>
                          </a:solidFill>
                          <a:effectLst/>
                          <a:latin typeface="Calibri" panose="020F0502020204030204" pitchFamily="34" charset="0"/>
                        </a:rPr>
                        <a:t>85.7%</a:t>
                      </a:r>
                    </a:p>
                  </a:txBody>
                  <a:tcPr marL="2677" marR="2677" marT="2677" marB="0" anchor="b">
                    <a:lnL>
                      <a:noFill/>
                    </a:lnL>
                    <a:lnR>
                      <a:noFill/>
                    </a:lnR>
                    <a:lnT>
                      <a:noFill/>
                    </a:lnT>
                    <a:lnB>
                      <a:noFill/>
                    </a:lnB>
                    <a:solidFill>
                      <a:srgbClr val="A9D380"/>
                    </a:solidFill>
                  </a:tcPr>
                </a:tc>
                <a:tc>
                  <a:txBody>
                    <a:bodyPr/>
                    <a:lstStyle/>
                    <a:p>
                      <a:pPr algn="r" fontAlgn="b"/>
                      <a:r>
                        <a:rPr lang="en-US" sz="400" b="0" i="0" u="none" strike="noStrike">
                          <a:solidFill>
                            <a:srgbClr val="000000"/>
                          </a:solidFill>
                          <a:effectLst/>
                          <a:latin typeface="Calibri" panose="020F0502020204030204" pitchFamily="34" charset="0"/>
                        </a:rPr>
                        <a:t>78.2%</a:t>
                      </a:r>
                    </a:p>
                  </a:txBody>
                  <a:tcPr marL="2677" marR="2677" marT="2677" marB="0" anchor="b">
                    <a:lnL>
                      <a:noFill/>
                    </a:lnL>
                    <a:lnR>
                      <a:noFill/>
                    </a:lnR>
                    <a:lnT>
                      <a:noFill/>
                    </a:lnT>
                    <a:lnB>
                      <a:noFill/>
                    </a:lnB>
                    <a:solidFill>
                      <a:srgbClr val="CEDD82"/>
                    </a:solidFill>
                  </a:tcPr>
                </a:tc>
                <a:tc>
                  <a:txBody>
                    <a:bodyPr/>
                    <a:lstStyle/>
                    <a:p>
                      <a:pPr algn="r" fontAlgn="b"/>
                      <a:r>
                        <a:rPr lang="en-US" sz="400" b="0" i="0" u="none" strike="noStrike">
                          <a:solidFill>
                            <a:srgbClr val="000000"/>
                          </a:solidFill>
                          <a:effectLst/>
                          <a:latin typeface="Calibri" panose="020F0502020204030204" pitchFamily="34" charset="0"/>
                        </a:rPr>
                        <a:t>86.6%</a:t>
                      </a:r>
                    </a:p>
                  </a:txBody>
                  <a:tcPr marL="2677" marR="2677" marT="2677" marB="0" anchor="b">
                    <a:lnL>
                      <a:noFill/>
                    </a:lnL>
                    <a:lnR>
                      <a:noFill/>
                    </a:lnR>
                    <a:lnT>
                      <a:noFill/>
                    </a:lnT>
                    <a:lnB>
                      <a:noFill/>
                    </a:lnB>
                    <a:solidFill>
                      <a:srgbClr val="A8D27F"/>
                    </a:solidFill>
                  </a:tcPr>
                </a:tc>
                <a:tc>
                  <a:txBody>
                    <a:bodyPr/>
                    <a:lstStyle/>
                    <a:p>
                      <a:pPr algn="r" fontAlgn="b"/>
                      <a:r>
                        <a:rPr lang="en-US" sz="400" b="0" i="0" u="none" strike="noStrike">
                          <a:solidFill>
                            <a:srgbClr val="000000"/>
                          </a:solidFill>
                          <a:effectLst/>
                          <a:latin typeface="Calibri" panose="020F0502020204030204" pitchFamily="34" charset="0"/>
                        </a:rPr>
                        <a:t>84.3%</a:t>
                      </a:r>
                    </a:p>
                  </a:txBody>
                  <a:tcPr marL="2677" marR="2677" marT="2677" marB="0" anchor="b">
                    <a:lnL>
                      <a:noFill/>
                    </a:lnL>
                    <a:lnR>
                      <a:noFill/>
                    </a:lnR>
                    <a:lnT>
                      <a:noFill/>
                    </a:lnT>
                    <a:lnB>
                      <a:noFill/>
                    </a:lnB>
                    <a:solidFill>
                      <a:srgbClr val="B3D680"/>
                    </a:solidFill>
                  </a:tcPr>
                </a:tc>
                <a:tc>
                  <a:txBody>
                    <a:bodyPr/>
                    <a:lstStyle/>
                    <a:p>
                      <a:pPr algn="r" fontAlgn="b"/>
                      <a:r>
                        <a:rPr lang="en-US" sz="400" b="0" i="0" u="none" strike="noStrike">
                          <a:solidFill>
                            <a:srgbClr val="000000"/>
                          </a:solidFill>
                          <a:effectLst/>
                          <a:latin typeface="Calibri" panose="020F0502020204030204" pitchFamily="34" charset="0"/>
                        </a:rPr>
                        <a:t>74.3%</a:t>
                      </a:r>
                    </a:p>
                  </a:txBody>
                  <a:tcPr marL="2677" marR="2677" marT="2677" marB="0" anchor="b">
                    <a:lnL>
                      <a:noFill/>
                    </a:lnL>
                    <a:lnR>
                      <a:noFill/>
                    </a:lnR>
                    <a:lnT>
                      <a:noFill/>
                    </a:lnT>
                    <a:lnB>
                      <a:noFill/>
                    </a:lnB>
                    <a:solidFill>
                      <a:srgbClr val="E6E483"/>
                    </a:solidFill>
                  </a:tcPr>
                </a:tc>
                <a:tc>
                  <a:txBody>
                    <a:bodyPr/>
                    <a:lstStyle/>
                    <a:p>
                      <a:pPr algn="r" fontAlgn="b"/>
                      <a:r>
                        <a:rPr lang="en-US" sz="400" b="0" i="0" u="none" strike="noStrike">
                          <a:solidFill>
                            <a:srgbClr val="000000"/>
                          </a:solidFill>
                          <a:effectLst/>
                          <a:latin typeface="Calibri" panose="020F0502020204030204" pitchFamily="34" charset="0"/>
                        </a:rPr>
                        <a:t>76.7%</a:t>
                      </a:r>
                    </a:p>
                  </a:txBody>
                  <a:tcPr marL="2677" marR="2677" marT="2677" marB="0" anchor="b">
                    <a:lnL>
                      <a:noFill/>
                    </a:lnL>
                    <a:lnR>
                      <a:noFill/>
                    </a:lnR>
                    <a:lnT>
                      <a:noFill/>
                    </a:lnT>
                    <a:lnB>
                      <a:noFill/>
                    </a:lnB>
                    <a:solidFill>
                      <a:srgbClr val="DAE182"/>
                    </a:solidFill>
                  </a:tcPr>
                </a:tc>
                <a:tc>
                  <a:txBody>
                    <a:bodyPr/>
                    <a:lstStyle/>
                    <a:p>
                      <a:pPr algn="r" fontAlgn="b"/>
                      <a:r>
                        <a:rPr lang="en-US" sz="400" b="0" i="0" u="none" strike="noStrike">
                          <a:solidFill>
                            <a:srgbClr val="000000"/>
                          </a:solidFill>
                          <a:effectLst/>
                          <a:latin typeface="Calibri" panose="020F0502020204030204" pitchFamily="34" charset="0"/>
                        </a:rPr>
                        <a:t>80.6%</a:t>
                      </a:r>
                    </a:p>
                  </a:txBody>
                  <a:tcPr marL="2677" marR="2677" marT="2677" marB="0" anchor="b">
                    <a:lnL>
                      <a:noFill/>
                    </a:lnL>
                    <a:lnR>
                      <a:noFill/>
                    </a:lnR>
                    <a:lnT>
                      <a:noFill/>
                    </a:lnT>
                    <a:lnB>
                      <a:noFill/>
                    </a:lnB>
                    <a:solidFill>
                      <a:srgbClr val="C6DB81"/>
                    </a:solidFill>
                  </a:tcPr>
                </a:tc>
                <a:extLst>
                  <a:ext uri="{0D108BD9-81ED-4DB2-BD59-A6C34878D82A}">
                    <a16:rowId xmlns:a16="http://schemas.microsoft.com/office/drawing/2014/main" val="3944996153"/>
                  </a:ext>
                </a:extLst>
              </a:tr>
              <a:tr h="16568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cigarette smoking in past 30 days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94.2%</a:t>
                      </a:r>
                    </a:p>
                  </a:txBody>
                  <a:tcPr marL="2677" marR="2677" marT="2677" marB="0" anchor="b">
                    <a:lnL>
                      <a:noFill/>
                    </a:lnL>
                    <a:lnR>
                      <a:noFill/>
                    </a:lnR>
                    <a:lnT>
                      <a:noFill/>
                    </a:lnT>
                    <a:lnB>
                      <a:noFill/>
                    </a:lnB>
                    <a:solidFill>
                      <a:srgbClr val="88C97E"/>
                    </a:solidFill>
                  </a:tcPr>
                </a:tc>
                <a:tc>
                  <a:txBody>
                    <a:bodyPr/>
                    <a:lstStyle/>
                    <a:p>
                      <a:pPr algn="r" fontAlgn="b"/>
                      <a:r>
                        <a:rPr lang="en-US" sz="400" b="0" i="0" u="none" strike="noStrike">
                          <a:solidFill>
                            <a:srgbClr val="000000"/>
                          </a:solidFill>
                          <a:effectLst/>
                          <a:latin typeface="Calibri" panose="020F0502020204030204" pitchFamily="34" charset="0"/>
                        </a:rPr>
                        <a:t>99.6%</a:t>
                      </a:r>
                    </a:p>
                  </a:txBody>
                  <a:tcPr marL="2677" marR="2677" marT="2677" marB="0" anchor="b">
                    <a:lnL>
                      <a:noFill/>
                    </a:lnL>
                    <a:lnR>
                      <a:noFill/>
                    </a:lnR>
                    <a:lnT>
                      <a:noFill/>
                    </a:lnT>
                    <a:lnB>
                      <a:noFill/>
                    </a:lnB>
                    <a:solidFill>
                      <a:srgbClr val="66BF7C"/>
                    </a:solidFill>
                  </a:tcPr>
                </a:tc>
                <a:tc>
                  <a:txBody>
                    <a:bodyPr/>
                    <a:lstStyle/>
                    <a:p>
                      <a:pPr algn="r" fontAlgn="b"/>
                      <a:r>
                        <a:rPr lang="en-US" sz="400" b="0" i="0" u="none" strike="noStrike">
                          <a:solidFill>
                            <a:srgbClr val="000000"/>
                          </a:solidFill>
                          <a:effectLst/>
                          <a:latin typeface="Calibri" panose="020F0502020204030204" pitchFamily="34" charset="0"/>
                        </a:rPr>
                        <a:t>98.8%</a:t>
                      </a:r>
                    </a:p>
                  </a:txBody>
                  <a:tcPr marL="2677" marR="2677" marT="2677" marB="0" anchor="b">
                    <a:lnL>
                      <a:noFill/>
                    </a:lnL>
                    <a:lnR>
                      <a:noFill/>
                    </a:lnR>
                    <a:lnT>
                      <a:noFill/>
                    </a:lnT>
                    <a:lnB>
                      <a:noFill/>
                    </a:lnB>
                    <a:solidFill>
                      <a:srgbClr val="6BC17C"/>
                    </a:solidFill>
                  </a:tcPr>
                </a:tc>
                <a:tc>
                  <a:txBody>
                    <a:bodyPr/>
                    <a:lstStyle/>
                    <a:p>
                      <a:pPr algn="r" fontAlgn="b"/>
                      <a:r>
                        <a:rPr lang="en-US" sz="400" b="0" i="0" u="none" strike="noStrike">
                          <a:solidFill>
                            <a:srgbClr val="000000"/>
                          </a:solidFill>
                          <a:effectLst/>
                          <a:latin typeface="Calibri" panose="020F0502020204030204" pitchFamily="34" charset="0"/>
                        </a:rPr>
                        <a:t>98.9%</a:t>
                      </a:r>
                    </a:p>
                  </a:txBody>
                  <a:tcPr marL="2677" marR="2677" marT="2677" marB="0" anchor="b">
                    <a:lnL>
                      <a:noFill/>
                    </a:lnL>
                    <a:lnR>
                      <a:noFill/>
                    </a:lnR>
                    <a:lnT>
                      <a:noFill/>
                    </a:lnT>
                    <a:lnB>
                      <a:noFill/>
                    </a:lnB>
                    <a:solidFill>
                      <a:srgbClr val="6AC07C"/>
                    </a:solidFill>
                  </a:tcPr>
                </a:tc>
                <a:tc>
                  <a:txBody>
                    <a:bodyPr/>
                    <a:lstStyle/>
                    <a:p>
                      <a:pPr algn="r" fontAlgn="b"/>
                      <a:r>
                        <a:rPr lang="en-US" sz="400" b="0" i="0" u="none" strike="noStrike">
                          <a:solidFill>
                            <a:srgbClr val="000000"/>
                          </a:solidFill>
                          <a:effectLst/>
                          <a:latin typeface="Calibri" panose="020F0502020204030204" pitchFamily="34" charset="0"/>
                        </a:rPr>
                        <a:t>99.4%</a:t>
                      </a:r>
                    </a:p>
                  </a:txBody>
                  <a:tcPr marL="2677" marR="2677" marT="2677" marB="0" anchor="b">
                    <a:lnL>
                      <a:noFill/>
                    </a:lnL>
                    <a:lnR>
                      <a:noFill/>
                    </a:lnR>
                    <a:lnT>
                      <a:noFill/>
                    </a:lnT>
                    <a:lnB>
                      <a:noFill/>
                    </a:lnB>
                    <a:solidFill>
                      <a:srgbClr val="67C07C"/>
                    </a:solidFill>
                  </a:tcPr>
                </a:tc>
                <a:tc>
                  <a:txBody>
                    <a:bodyPr/>
                    <a:lstStyle/>
                    <a:p>
                      <a:pPr algn="r" fontAlgn="b"/>
                      <a:r>
                        <a:rPr lang="en-US" sz="400" b="0" i="0" u="none" strike="noStrike">
                          <a:solidFill>
                            <a:srgbClr val="000000"/>
                          </a:solidFill>
                          <a:effectLst/>
                          <a:latin typeface="Calibri" panose="020F0502020204030204" pitchFamily="34" charset="0"/>
                        </a:rPr>
                        <a:t>97.7%</a:t>
                      </a:r>
                    </a:p>
                  </a:txBody>
                  <a:tcPr marL="2677" marR="2677" marT="2677" marB="0" anchor="b">
                    <a:lnL>
                      <a:noFill/>
                    </a:lnL>
                    <a:lnR>
                      <a:noFill/>
                    </a:lnR>
                    <a:lnT>
                      <a:noFill/>
                    </a:lnT>
                    <a:lnB>
                      <a:noFill/>
                    </a:lnB>
                    <a:solidFill>
                      <a:srgbClr val="72C37C"/>
                    </a:solidFill>
                  </a:tcPr>
                </a:tc>
                <a:tc>
                  <a:txBody>
                    <a:bodyPr/>
                    <a:lstStyle/>
                    <a:p>
                      <a:pPr algn="r" fontAlgn="b"/>
                      <a:r>
                        <a:rPr lang="en-US" sz="400" b="0" i="0" u="none" strike="noStrike">
                          <a:solidFill>
                            <a:srgbClr val="000000"/>
                          </a:solidFill>
                          <a:effectLst/>
                          <a:latin typeface="Calibri" panose="020F0502020204030204" pitchFamily="34" charset="0"/>
                        </a:rPr>
                        <a:t>96.9%</a:t>
                      </a:r>
                    </a:p>
                  </a:txBody>
                  <a:tcPr marL="2677" marR="2677" marT="2677" marB="0" anchor="b">
                    <a:lnL>
                      <a:noFill/>
                    </a:lnL>
                    <a:lnR>
                      <a:noFill/>
                    </a:lnR>
                    <a:lnT>
                      <a:noFill/>
                    </a:lnT>
                    <a:lnB>
                      <a:noFill/>
                    </a:lnB>
                    <a:solidFill>
                      <a:srgbClr val="77C47D"/>
                    </a:solidFill>
                  </a:tcPr>
                </a:tc>
                <a:tc>
                  <a:txBody>
                    <a:bodyPr/>
                    <a:lstStyle/>
                    <a:p>
                      <a:pPr algn="r" fontAlgn="b"/>
                      <a:r>
                        <a:rPr lang="en-US" sz="400" b="0" i="0" u="none" strike="noStrike">
                          <a:solidFill>
                            <a:srgbClr val="000000"/>
                          </a:solidFill>
                          <a:effectLst/>
                          <a:latin typeface="Calibri" panose="020F0502020204030204" pitchFamily="34" charset="0"/>
                        </a:rPr>
                        <a:t>96.7%</a:t>
                      </a:r>
                    </a:p>
                  </a:txBody>
                  <a:tcPr marL="2677" marR="2677" marT="2677" marB="0" anchor="b">
                    <a:lnL>
                      <a:noFill/>
                    </a:lnL>
                    <a:lnR>
                      <a:noFill/>
                    </a:lnR>
                    <a:lnT>
                      <a:noFill/>
                    </a:lnT>
                    <a:lnB>
                      <a:noFill/>
                    </a:lnB>
                    <a:solidFill>
                      <a:srgbClr val="78C47D"/>
                    </a:solidFill>
                  </a:tcPr>
                </a:tc>
                <a:tc>
                  <a:txBody>
                    <a:bodyPr/>
                    <a:lstStyle/>
                    <a:p>
                      <a:pPr algn="r" fontAlgn="b"/>
                      <a:r>
                        <a:rPr lang="en-US" sz="400" b="0" i="0" u="none" strike="noStrike">
                          <a:solidFill>
                            <a:srgbClr val="000000"/>
                          </a:solidFill>
                          <a:effectLst/>
                          <a:latin typeface="Calibri" panose="020F0502020204030204" pitchFamily="34" charset="0"/>
                        </a:rPr>
                        <a:t>98.6%</a:t>
                      </a:r>
                    </a:p>
                  </a:txBody>
                  <a:tcPr marL="2677" marR="2677" marT="2677" marB="0" anchor="b">
                    <a:lnL>
                      <a:noFill/>
                    </a:lnL>
                    <a:lnR>
                      <a:noFill/>
                    </a:lnR>
                    <a:lnT>
                      <a:noFill/>
                    </a:lnT>
                    <a:lnB>
                      <a:noFill/>
                    </a:lnB>
                    <a:solidFill>
                      <a:srgbClr val="69C07C"/>
                    </a:solidFill>
                  </a:tcPr>
                </a:tc>
                <a:tc>
                  <a:txBody>
                    <a:bodyPr/>
                    <a:lstStyle/>
                    <a:p>
                      <a:pPr algn="r" fontAlgn="b"/>
                      <a:r>
                        <a:rPr lang="en-US" sz="400" b="0" i="0" u="none" strike="noStrike">
                          <a:solidFill>
                            <a:srgbClr val="000000"/>
                          </a:solidFill>
                          <a:effectLst/>
                          <a:latin typeface="Calibri" panose="020F0502020204030204" pitchFamily="34" charset="0"/>
                        </a:rPr>
                        <a:t>95.9%</a:t>
                      </a:r>
                    </a:p>
                  </a:txBody>
                  <a:tcPr marL="2677" marR="2677" marT="2677" marB="0" anchor="b">
                    <a:lnL>
                      <a:noFill/>
                    </a:lnL>
                    <a:lnR>
                      <a:noFill/>
                    </a:lnR>
                    <a:lnT>
                      <a:noFill/>
                    </a:lnT>
                    <a:lnB>
                      <a:noFill/>
                    </a:lnB>
                    <a:solidFill>
                      <a:srgbClr val="76C47D"/>
                    </a:solidFill>
                  </a:tcPr>
                </a:tc>
                <a:tc>
                  <a:txBody>
                    <a:bodyPr/>
                    <a:lstStyle/>
                    <a:p>
                      <a:pPr algn="r" fontAlgn="b"/>
                      <a:r>
                        <a:rPr lang="en-US" sz="400" b="0" i="0" u="none" strike="noStrike">
                          <a:solidFill>
                            <a:srgbClr val="000000"/>
                          </a:solidFill>
                          <a:effectLst/>
                          <a:latin typeface="Calibri" panose="020F0502020204030204" pitchFamily="34" charset="0"/>
                        </a:rPr>
                        <a:t>95.6%</a:t>
                      </a:r>
                    </a:p>
                  </a:txBody>
                  <a:tcPr marL="2677" marR="2677" marT="2677" marB="0" anchor="b">
                    <a:lnL>
                      <a:noFill/>
                    </a:lnL>
                    <a:lnR>
                      <a:noFill/>
                    </a:lnR>
                    <a:lnT>
                      <a:noFill/>
                    </a:lnT>
                    <a:lnB>
                      <a:noFill/>
                    </a:lnB>
                    <a:solidFill>
                      <a:srgbClr val="78C47D"/>
                    </a:solidFill>
                  </a:tcPr>
                </a:tc>
                <a:tc>
                  <a:txBody>
                    <a:bodyPr/>
                    <a:lstStyle/>
                    <a:p>
                      <a:pPr algn="r" fontAlgn="b"/>
                      <a:r>
                        <a:rPr lang="en-US" sz="400" b="0" i="0" u="none" strike="noStrike">
                          <a:solidFill>
                            <a:srgbClr val="000000"/>
                          </a:solidFill>
                          <a:effectLst/>
                          <a:latin typeface="Calibri" panose="020F0502020204030204" pitchFamily="34" charset="0"/>
                        </a:rPr>
                        <a:t>97.9%</a:t>
                      </a:r>
                    </a:p>
                  </a:txBody>
                  <a:tcPr marL="2677" marR="2677" marT="2677" marB="0" anchor="b">
                    <a:lnL>
                      <a:noFill/>
                    </a:lnL>
                    <a:lnR>
                      <a:noFill/>
                    </a:lnR>
                    <a:lnT>
                      <a:noFill/>
                    </a:lnT>
                    <a:lnB>
                      <a:noFill/>
                    </a:lnB>
                    <a:solidFill>
                      <a:srgbClr val="6CC17C"/>
                    </a:solidFill>
                  </a:tcPr>
                </a:tc>
                <a:tc>
                  <a:txBody>
                    <a:bodyPr/>
                    <a:lstStyle/>
                    <a:p>
                      <a:pPr algn="r" fontAlgn="b"/>
                      <a:r>
                        <a:rPr lang="en-US" sz="400" b="0" i="0" u="none" strike="noStrike">
                          <a:solidFill>
                            <a:srgbClr val="000000"/>
                          </a:solidFill>
                          <a:effectLst/>
                          <a:latin typeface="Calibri" panose="020F0502020204030204" pitchFamily="34" charset="0"/>
                        </a:rPr>
                        <a:t>95.2%</a:t>
                      </a:r>
                    </a:p>
                  </a:txBody>
                  <a:tcPr marL="2677" marR="2677" marT="2677" marB="0" anchor="b">
                    <a:lnL>
                      <a:noFill/>
                    </a:lnL>
                    <a:lnR>
                      <a:noFill/>
                    </a:lnR>
                    <a:lnT>
                      <a:noFill/>
                    </a:lnT>
                    <a:lnB>
                      <a:noFill/>
                    </a:lnB>
                    <a:solidFill>
                      <a:srgbClr val="7AC57D"/>
                    </a:solidFill>
                  </a:tcPr>
                </a:tc>
                <a:tc>
                  <a:txBody>
                    <a:bodyPr/>
                    <a:lstStyle/>
                    <a:p>
                      <a:pPr algn="r" fontAlgn="b"/>
                      <a:r>
                        <a:rPr lang="en-US" sz="400" b="0" i="0" u="none" strike="noStrike">
                          <a:solidFill>
                            <a:srgbClr val="000000"/>
                          </a:solidFill>
                          <a:effectLst/>
                          <a:latin typeface="Calibri" panose="020F0502020204030204" pitchFamily="34" charset="0"/>
                        </a:rPr>
                        <a:t>98.3%</a:t>
                      </a:r>
                    </a:p>
                  </a:txBody>
                  <a:tcPr marL="2677" marR="2677" marT="2677" marB="0" anchor="b">
                    <a:lnL>
                      <a:noFill/>
                    </a:lnL>
                    <a:lnR>
                      <a:noFill/>
                    </a:lnR>
                    <a:lnT>
                      <a:noFill/>
                    </a:lnT>
                    <a:lnB>
                      <a:noFill/>
                    </a:lnB>
                    <a:solidFill>
                      <a:srgbClr val="6CC17C"/>
                    </a:solidFill>
                  </a:tcPr>
                </a:tc>
                <a:tc>
                  <a:txBody>
                    <a:bodyPr/>
                    <a:lstStyle/>
                    <a:p>
                      <a:pPr algn="r" fontAlgn="b"/>
                      <a:r>
                        <a:rPr lang="en-US" sz="400" b="0" i="0" u="none" strike="noStrike">
                          <a:solidFill>
                            <a:srgbClr val="000000"/>
                          </a:solidFill>
                          <a:effectLst/>
                          <a:latin typeface="Calibri" panose="020F0502020204030204" pitchFamily="34" charset="0"/>
                        </a:rPr>
                        <a:t>98.3%</a:t>
                      </a:r>
                    </a:p>
                  </a:txBody>
                  <a:tcPr marL="2677" marR="2677" marT="2677" marB="0" anchor="b">
                    <a:lnL>
                      <a:noFill/>
                    </a:lnL>
                    <a:lnR>
                      <a:noFill/>
                    </a:lnR>
                    <a:lnT>
                      <a:noFill/>
                    </a:lnT>
                    <a:lnB>
                      <a:noFill/>
                    </a:lnB>
                    <a:solidFill>
                      <a:srgbClr val="6CC17C"/>
                    </a:solidFill>
                  </a:tcPr>
                </a:tc>
                <a:tc>
                  <a:txBody>
                    <a:bodyPr/>
                    <a:lstStyle/>
                    <a:p>
                      <a:pPr algn="r" fontAlgn="b"/>
                      <a:r>
                        <a:rPr lang="en-US" sz="400" b="0" i="0" u="none" strike="noStrike">
                          <a:solidFill>
                            <a:srgbClr val="000000"/>
                          </a:solidFill>
                          <a:effectLst/>
                          <a:latin typeface="Calibri" panose="020F0502020204030204" pitchFamily="34" charset="0"/>
                        </a:rPr>
                        <a:t>93.7%</a:t>
                      </a:r>
                    </a:p>
                  </a:txBody>
                  <a:tcPr marL="2677" marR="2677" marT="2677" marB="0" anchor="b">
                    <a:lnL>
                      <a:noFill/>
                    </a:lnL>
                    <a:lnR>
                      <a:noFill/>
                    </a:lnR>
                    <a:lnT>
                      <a:noFill/>
                    </a:lnT>
                    <a:lnB>
                      <a:noFill/>
                    </a:lnB>
                    <a:solidFill>
                      <a:srgbClr val="84C87D"/>
                    </a:solidFill>
                  </a:tcPr>
                </a:tc>
                <a:tc>
                  <a:txBody>
                    <a:bodyPr/>
                    <a:lstStyle/>
                    <a:p>
                      <a:pPr algn="r" fontAlgn="b"/>
                      <a:r>
                        <a:rPr lang="en-US" sz="400" b="0" i="0" u="none" strike="noStrike">
                          <a:solidFill>
                            <a:srgbClr val="000000"/>
                          </a:solidFill>
                          <a:effectLst/>
                          <a:latin typeface="Calibri" panose="020F0502020204030204" pitchFamily="34" charset="0"/>
                        </a:rPr>
                        <a:t>95.2%</a:t>
                      </a:r>
                    </a:p>
                  </a:txBody>
                  <a:tcPr marL="2677" marR="2677" marT="2677" marB="0" anchor="b">
                    <a:lnL>
                      <a:noFill/>
                    </a:lnL>
                    <a:lnR>
                      <a:noFill/>
                    </a:lnR>
                    <a:lnT>
                      <a:noFill/>
                    </a:lnT>
                    <a:lnB>
                      <a:noFill/>
                    </a:lnB>
                    <a:solidFill>
                      <a:srgbClr val="7CC67D"/>
                    </a:solidFill>
                  </a:tcPr>
                </a:tc>
                <a:tc>
                  <a:txBody>
                    <a:bodyPr/>
                    <a:lstStyle/>
                    <a:p>
                      <a:pPr algn="r" fontAlgn="b"/>
                      <a:r>
                        <a:rPr lang="en-US" sz="400" b="0" i="0" u="none" strike="noStrike">
                          <a:solidFill>
                            <a:srgbClr val="000000"/>
                          </a:solidFill>
                          <a:effectLst/>
                          <a:latin typeface="Calibri" panose="020F0502020204030204" pitchFamily="34" charset="0"/>
                        </a:rPr>
                        <a:t>95.1%</a:t>
                      </a:r>
                    </a:p>
                  </a:txBody>
                  <a:tcPr marL="2677" marR="2677" marT="2677" marB="0" anchor="b">
                    <a:lnL>
                      <a:noFill/>
                    </a:lnL>
                    <a:lnR>
                      <a:noFill/>
                    </a:lnR>
                    <a:lnT>
                      <a:noFill/>
                    </a:lnT>
                    <a:lnB>
                      <a:noFill/>
                    </a:lnB>
                    <a:solidFill>
                      <a:srgbClr val="7CC67D"/>
                    </a:solidFill>
                  </a:tcPr>
                </a:tc>
                <a:extLst>
                  <a:ext uri="{0D108BD9-81ED-4DB2-BD59-A6C34878D82A}">
                    <a16:rowId xmlns:a16="http://schemas.microsoft.com/office/drawing/2014/main" val="1719744375"/>
                  </a:ext>
                </a:extLst>
              </a:tr>
              <a:tr h="16329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e-cigarette use ever</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64.0%</a:t>
                      </a:r>
                    </a:p>
                  </a:txBody>
                  <a:tcPr marL="2677" marR="2677" marT="2677" marB="0" anchor="b">
                    <a:lnL>
                      <a:noFill/>
                    </a:lnL>
                    <a:lnR>
                      <a:noFill/>
                    </a:lnR>
                    <a:lnT>
                      <a:noFill/>
                    </a:lnT>
                    <a:lnB>
                      <a:noFill/>
                    </a:lnB>
                    <a:solidFill>
                      <a:srgbClr val="E2C58A"/>
                    </a:solidFill>
                  </a:tcPr>
                </a:tc>
                <a:tc>
                  <a:txBody>
                    <a:bodyPr/>
                    <a:lstStyle/>
                    <a:p>
                      <a:pPr algn="r" fontAlgn="b"/>
                      <a:r>
                        <a:rPr lang="en-US" sz="400" b="0" i="0" u="none" strike="noStrike">
                          <a:solidFill>
                            <a:srgbClr val="000000"/>
                          </a:solidFill>
                          <a:effectLst/>
                          <a:latin typeface="Calibri" panose="020F0502020204030204" pitchFamily="34" charset="0"/>
                        </a:rPr>
                        <a:t>87.4%</a:t>
                      </a:r>
                    </a:p>
                  </a:txBody>
                  <a:tcPr marL="2677" marR="2677" marT="2677" marB="0" anchor="b">
                    <a:lnL>
                      <a:noFill/>
                    </a:lnL>
                    <a:lnR>
                      <a:noFill/>
                    </a:lnR>
                    <a:lnT>
                      <a:noFill/>
                    </a:lnT>
                    <a:lnB>
                      <a:noFill/>
                    </a:lnB>
                    <a:solidFill>
                      <a:srgbClr val="B3D580"/>
                    </a:solidFill>
                  </a:tcPr>
                </a:tc>
                <a:tc>
                  <a:txBody>
                    <a:bodyPr/>
                    <a:lstStyle/>
                    <a:p>
                      <a:pPr algn="r" fontAlgn="b"/>
                      <a:r>
                        <a:rPr lang="en-US" sz="400" b="0" i="0" u="none" strike="noStrike">
                          <a:solidFill>
                            <a:srgbClr val="000000"/>
                          </a:solidFill>
                          <a:effectLst/>
                          <a:latin typeface="Calibri" panose="020F0502020204030204" pitchFamily="34" charset="0"/>
                        </a:rPr>
                        <a:t>85.7%</a:t>
                      </a:r>
                    </a:p>
                  </a:txBody>
                  <a:tcPr marL="2677" marR="2677" marT="2677" marB="0" anchor="b">
                    <a:lnL>
                      <a:noFill/>
                    </a:lnL>
                    <a:lnR>
                      <a:noFill/>
                    </a:lnR>
                    <a:lnT>
                      <a:noFill/>
                    </a:lnT>
                    <a:lnB>
                      <a:noFill/>
                    </a:lnB>
                    <a:solidFill>
                      <a:srgbClr val="BDD881"/>
                    </a:solidFill>
                  </a:tcPr>
                </a:tc>
                <a:tc>
                  <a:txBody>
                    <a:bodyPr/>
                    <a:lstStyle/>
                    <a:p>
                      <a:pPr algn="r" fontAlgn="b"/>
                      <a:r>
                        <a:rPr lang="en-US" sz="400" b="0" i="0" u="none" strike="noStrike">
                          <a:solidFill>
                            <a:srgbClr val="000000"/>
                          </a:solidFill>
                          <a:effectLst/>
                          <a:latin typeface="Calibri" panose="020F0502020204030204" pitchFamily="34" charset="0"/>
                        </a:rPr>
                        <a:t>78.9%</a:t>
                      </a:r>
                    </a:p>
                  </a:txBody>
                  <a:tcPr marL="2677" marR="2677" marT="2677" marB="0" anchor="b">
                    <a:lnL>
                      <a:noFill/>
                    </a:lnL>
                    <a:lnR>
                      <a:noFill/>
                    </a:lnR>
                    <a:lnT>
                      <a:noFill/>
                    </a:lnT>
                    <a:lnB>
                      <a:noFill/>
                    </a:lnB>
                    <a:solidFill>
                      <a:srgbClr val="E8E583"/>
                    </a:solidFill>
                  </a:tcPr>
                </a:tc>
                <a:tc>
                  <a:txBody>
                    <a:bodyPr/>
                    <a:lstStyle/>
                    <a:p>
                      <a:pPr algn="r" fontAlgn="b"/>
                      <a:r>
                        <a:rPr lang="en-US" sz="400" b="0" i="0" u="none" strike="noStrike">
                          <a:solidFill>
                            <a:srgbClr val="000000"/>
                          </a:solidFill>
                          <a:effectLst/>
                          <a:latin typeface="Calibri" panose="020F0502020204030204" pitchFamily="34" charset="0"/>
                        </a:rPr>
                        <a:t>83.5%</a:t>
                      </a:r>
                    </a:p>
                  </a:txBody>
                  <a:tcPr marL="2677" marR="2677" marT="2677" marB="0" anchor="b">
                    <a:lnL>
                      <a:noFill/>
                    </a:lnL>
                    <a:lnR>
                      <a:noFill/>
                    </a:lnR>
                    <a:lnT>
                      <a:noFill/>
                    </a:lnT>
                    <a:lnB>
                      <a:noFill/>
                    </a:lnB>
                    <a:solidFill>
                      <a:srgbClr val="CBDC81"/>
                    </a:solidFill>
                  </a:tcPr>
                </a:tc>
                <a:tc>
                  <a:txBody>
                    <a:bodyPr/>
                    <a:lstStyle/>
                    <a:p>
                      <a:pPr algn="r" fontAlgn="b"/>
                      <a:r>
                        <a:rPr lang="en-US" sz="400" b="0" i="0" u="none" strike="noStrike">
                          <a:solidFill>
                            <a:srgbClr val="000000"/>
                          </a:solidFill>
                          <a:effectLst/>
                          <a:latin typeface="Calibri" panose="020F0502020204030204" pitchFamily="34" charset="0"/>
                        </a:rPr>
                        <a:t>78.1%</a:t>
                      </a:r>
                    </a:p>
                  </a:txBody>
                  <a:tcPr marL="2677" marR="2677" marT="2677" marB="0" anchor="b">
                    <a:lnL>
                      <a:noFill/>
                    </a:lnL>
                    <a:lnR>
                      <a:noFill/>
                    </a:lnR>
                    <a:lnT>
                      <a:noFill/>
                    </a:lnT>
                    <a:lnB>
                      <a:noFill/>
                    </a:lnB>
                    <a:solidFill>
                      <a:srgbClr val="EDE683"/>
                    </a:solidFill>
                  </a:tcPr>
                </a:tc>
                <a:tc>
                  <a:txBody>
                    <a:bodyPr/>
                    <a:lstStyle/>
                    <a:p>
                      <a:pPr algn="r" fontAlgn="b"/>
                      <a:r>
                        <a:rPr lang="en-US" sz="400" b="0" i="0" u="none" strike="noStrike">
                          <a:solidFill>
                            <a:srgbClr val="000000"/>
                          </a:solidFill>
                          <a:effectLst/>
                          <a:latin typeface="Calibri" panose="020F0502020204030204" pitchFamily="34" charset="0"/>
                        </a:rPr>
                        <a:t>81.3%</a:t>
                      </a:r>
                    </a:p>
                  </a:txBody>
                  <a:tcPr marL="2677" marR="2677" marT="2677" marB="0" anchor="b">
                    <a:lnL>
                      <a:noFill/>
                    </a:lnL>
                    <a:lnR>
                      <a:noFill/>
                    </a:lnR>
                    <a:lnT>
                      <a:noFill/>
                    </a:lnT>
                    <a:lnB>
                      <a:noFill/>
                    </a:lnB>
                    <a:solidFill>
                      <a:srgbClr val="D9E082"/>
                    </a:solidFill>
                  </a:tcPr>
                </a:tc>
                <a:tc>
                  <a:txBody>
                    <a:bodyPr/>
                    <a:lstStyle/>
                    <a:p>
                      <a:pPr algn="r" fontAlgn="b"/>
                      <a:r>
                        <a:rPr lang="en-US" sz="400" b="0" i="0" u="none" strike="noStrike">
                          <a:solidFill>
                            <a:srgbClr val="000000"/>
                          </a:solidFill>
                          <a:effectLst/>
                          <a:latin typeface="Calibri" panose="020F0502020204030204" pitchFamily="34" charset="0"/>
                        </a:rPr>
                        <a:t>71.5%</a:t>
                      </a:r>
                    </a:p>
                  </a:txBody>
                  <a:tcPr marL="2677" marR="2677" marT="2677" marB="0" anchor="b">
                    <a:lnL>
                      <a:noFill/>
                    </a:lnL>
                    <a:lnR>
                      <a:noFill/>
                    </a:lnR>
                    <a:lnT>
                      <a:noFill/>
                    </a:lnT>
                    <a:lnB>
                      <a:noFill/>
                    </a:lnB>
                    <a:solidFill>
                      <a:srgbClr val="F5DE86"/>
                    </a:solidFill>
                  </a:tcPr>
                </a:tc>
                <a:tc>
                  <a:txBody>
                    <a:bodyPr/>
                    <a:lstStyle/>
                    <a:p>
                      <a:pPr algn="r" fontAlgn="b"/>
                      <a:r>
                        <a:rPr lang="en-US" sz="400" b="0" i="0" u="none" strike="noStrike">
                          <a:solidFill>
                            <a:srgbClr val="000000"/>
                          </a:solidFill>
                          <a:effectLst/>
                          <a:latin typeface="Calibri" panose="020F0502020204030204" pitchFamily="34" charset="0"/>
                        </a:rPr>
                        <a:t>80.7%</a:t>
                      </a:r>
                    </a:p>
                  </a:txBody>
                  <a:tcPr marL="2677" marR="2677" marT="2677" marB="0" anchor="b">
                    <a:lnL>
                      <a:noFill/>
                    </a:lnL>
                    <a:lnR>
                      <a:noFill/>
                    </a:lnR>
                    <a:lnT>
                      <a:noFill/>
                    </a:lnT>
                    <a:lnB>
                      <a:noFill/>
                    </a:lnB>
                    <a:solidFill>
                      <a:srgbClr val="C2DA81"/>
                    </a:solidFill>
                  </a:tcPr>
                </a:tc>
                <a:tc>
                  <a:txBody>
                    <a:bodyPr/>
                    <a:lstStyle/>
                    <a:p>
                      <a:pPr algn="r" fontAlgn="b"/>
                      <a:r>
                        <a:rPr lang="en-US" sz="400" b="0" i="0" u="none" strike="noStrike">
                          <a:solidFill>
                            <a:srgbClr val="000000"/>
                          </a:solidFill>
                          <a:effectLst/>
                          <a:latin typeface="Calibri" panose="020F0502020204030204" pitchFamily="34" charset="0"/>
                        </a:rPr>
                        <a:t>78.6%</a:t>
                      </a:r>
                    </a:p>
                  </a:txBody>
                  <a:tcPr marL="2677" marR="2677" marT="2677" marB="0" anchor="b">
                    <a:lnL>
                      <a:noFill/>
                    </a:lnL>
                    <a:lnR>
                      <a:noFill/>
                    </a:lnR>
                    <a:lnT>
                      <a:noFill/>
                    </a:lnT>
                    <a:lnB>
                      <a:noFill/>
                    </a:lnB>
                    <a:solidFill>
                      <a:srgbClr val="CCDD82"/>
                    </a:solidFill>
                  </a:tcPr>
                </a:tc>
                <a:tc>
                  <a:txBody>
                    <a:bodyPr/>
                    <a:lstStyle/>
                    <a:p>
                      <a:pPr algn="r" fontAlgn="b"/>
                      <a:r>
                        <a:rPr lang="en-US" sz="400" b="0" i="0" u="none" strike="noStrike">
                          <a:solidFill>
                            <a:srgbClr val="000000"/>
                          </a:solidFill>
                          <a:effectLst/>
                          <a:latin typeface="Calibri" panose="020F0502020204030204" pitchFamily="34" charset="0"/>
                        </a:rPr>
                        <a:t>62.2%</a:t>
                      </a:r>
                    </a:p>
                  </a:txBody>
                  <a:tcPr marL="2677" marR="2677" marT="2677" marB="0" anchor="b">
                    <a:lnL>
                      <a:noFill/>
                    </a:lnL>
                    <a:lnR>
                      <a:noFill/>
                    </a:lnR>
                    <a:lnT>
                      <a:noFill/>
                    </a:lnT>
                    <a:lnB>
                      <a:noFill/>
                    </a:lnB>
                    <a:solidFill>
                      <a:srgbClr val="EED588"/>
                    </a:solidFill>
                  </a:tcPr>
                </a:tc>
                <a:tc>
                  <a:txBody>
                    <a:bodyPr/>
                    <a:lstStyle/>
                    <a:p>
                      <a:pPr algn="r" fontAlgn="b"/>
                      <a:r>
                        <a:rPr lang="en-US" sz="400" b="0" i="0" u="none" strike="noStrike">
                          <a:solidFill>
                            <a:srgbClr val="000000"/>
                          </a:solidFill>
                          <a:effectLst/>
                          <a:latin typeface="Calibri" panose="020F0502020204030204" pitchFamily="34" charset="0"/>
                        </a:rPr>
                        <a:t>75.7%</a:t>
                      </a:r>
                    </a:p>
                  </a:txBody>
                  <a:tcPr marL="2677" marR="2677" marT="2677" marB="0" anchor="b">
                    <a:lnL>
                      <a:noFill/>
                    </a:lnL>
                    <a:lnR>
                      <a:noFill/>
                    </a:lnR>
                    <a:lnT>
                      <a:noFill/>
                    </a:lnT>
                    <a:lnB>
                      <a:noFill/>
                    </a:lnB>
                    <a:solidFill>
                      <a:srgbClr val="DBE182"/>
                    </a:solidFill>
                  </a:tcPr>
                </a:tc>
                <a:tc>
                  <a:txBody>
                    <a:bodyPr/>
                    <a:lstStyle/>
                    <a:p>
                      <a:pPr algn="r" fontAlgn="b"/>
                      <a:r>
                        <a:rPr lang="en-US" sz="400" b="0" i="0" u="none" strike="noStrike">
                          <a:solidFill>
                            <a:srgbClr val="000000"/>
                          </a:solidFill>
                          <a:effectLst/>
                          <a:latin typeface="Calibri" panose="020F0502020204030204" pitchFamily="34" charset="0"/>
                        </a:rPr>
                        <a:t>73.5%</a:t>
                      </a:r>
                    </a:p>
                  </a:txBody>
                  <a:tcPr marL="2677" marR="2677" marT="2677" marB="0" anchor="b">
                    <a:lnL>
                      <a:noFill/>
                    </a:lnL>
                    <a:lnR>
                      <a:noFill/>
                    </a:lnR>
                    <a:lnT>
                      <a:noFill/>
                    </a:lnT>
                    <a:lnB>
                      <a:noFill/>
                    </a:lnB>
                    <a:solidFill>
                      <a:srgbClr val="E5E483"/>
                    </a:solidFill>
                  </a:tcPr>
                </a:tc>
                <a:tc>
                  <a:txBody>
                    <a:bodyPr/>
                    <a:lstStyle/>
                    <a:p>
                      <a:pPr algn="r" fontAlgn="b"/>
                      <a:r>
                        <a:rPr lang="en-US" sz="400" b="0" i="0" u="none" strike="noStrike">
                          <a:solidFill>
                            <a:srgbClr val="000000"/>
                          </a:solidFill>
                          <a:effectLst/>
                          <a:latin typeface="Calibri" panose="020F0502020204030204" pitchFamily="34" charset="0"/>
                        </a:rPr>
                        <a:t>82.4%</a:t>
                      </a:r>
                    </a:p>
                  </a:txBody>
                  <a:tcPr marL="2677" marR="2677" marT="2677" marB="0" anchor="b">
                    <a:lnL>
                      <a:noFill/>
                    </a:lnL>
                    <a:lnR>
                      <a:noFill/>
                    </a:lnR>
                    <a:lnT>
                      <a:noFill/>
                    </a:lnT>
                    <a:lnB>
                      <a:noFill/>
                    </a:lnB>
                    <a:solidFill>
                      <a:srgbClr val="BDD881"/>
                    </a:solidFill>
                  </a:tcPr>
                </a:tc>
                <a:tc>
                  <a:txBody>
                    <a:bodyPr/>
                    <a:lstStyle/>
                    <a:p>
                      <a:pPr algn="r" fontAlgn="b"/>
                      <a:r>
                        <a:rPr lang="en-US" sz="400" b="0" i="0" u="none" strike="noStrike">
                          <a:solidFill>
                            <a:srgbClr val="000000"/>
                          </a:solidFill>
                          <a:effectLst/>
                          <a:latin typeface="Calibri" panose="020F0502020204030204" pitchFamily="34" charset="0"/>
                        </a:rPr>
                        <a:t>74.4%</a:t>
                      </a:r>
                    </a:p>
                  </a:txBody>
                  <a:tcPr marL="2677" marR="2677" marT="2677" marB="0" anchor="b">
                    <a:lnL>
                      <a:noFill/>
                    </a:lnL>
                    <a:lnR>
                      <a:noFill/>
                    </a:lnR>
                    <a:lnT>
                      <a:noFill/>
                    </a:lnT>
                    <a:lnB>
                      <a:noFill/>
                    </a:lnB>
                    <a:solidFill>
                      <a:srgbClr val="E6E483"/>
                    </a:solidFill>
                  </a:tcPr>
                </a:tc>
                <a:tc>
                  <a:txBody>
                    <a:bodyPr/>
                    <a:lstStyle/>
                    <a:p>
                      <a:pPr algn="r" fontAlgn="b"/>
                      <a:r>
                        <a:rPr lang="en-US" sz="400" b="0" i="0" u="none" strike="noStrike">
                          <a:solidFill>
                            <a:srgbClr val="000000"/>
                          </a:solidFill>
                          <a:effectLst/>
                          <a:latin typeface="Calibri" panose="020F0502020204030204" pitchFamily="34" charset="0"/>
                        </a:rPr>
                        <a:t>69.4%</a:t>
                      </a:r>
                    </a:p>
                  </a:txBody>
                  <a:tcPr marL="2677" marR="2677" marT="2677" marB="0" anchor="b">
                    <a:lnL>
                      <a:noFill/>
                    </a:lnL>
                    <a:lnR>
                      <a:noFill/>
                    </a:lnR>
                    <a:lnT>
                      <a:noFill/>
                    </a:lnT>
                    <a:lnB>
                      <a:noFill/>
                    </a:lnB>
                    <a:solidFill>
                      <a:srgbClr val="FFEB84"/>
                    </a:solidFill>
                  </a:tcPr>
                </a:tc>
                <a:tc>
                  <a:txBody>
                    <a:bodyPr/>
                    <a:lstStyle/>
                    <a:p>
                      <a:pPr algn="r" fontAlgn="b"/>
                      <a:r>
                        <a:rPr lang="en-US" sz="400" b="0" i="0" u="none" strike="noStrike">
                          <a:solidFill>
                            <a:srgbClr val="000000"/>
                          </a:solidFill>
                          <a:effectLst/>
                          <a:latin typeface="Calibri" panose="020F0502020204030204" pitchFamily="34" charset="0"/>
                        </a:rPr>
                        <a:t>69.7%</a:t>
                      </a:r>
                    </a:p>
                  </a:txBody>
                  <a:tcPr marL="2677" marR="2677" marT="2677" marB="0" anchor="b">
                    <a:lnL>
                      <a:noFill/>
                    </a:lnL>
                    <a:lnR>
                      <a:noFill/>
                    </a:lnR>
                    <a:lnT>
                      <a:noFill/>
                    </a:lnT>
                    <a:lnB>
                      <a:noFill/>
                    </a:lnB>
                    <a:solidFill>
                      <a:srgbClr val="FEEB84"/>
                    </a:solidFill>
                  </a:tcPr>
                </a:tc>
                <a:tc>
                  <a:txBody>
                    <a:bodyPr/>
                    <a:lstStyle/>
                    <a:p>
                      <a:pPr algn="r" fontAlgn="b"/>
                      <a:r>
                        <a:rPr lang="en-US" sz="400" b="0" i="0" u="none" strike="noStrike">
                          <a:solidFill>
                            <a:srgbClr val="000000"/>
                          </a:solidFill>
                          <a:effectLst/>
                          <a:latin typeface="Calibri" panose="020F0502020204030204" pitchFamily="34" charset="0"/>
                        </a:rPr>
                        <a:t>66.5%</a:t>
                      </a:r>
                    </a:p>
                  </a:txBody>
                  <a:tcPr marL="2677" marR="2677" marT="2677" marB="0" anchor="b">
                    <a:lnL>
                      <a:noFill/>
                    </a:lnL>
                    <a:lnR>
                      <a:noFill/>
                    </a:lnR>
                    <a:lnT>
                      <a:noFill/>
                    </a:lnT>
                    <a:lnB>
                      <a:noFill/>
                    </a:lnB>
                    <a:solidFill>
                      <a:srgbClr val="F7E186"/>
                    </a:solidFill>
                  </a:tcPr>
                </a:tc>
                <a:extLst>
                  <a:ext uri="{0D108BD9-81ED-4DB2-BD59-A6C34878D82A}">
                    <a16:rowId xmlns:a16="http://schemas.microsoft.com/office/drawing/2014/main" val="319985377"/>
                  </a:ext>
                </a:extLst>
              </a:tr>
              <a:tr h="16568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e-cigarette use in past 30 days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83.6%</a:t>
                      </a:r>
                    </a:p>
                  </a:txBody>
                  <a:tcPr marL="2677" marR="2677" marT="2677" marB="0" anchor="b">
                    <a:lnL>
                      <a:noFill/>
                    </a:lnL>
                    <a:lnR>
                      <a:noFill/>
                    </a:lnR>
                    <a:lnT>
                      <a:noFill/>
                    </a:lnT>
                    <a:lnB>
                      <a:noFill/>
                    </a:lnB>
                    <a:solidFill>
                      <a:srgbClr val="CBDC81"/>
                    </a:solidFill>
                  </a:tcPr>
                </a:tc>
                <a:tc>
                  <a:txBody>
                    <a:bodyPr/>
                    <a:lstStyle/>
                    <a:p>
                      <a:pPr algn="r" fontAlgn="b"/>
                      <a:r>
                        <a:rPr lang="en-US" sz="400" b="0" i="0" u="none" strike="noStrike">
                          <a:solidFill>
                            <a:srgbClr val="000000"/>
                          </a:solidFill>
                          <a:effectLst/>
                          <a:latin typeface="Calibri" panose="020F0502020204030204" pitchFamily="34" charset="0"/>
                        </a:rPr>
                        <a:t>96.7%</a:t>
                      </a:r>
                    </a:p>
                  </a:txBody>
                  <a:tcPr marL="2677" marR="2677" marT="2677" marB="0" anchor="b">
                    <a:lnL>
                      <a:noFill/>
                    </a:lnL>
                    <a:lnR>
                      <a:noFill/>
                    </a:lnR>
                    <a:lnT>
                      <a:noFill/>
                    </a:lnT>
                    <a:lnB>
                      <a:noFill/>
                    </a:lnB>
                    <a:solidFill>
                      <a:srgbClr val="78C47D"/>
                    </a:solidFill>
                  </a:tcPr>
                </a:tc>
                <a:tc>
                  <a:txBody>
                    <a:bodyPr/>
                    <a:lstStyle/>
                    <a:p>
                      <a:pPr algn="r" fontAlgn="b"/>
                      <a:r>
                        <a:rPr lang="en-US" sz="400" b="0" i="0" u="none" strike="noStrike">
                          <a:solidFill>
                            <a:srgbClr val="000000"/>
                          </a:solidFill>
                          <a:effectLst/>
                          <a:latin typeface="Calibri" panose="020F0502020204030204" pitchFamily="34" charset="0"/>
                        </a:rPr>
                        <a:t>92.8%</a:t>
                      </a:r>
                    </a:p>
                  </a:txBody>
                  <a:tcPr marL="2677" marR="2677" marT="2677" marB="0" anchor="b">
                    <a:lnL>
                      <a:noFill/>
                    </a:lnL>
                    <a:lnR>
                      <a:noFill/>
                    </a:lnR>
                    <a:lnT>
                      <a:noFill/>
                    </a:lnT>
                    <a:lnB>
                      <a:noFill/>
                    </a:lnB>
                    <a:solidFill>
                      <a:srgbClr val="91CC7E"/>
                    </a:solidFill>
                  </a:tcPr>
                </a:tc>
                <a:tc>
                  <a:txBody>
                    <a:bodyPr/>
                    <a:lstStyle/>
                    <a:p>
                      <a:pPr algn="r" fontAlgn="b"/>
                      <a:r>
                        <a:rPr lang="en-US" sz="400" b="0" i="0" u="none" strike="noStrike">
                          <a:solidFill>
                            <a:srgbClr val="000000"/>
                          </a:solidFill>
                          <a:effectLst/>
                          <a:latin typeface="Calibri" panose="020F0502020204030204" pitchFamily="34" charset="0"/>
                        </a:rPr>
                        <a:t>91.9%</a:t>
                      </a:r>
                    </a:p>
                  </a:txBody>
                  <a:tcPr marL="2677" marR="2677" marT="2677" marB="0" anchor="b">
                    <a:lnL>
                      <a:noFill/>
                    </a:lnL>
                    <a:lnR>
                      <a:noFill/>
                    </a:lnR>
                    <a:lnT>
                      <a:noFill/>
                    </a:lnT>
                    <a:lnB>
                      <a:noFill/>
                    </a:lnB>
                    <a:solidFill>
                      <a:srgbClr val="96CD7E"/>
                    </a:solidFill>
                  </a:tcPr>
                </a:tc>
                <a:tc>
                  <a:txBody>
                    <a:bodyPr/>
                    <a:lstStyle/>
                    <a:p>
                      <a:pPr algn="r" fontAlgn="b"/>
                      <a:r>
                        <a:rPr lang="en-US" sz="400" b="0" i="0" u="none" strike="noStrike">
                          <a:solidFill>
                            <a:srgbClr val="000000"/>
                          </a:solidFill>
                          <a:effectLst/>
                          <a:latin typeface="Calibri" panose="020F0502020204030204" pitchFamily="34" charset="0"/>
                        </a:rPr>
                        <a:t>90.8%</a:t>
                      </a:r>
                    </a:p>
                  </a:txBody>
                  <a:tcPr marL="2677" marR="2677" marT="2677" marB="0" anchor="b">
                    <a:lnL>
                      <a:noFill/>
                    </a:lnL>
                    <a:lnR>
                      <a:noFill/>
                    </a:lnR>
                    <a:lnT>
                      <a:noFill/>
                    </a:lnT>
                    <a:lnB>
                      <a:noFill/>
                    </a:lnB>
                    <a:solidFill>
                      <a:srgbClr val="9DCF7F"/>
                    </a:solidFill>
                  </a:tcPr>
                </a:tc>
                <a:tc>
                  <a:txBody>
                    <a:bodyPr/>
                    <a:lstStyle/>
                    <a:p>
                      <a:pPr algn="r" fontAlgn="b"/>
                      <a:r>
                        <a:rPr lang="en-US" sz="400" b="0" i="0" u="none" strike="noStrike">
                          <a:solidFill>
                            <a:srgbClr val="000000"/>
                          </a:solidFill>
                          <a:effectLst/>
                          <a:latin typeface="Calibri" panose="020F0502020204030204" pitchFamily="34" charset="0"/>
                        </a:rPr>
                        <a:t>89.7%</a:t>
                      </a:r>
                    </a:p>
                  </a:txBody>
                  <a:tcPr marL="2677" marR="2677" marT="2677" marB="0" anchor="b">
                    <a:lnL>
                      <a:noFill/>
                    </a:lnL>
                    <a:lnR>
                      <a:noFill/>
                    </a:lnR>
                    <a:lnT>
                      <a:noFill/>
                    </a:lnT>
                    <a:lnB>
                      <a:noFill/>
                    </a:lnB>
                    <a:solidFill>
                      <a:srgbClr val="A4D17F"/>
                    </a:solidFill>
                  </a:tcPr>
                </a:tc>
                <a:tc>
                  <a:txBody>
                    <a:bodyPr/>
                    <a:lstStyle/>
                    <a:p>
                      <a:pPr algn="r" fontAlgn="b"/>
                      <a:r>
                        <a:rPr lang="en-US" sz="400" b="0" i="0" u="none" strike="noStrike">
                          <a:solidFill>
                            <a:srgbClr val="000000"/>
                          </a:solidFill>
                          <a:effectLst/>
                          <a:latin typeface="Calibri" panose="020F0502020204030204" pitchFamily="34" charset="0"/>
                        </a:rPr>
                        <a:t>90.8%</a:t>
                      </a:r>
                    </a:p>
                  </a:txBody>
                  <a:tcPr marL="2677" marR="2677" marT="2677" marB="0" anchor="b">
                    <a:lnL>
                      <a:noFill/>
                    </a:lnL>
                    <a:lnR>
                      <a:noFill/>
                    </a:lnR>
                    <a:lnT>
                      <a:noFill/>
                    </a:lnT>
                    <a:lnB>
                      <a:noFill/>
                    </a:lnB>
                    <a:solidFill>
                      <a:srgbClr val="9DCF7F"/>
                    </a:solidFill>
                  </a:tcPr>
                </a:tc>
                <a:tc>
                  <a:txBody>
                    <a:bodyPr/>
                    <a:lstStyle/>
                    <a:p>
                      <a:pPr algn="r" fontAlgn="b"/>
                      <a:r>
                        <a:rPr lang="en-US" sz="400" b="0" i="0" u="none" strike="noStrike">
                          <a:solidFill>
                            <a:srgbClr val="000000"/>
                          </a:solidFill>
                          <a:effectLst/>
                          <a:latin typeface="Calibri" panose="020F0502020204030204" pitchFamily="34" charset="0"/>
                        </a:rPr>
                        <a:t>86.9%</a:t>
                      </a:r>
                    </a:p>
                  </a:txBody>
                  <a:tcPr marL="2677" marR="2677" marT="2677" marB="0" anchor="b">
                    <a:lnL>
                      <a:noFill/>
                    </a:lnL>
                    <a:lnR>
                      <a:noFill/>
                    </a:lnR>
                    <a:lnT>
                      <a:noFill/>
                    </a:lnT>
                    <a:lnB>
                      <a:noFill/>
                    </a:lnB>
                    <a:solidFill>
                      <a:srgbClr val="B6D680"/>
                    </a:solidFill>
                  </a:tcPr>
                </a:tc>
                <a:tc>
                  <a:txBody>
                    <a:bodyPr/>
                    <a:lstStyle/>
                    <a:p>
                      <a:pPr algn="r" fontAlgn="b"/>
                      <a:r>
                        <a:rPr lang="en-US" sz="400" b="0" i="0" u="none" strike="noStrike">
                          <a:solidFill>
                            <a:srgbClr val="000000"/>
                          </a:solidFill>
                          <a:effectLst/>
                          <a:latin typeface="Calibri" panose="020F0502020204030204" pitchFamily="34" charset="0"/>
                        </a:rPr>
                        <a:t>91.9%</a:t>
                      </a:r>
                    </a:p>
                  </a:txBody>
                  <a:tcPr marL="2677" marR="2677" marT="2677" marB="0" anchor="b">
                    <a:lnL>
                      <a:noFill/>
                    </a:lnL>
                    <a:lnR>
                      <a:noFill/>
                    </a:lnR>
                    <a:lnT>
                      <a:noFill/>
                    </a:lnT>
                    <a:lnB>
                      <a:noFill/>
                    </a:lnB>
                    <a:solidFill>
                      <a:srgbClr val="8ACA7E"/>
                    </a:solidFill>
                  </a:tcPr>
                </a:tc>
                <a:tc>
                  <a:txBody>
                    <a:bodyPr/>
                    <a:lstStyle/>
                    <a:p>
                      <a:pPr algn="r" fontAlgn="b"/>
                      <a:r>
                        <a:rPr lang="en-US" sz="400" b="0" i="0" u="none" strike="noStrike">
                          <a:solidFill>
                            <a:srgbClr val="000000"/>
                          </a:solidFill>
                          <a:effectLst/>
                          <a:latin typeface="Calibri" panose="020F0502020204030204" pitchFamily="34" charset="0"/>
                        </a:rPr>
                        <a:t>89.5%</a:t>
                      </a:r>
                    </a:p>
                  </a:txBody>
                  <a:tcPr marL="2677" marR="2677" marT="2677" marB="0" anchor="b">
                    <a:lnL>
                      <a:noFill/>
                    </a:lnL>
                    <a:lnR>
                      <a:noFill/>
                    </a:lnR>
                    <a:lnT>
                      <a:noFill/>
                    </a:lnT>
                    <a:lnB>
                      <a:noFill/>
                    </a:lnB>
                    <a:solidFill>
                      <a:srgbClr val="96CD7E"/>
                    </a:solidFill>
                  </a:tcPr>
                </a:tc>
                <a:tc>
                  <a:txBody>
                    <a:bodyPr/>
                    <a:lstStyle/>
                    <a:p>
                      <a:pPr algn="r" fontAlgn="b"/>
                      <a:r>
                        <a:rPr lang="en-US" sz="400" b="0" i="0" u="none" strike="noStrike">
                          <a:solidFill>
                            <a:srgbClr val="000000"/>
                          </a:solidFill>
                          <a:effectLst/>
                          <a:latin typeface="Calibri" panose="020F0502020204030204" pitchFamily="34" charset="0"/>
                        </a:rPr>
                        <a:t>82.1%</a:t>
                      </a:r>
                    </a:p>
                  </a:txBody>
                  <a:tcPr marL="2677" marR="2677" marT="2677" marB="0" anchor="b">
                    <a:lnL>
                      <a:noFill/>
                    </a:lnL>
                    <a:lnR>
                      <a:noFill/>
                    </a:lnR>
                    <a:lnT>
                      <a:noFill/>
                    </a:lnT>
                    <a:lnB>
                      <a:noFill/>
                    </a:lnB>
                    <a:solidFill>
                      <a:srgbClr val="BBD881"/>
                    </a:solidFill>
                  </a:tcPr>
                </a:tc>
                <a:tc>
                  <a:txBody>
                    <a:bodyPr/>
                    <a:lstStyle/>
                    <a:p>
                      <a:pPr algn="r" fontAlgn="b"/>
                      <a:r>
                        <a:rPr lang="en-US" sz="400" b="0" i="0" u="none" strike="noStrike">
                          <a:solidFill>
                            <a:srgbClr val="000000"/>
                          </a:solidFill>
                          <a:effectLst/>
                          <a:latin typeface="Calibri" panose="020F0502020204030204" pitchFamily="34" charset="0"/>
                        </a:rPr>
                        <a:t>90.5%</a:t>
                      </a:r>
                    </a:p>
                  </a:txBody>
                  <a:tcPr marL="2677" marR="2677" marT="2677" marB="0" anchor="b">
                    <a:lnL>
                      <a:noFill/>
                    </a:lnL>
                    <a:lnR>
                      <a:noFill/>
                    </a:lnR>
                    <a:lnT>
                      <a:noFill/>
                    </a:lnT>
                    <a:lnB>
                      <a:noFill/>
                    </a:lnB>
                    <a:solidFill>
                      <a:srgbClr val="91CC7E"/>
                    </a:solidFill>
                  </a:tcPr>
                </a:tc>
                <a:tc>
                  <a:txBody>
                    <a:bodyPr/>
                    <a:lstStyle/>
                    <a:p>
                      <a:pPr algn="r" fontAlgn="b"/>
                      <a:r>
                        <a:rPr lang="en-US" sz="400" b="0" i="0" u="none" strike="noStrike">
                          <a:solidFill>
                            <a:srgbClr val="000000"/>
                          </a:solidFill>
                          <a:effectLst/>
                          <a:latin typeface="Calibri" panose="020F0502020204030204" pitchFamily="34" charset="0"/>
                        </a:rPr>
                        <a:t>86.9%</a:t>
                      </a:r>
                    </a:p>
                  </a:txBody>
                  <a:tcPr marL="2677" marR="2677" marT="2677" marB="0" anchor="b">
                    <a:lnL>
                      <a:noFill/>
                    </a:lnL>
                    <a:lnR>
                      <a:noFill/>
                    </a:lnR>
                    <a:lnT>
                      <a:noFill/>
                    </a:lnT>
                    <a:lnB>
                      <a:noFill/>
                    </a:lnB>
                    <a:solidFill>
                      <a:srgbClr val="A3D17F"/>
                    </a:solidFill>
                  </a:tcPr>
                </a:tc>
                <a:tc>
                  <a:txBody>
                    <a:bodyPr/>
                    <a:lstStyle/>
                    <a:p>
                      <a:pPr algn="r" fontAlgn="b"/>
                      <a:r>
                        <a:rPr lang="en-US" sz="400" b="0" i="0" u="none" strike="noStrike">
                          <a:solidFill>
                            <a:srgbClr val="000000"/>
                          </a:solidFill>
                          <a:effectLst/>
                          <a:latin typeface="Calibri" panose="020F0502020204030204" pitchFamily="34" charset="0"/>
                        </a:rPr>
                        <a:t>92.7%</a:t>
                      </a:r>
                    </a:p>
                  </a:txBody>
                  <a:tcPr marL="2677" marR="2677" marT="2677" marB="0" anchor="b">
                    <a:lnL>
                      <a:noFill/>
                    </a:lnL>
                    <a:lnR>
                      <a:noFill/>
                    </a:lnR>
                    <a:lnT>
                      <a:noFill/>
                    </a:lnT>
                    <a:lnB>
                      <a:noFill/>
                    </a:lnB>
                    <a:solidFill>
                      <a:srgbClr val="89C97E"/>
                    </a:solidFill>
                  </a:tcPr>
                </a:tc>
                <a:tc>
                  <a:txBody>
                    <a:bodyPr/>
                    <a:lstStyle/>
                    <a:p>
                      <a:pPr algn="r" fontAlgn="b"/>
                      <a:r>
                        <a:rPr lang="en-US" sz="400" b="0" i="0" u="none" strike="noStrike">
                          <a:solidFill>
                            <a:srgbClr val="000000"/>
                          </a:solidFill>
                          <a:effectLst/>
                          <a:latin typeface="Calibri" panose="020F0502020204030204" pitchFamily="34" charset="0"/>
                        </a:rPr>
                        <a:t>88.9%</a:t>
                      </a:r>
                    </a:p>
                  </a:txBody>
                  <a:tcPr marL="2677" marR="2677" marT="2677" marB="0" anchor="b">
                    <a:lnL>
                      <a:noFill/>
                    </a:lnL>
                    <a:lnR>
                      <a:noFill/>
                    </a:lnR>
                    <a:lnT>
                      <a:noFill/>
                    </a:lnT>
                    <a:lnB>
                      <a:noFill/>
                    </a:lnB>
                    <a:solidFill>
                      <a:srgbClr val="9CCF7F"/>
                    </a:solidFill>
                  </a:tcPr>
                </a:tc>
                <a:tc>
                  <a:txBody>
                    <a:bodyPr/>
                    <a:lstStyle/>
                    <a:p>
                      <a:pPr algn="r" fontAlgn="b"/>
                      <a:r>
                        <a:rPr lang="en-US" sz="400" b="0" i="0" u="none" strike="noStrike">
                          <a:solidFill>
                            <a:srgbClr val="000000"/>
                          </a:solidFill>
                          <a:effectLst/>
                          <a:latin typeface="Calibri" panose="020F0502020204030204" pitchFamily="34" charset="0"/>
                        </a:rPr>
                        <a:t>89.6%</a:t>
                      </a:r>
                    </a:p>
                  </a:txBody>
                  <a:tcPr marL="2677" marR="2677" marT="2677" marB="0" anchor="b">
                    <a:lnL>
                      <a:noFill/>
                    </a:lnL>
                    <a:lnR>
                      <a:noFill/>
                    </a:lnR>
                    <a:lnT>
                      <a:noFill/>
                    </a:lnT>
                    <a:lnB>
                      <a:noFill/>
                    </a:lnB>
                    <a:solidFill>
                      <a:srgbClr val="98CE7F"/>
                    </a:solidFill>
                  </a:tcPr>
                </a:tc>
                <a:tc>
                  <a:txBody>
                    <a:bodyPr/>
                    <a:lstStyle/>
                    <a:p>
                      <a:pPr algn="r" fontAlgn="b"/>
                      <a:r>
                        <a:rPr lang="en-US" sz="400" b="0" i="0" u="none" strike="noStrike">
                          <a:solidFill>
                            <a:srgbClr val="000000"/>
                          </a:solidFill>
                          <a:effectLst/>
                          <a:latin typeface="Calibri" panose="020F0502020204030204" pitchFamily="34" charset="0"/>
                        </a:rPr>
                        <a:t>86.5%</a:t>
                      </a:r>
                    </a:p>
                  </a:txBody>
                  <a:tcPr marL="2677" marR="2677" marT="2677" marB="0" anchor="b">
                    <a:lnL>
                      <a:noFill/>
                    </a:lnL>
                    <a:lnR>
                      <a:noFill/>
                    </a:lnR>
                    <a:lnT>
                      <a:noFill/>
                    </a:lnT>
                    <a:lnB>
                      <a:noFill/>
                    </a:lnB>
                    <a:solidFill>
                      <a:srgbClr val="A8D27F"/>
                    </a:solidFill>
                  </a:tcPr>
                </a:tc>
                <a:tc>
                  <a:txBody>
                    <a:bodyPr/>
                    <a:lstStyle/>
                    <a:p>
                      <a:pPr algn="r" fontAlgn="b"/>
                      <a:r>
                        <a:rPr lang="en-US" sz="400" b="0" i="0" u="none" strike="noStrike">
                          <a:solidFill>
                            <a:srgbClr val="000000"/>
                          </a:solidFill>
                          <a:effectLst/>
                          <a:latin typeface="Calibri" panose="020F0502020204030204" pitchFamily="34" charset="0"/>
                        </a:rPr>
                        <a:t>84.9%</a:t>
                      </a:r>
                    </a:p>
                  </a:txBody>
                  <a:tcPr marL="2677" marR="2677" marT="2677" marB="0" anchor="b">
                    <a:lnL>
                      <a:noFill/>
                    </a:lnL>
                    <a:lnR>
                      <a:noFill/>
                    </a:lnR>
                    <a:lnT>
                      <a:noFill/>
                    </a:lnT>
                    <a:lnB>
                      <a:noFill/>
                    </a:lnB>
                    <a:solidFill>
                      <a:srgbClr val="B0D580"/>
                    </a:solidFill>
                  </a:tcPr>
                </a:tc>
                <a:extLst>
                  <a:ext uri="{0D108BD9-81ED-4DB2-BD59-A6C34878D82A}">
                    <a16:rowId xmlns:a16="http://schemas.microsoft.com/office/drawing/2014/main" val="2473577097"/>
                  </a:ext>
                </a:extLst>
              </a:tr>
              <a:tr h="163297">
                <a:tc>
                  <a:txBody>
                    <a:bodyPr/>
                    <a:lstStyle/>
                    <a:p>
                      <a:pPr algn="l" fontAlgn="b"/>
                      <a:r>
                        <a:rPr lang="en-US" sz="400" b="0" i="0" u="none" strike="noStrike">
                          <a:solidFill>
                            <a:srgbClr val="000000"/>
                          </a:solidFill>
                          <a:effectLst/>
                          <a:latin typeface="Calibri" panose="020F0502020204030204" pitchFamily="34" charset="0"/>
                        </a:rPr>
                        <a:t>Cannabis</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cannabis use ever</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66.2%</a:t>
                      </a:r>
                    </a:p>
                  </a:txBody>
                  <a:tcPr marL="2677" marR="2677" marT="2677" marB="0" anchor="b">
                    <a:lnL>
                      <a:noFill/>
                    </a:lnL>
                    <a:lnR>
                      <a:noFill/>
                    </a:lnR>
                    <a:lnT>
                      <a:noFill/>
                    </a:lnT>
                    <a:lnB>
                      <a:noFill/>
                    </a:lnB>
                    <a:solidFill>
                      <a:srgbClr val="E7CC89"/>
                    </a:solidFill>
                  </a:tcPr>
                </a:tc>
                <a:tc>
                  <a:txBody>
                    <a:bodyPr/>
                    <a:lstStyle/>
                    <a:p>
                      <a:pPr algn="r" fontAlgn="b"/>
                      <a:r>
                        <a:rPr lang="en-US" sz="400" b="0" i="0" u="none" strike="noStrike">
                          <a:solidFill>
                            <a:srgbClr val="000000"/>
                          </a:solidFill>
                          <a:effectLst/>
                          <a:latin typeface="Calibri" panose="020F0502020204030204" pitchFamily="34" charset="0"/>
                        </a:rPr>
                        <a:t>91.5%</a:t>
                      </a:r>
                    </a:p>
                  </a:txBody>
                  <a:tcPr marL="2677" marR="2677" marT="2677" marB="0" anchor="b">
                    <a:lnL>
                      <a:noFill/>
                    </a:lnL>
                    <a:lnR>
                      <a:noFill/>
                    </a:lnR>
                    <a:lnT>
                      <a:noFill/>
                    </a:lnT>
                    <a:lnB>
                      <a:noFill/>
                    </a:lnB>
                    <a:solidFill>
                      <a:srgbClr val="99CE7F"/>
                    </a:solidFill>
                  </a:tcPr>
                </a:tc>
                <a:tc>
                  <a:txBody>
                    <a:bodyPr/>
                    <a:lstStyle/>
                    <a:p>
                      <a:pPr algn="r" fontAlgn="b"/>
                      <a:r>
                        <a:rPr lang="en-US" sz="400" b="0" i="0" u="none" strike="noStrike">
                          <a:solidFill>
                            <a:srgbClr val="000000"/>
                          </a:solidFill>
                          <a:effectLst/>
                          <a:latin typeface="Calibri" panose="020F0502020204030204" pitchFamily="34" charset="0"/>
                        </a:rPr>
                        <a:t>86.4%</a:t>
                      </a:r>
                    </a:p>
                  </a:txBody>
                  <a:tcPr marL="2677" marR="2677" marT="2677" marB="0" anchor="b">
                    <a:lnL>
                      <a:noFill/>
                    </a:lnL>
                    <a:lnR>
                      <a:noFill/>
                    </a:lnR>
                    <a:lnT>
                      <a:noFill/>
                    </a:lnT>
                    <a:lnB>
                      <a:noFill/>
                    </a:lnB>
                    <a:solidFill>
                      <a:srgbClr val="B9D780"/>
                    </a:solidFill>
                  </a:tcPr>
                </a:tc>
                <a:tc>
                  <a:txBody>
                    <a:bodyPr/>
                    <a:lstStyle/>
                    <a:p>
                      <a:pPr algn="r" fontAlgn="b"/>
                      <a:r>
                        <a:rPr lang="en-US" sz="400" b="0" i="0" u="none" strike="noStrike">
                          <a:solidFill>
                            <a:srgbClr val="000000"/>
                          </a:solidFill>
                          <a:effectLst/>
                          <a:latin typeface="Calibri" panose="020F0502020204030204" pitchFamily="34" charset="0"/>
                        </a:rPr>
                        <a:t>83.7%</a:t>
                      </a:r>
                    </a:p>
                  </a:txBody>
                  <a:tcPr marL="2677" marR="2677" marT="2677" marB="0" anchor="b">
                    <a:lnL>
                      <a:noFill/>
                    </a:lnL>
                    <a:lnR>
                      <a:noFill/>
                    </a:lnR>
                    <a:lnT>
                      <a:noFill/>
                    </a:lnT>
                    <a:lnB>
                      <a:noFill/>
                    </a:lnB>
                    <a:solidFill>
                      <a:srgbClr val="CADC81"/>
                    </a:solidFill>
                  </a:tcPr>
                </a:tc>
                <a:tc>
                  <a:txBody>
                    <a:bodyPr/>
                    <a:lstStyle/>
                    <a:p>
                      <a:pPr algn="r" fontAlgn="b"/>
                      <a:r>
                        <a:rPr lang="en-US" sz="400" b="0" i="0" u="none" strike="noStrike">
                          <a:solidFill>
                            <a:srgbClr val="000000"/>
                          </a:solidFill>
                          <a:effectLst/>
                          <a:latin typeface="Calibri" panose="020F0502020204030204" pitchFamily="34" charset="0"/>
                        </a:rPr>
                        <a:t>87.4%</a:t>
                      </a:r>
                    </a:p>
                  </a:txBody>
                  <a:tcPr marL="2677" marR="2677" marT="2677" marB="0" anchor="b">
                    <a:lnL>
                      <a:noFill/>
                    </a:lnL>
                    <a:lnR>
                      <a:noFill/>
                    </a:lnR>
                    <a:lnT>
                      <a:noFill/>
                    </a:lnT>
                    <a:lnB>
                      <a:noFill/>
                    </a:lnB>
                    <a:solidFill>
                      <a:srgbClr val="B3D580"/>
                    </a:solidFill>
                  </a:tcPr>
                </a:tc>
                <a:tc>
                  <a:txBody>
                    <a:bodyPr/>
                    <a:lstStyle/>
                    <a:p>
                      <a:pPr algn="r" fontAlgn="b"/>
                      <a:r>
                        <a:rPr lang="en-US" sz="400" b="0" i="0" u="none" strike="noStrike">
                          <a:solidFill>
                            <a:srgbClr val="000000"/>
                          </a:solidFill>
                          <a:effectLst/>
                          <a:latin typeface="Calibri" panose="020F0502020204030204" pitchFamily="34" charset="0"/>
                        </a:rPr>
                        <a:t>81.4%</a:t>
                      </a:r>
                    </a:p>
                  </a:txBody>
                  <a:tcPr marL="2677" marR="2677" marT="2677" marB="0" anchor="b">
                    <a:lnL>
                      <a:noFill/>
                    </a:lnL>
                    <a:lnR>
                      <a:noFill/>
                    </a:lnR>
                    <a:lnT>
                      <a:noFill/>
                    </a:lnT>
                    <a:lnB>
                      <a:noFill/>
                    </a:lnB>
                    <a:solidFill>
                      <a:srgbClr val="D9E082"/>
                    </a:solidFill>
                  </a:tcPr>
                </a:tc>
                <a:tc>
                  <a:txBody>
                    <a:bodyPr/>
                    <a:lstStyle/>
                    <a:p>
                      <a:pPr algn="r" fontAlgn="b"/>
                      <a:r>
                        <a:rPr lang="en-US" sz="400" b="0" i="0" u="none" strike="noStrike">
                          <a:solidFill>
                            <a:srgbClr val="000000"/>
                          </a:solidFill>
                          <a:effectLst/>
                          <a:latin typeface="Calibri" panose="020F0502020204030204" pitchFamily="34" charset="0"/>
                        </a:rPr>
                        <a:t>81.4%</a:t>
                      </a:r>
                    </a:p>
                  </a:txBody>
                  <a:tcPr marL="2677" marR="2677" marT="2677" marB="0" anchor="b">
                    <a:lnL>
                      <a:noFill/>
                    </a:lnL>
                    <a:lnR>
                      <a:noFill/>
                    </a:lnR>
                    <a:lnT>
                      <a:noFill/>
                    </a:lnT>
                    <a:lnB>
                      <a:noFill/>
                    </a:lnB>
                    <a:solidFill>
                      <a:srgbClr val="D9E082"/>
                    </a:solidFill>
                  </a:tcPr>
                </a:tc>
                <a:tc>
                  <a:txBody>
                    <a:bodyPr/>
                    <a:lstStyle/>
                    <a:p>
                      <a:pPr algn="r" fontAlgn="b"/>
                      <a:r>
                        <a:rPr lang="en-US" sz="400" b="0" i="0" u="none" strike="noStrike">
                          <a:solidFill>
                            <a:srgbClr val="000000"/>
                          </a:solidFill>
                          <a:effectLst/>
                          <a:latin typeface="Calibri" panose="020F0502020204030204" pitchFamily="34" charset="0"/>
                        </a:rPr>
                        <a:t>73.7%</a:t>
                      </a:r>
                    </a:p>
                  </a:txBody>
                  <a:tcPr marL="2677" marR="2677" marT="2677" marB="0" anchor="b">
                    <a:lnL>
                      <a:noFill/>
                    </a:lnL>
                    <a:lnR>
                      <a:noFill/>
                    </a:lnR>
                    <a:lnT>
                      <a:noFill/>
                    </a:lnT>
                    <a:lnB>
                      <a:noFill/>
                    </a:lnB>
                    <a:solidFill>
                      <a:srgbClr val="FBE585"/>
                    </a:solidFill>
                  </a:tcPr>
                </a:tc>
                <a:tc>
                  <a:txBody>
                    <a:bodyPr/>
                    <a:lstStyle/>
                    <a:p>
                      <a:pPr algn="r" fontAlgn="b"/>
                      <a:r>
                        <a:rPr lang="en-US" sz="400" b="0" i="0" u="none" strike="noStrike">
                          <a:solidFill>
                            <a:srgbClr val="000000"/>
                          </a:solidFill>
                          <a:effectLst/>
                          <a:latin typeface="Calibri" panose="020F0502020204030204" pitchFamily="34" charset="0"/>
                        </a:rPr>
                        <a:t>84.0%</a:t>
                      </a:r>
                    </a:p>
                  </a:txBody>
                  <a:tcPr marL="2677" marR="2677" marT="2677" marB="0" anchor="b">
                    <a:lnL>
                      <a:noFill/>
                    </a:lnL>
                    <a:lnR>
                      <a:noFill/>
                    </a:lnR>
                    <a:lnT>
                      <a:noFill/>
                    </a:lnT>
                    <a:lnB>
                      <a:noFill/>
                    </a:lnB>
                    <a:solidFill>
                      <a:srgbClr val="B1D580"/>
                    </a:solidFill>
                  </a:tcPr>
                </a:tc>
                <a:tc>
                  <a:txBody>
                    <a:bodyPr/>
                    <a:lstStyle/>
                    <a:p>
                      <a:pPr algn="r" fontAlgn="b"/>
                      <a:r>
                        <a:rPr lang="en-US" sz="400" b="0" i="0" u="none" strike="noStrike">
                          <a:solidFill>
                            <a:srgbClr val="000000"/>
                          </a:solidFill>
                          <a:effectLst/>
                          <a:latin typeface="Calibri" panose="020F0502020204030204" pitchFamily="34" charset="0"/>
                        </a:rPr>
                        <a:t>78.3%</a:t>
                      </a:r>
                    </a:p>
                  </a:txBody>
                  <a:tcPr marL="2677" marR="2677" marT="2677" marB="0" anchor="b">
                    <a:lnL>
                      <a:noFill/>
                    </a:lnL>
                    <a:lnR>
                      <a:noFill/>
                    </a:lnR>
                    <a:lnT>
                      <a:noFill/>
                    </a:lnT>
                    <a:lnB>
                      <a:noFill/>
                    </a:lnB>
                    <a:solidFill>
                      <a:srgbClr val="CEDD82"/>
                    </a:solidFill>
                  </a:tcPr>
                </a:tc>
                <a:tc>
                  <a:txBody>
                    <a:bodyPr/>
                    <a:lstStyle/>
                    <a:p>
                      <a:pPr algn="r" fontAlgn="b"/>
                      <a:r>
                        <a:rPr lang="en-US" sz="400" b="0" i="0" u="none" strike="noStrike">
                          <a:solidFill>
                            <a:srgbClr val="000000"/>
                          </a:solidFill>
                          <a:effectLst/>
                          <a:latin typeface="Calibri" panose="020F0502020204030204" pitchFamily="34" charset="0"/>
                        </a:rPr>
                        <a:t>67.5%</a:t>
                      </a:r>
                    </a:p>
                  </a:txBody>
                  <a:tcPr marL="2677" marR="2677" marT="2677" marB="0" anchor="b">
                    <a:lnL>
                      <a:noFill/>
                    </a:lnL>
                    <a:lnR>
                      <a:noFill/>
                    </a:lnR>
                    <a:lnT>
                      <a:noFill/>
                    </a:lnT>
                    <a:lnB>
                      <a:noFill/>
                    </a:lnB>
                    <a:solidFill>
                      <a:srgbClr val="FCE885"/>
                    </a:solidFill>
                  </a:tcPr>
                </a:tc>
                <a:tc>
                  <a:txBody>
                    <a:bodyPr/>
                    <a:lstStyle/>
                    <a:p>
                      <a:pPr algn="r" fontAlgn="b"/>
                      <a:r>
                        <a:rPr lang="en-US" sz="400" b="0" i="0" u="none" strike="noStrike">
                          <a:solidFill>
                            <a:srgbClr val="000000"/>
                          </a:solidFill>
                          <a:effectLst/>
                          <a:latin typeface="Calibri" panose="020F0502020204030204" pitchFamily="34" charset="0"/>
                        </a:rPr>
                        <a:t>81.3%</a:t>
                      </a:r>
                    </a:p>
                  </a:txBody>
                  <a:tcPr marL="2677" marR="2677" marT="2677" marB="0" anchor="b">
                    <a:lnL>
                      <a:noFill/>
                    </a:lnL>
                    <a:lnR>
                      <a:noFill/>
                    </a:lnR>
                    <a:lnT>
                      <a:noFill/>
                    </a:lnT>
                    <a:lnB>
                      <a:noFill/>
                    </a:lnB>
                    <a:solidFill>
                      <a:srgbClr val="BFD981"/>
                    </a:solidFill>
                  </a:tcPr>
                </a:tc>
                <a:tc>
                  <a:txBody>
                    <a:bodyPr/>
                    <a:lstStyle/>
                    <a:p>
                      <a:pPr algn="r" fontAlgn="b"/>
                      <a:r>
                        <a:rPr lang="en-US" sz="400" b="0" i="0" u="none" strike="noStrike">
                          <a:solidFill>
                            <a:srgbClr val="000000"/>
                          </a:solidFill>
                          <a:effectLst/>
                          <a:latin typeface="Calibri" panose="020F0502020204030204" pitchFamily="34" charset="0"/>
                        </a:rPr>
                        <a:t>76.1%</a:t>
                      </a:r>
                    </a:p>
                  </a:txBody>
                  <a:tcPr marL="2677" marR="2677" marT="2677" marB="0" anchor="b">
                    <a:lnL>
                      <a:noFill/>
                    </a:lnL>
                    <a:lnR>
                      <a:noFill/>
                    </a:lnR>
                    <a:lnT>
                      <a:noFill/>
                    </a:lnT>
                    <a:lnB>
                      <a:noFill/>
                    </a:lnB>
                    <a:solidFill>
                      <a:srgbClr val="D9E082"/>
                    </a:solidFill>
                  </a:tcPr>
                </a:tc>
                <a:tc>
                  <a:txBody>
                    <a:bodyPr/>
                    <a:lstStyle/>
                    <a:p>
                      <a:pPr algn="r" fontAlgn="b"/>
                      <a:r>
                        <a:rPr lang="en-US" sz="400" b="0" i="0" u="none" strike="noStrike">
                          <a:solidFill>
                            <a:srgbClr val="000000"/>
                          </a:solidFill>
                          <a:effectLst/>
                          <a:latin typeface="Calibri" panose="020F0502020204030204" pitchFamily="34" charset="0"/>
                        </a:rPr>
                        <a:t>84.2%</a:t>
                      </a:r>
                    </a:p>
                  </a:txBody>
                  <a:tcPr marL="2677" marR="2677" marT="2677" marB="0" anchor="b">
                    <a:lnL>
                      <a:noFill/>
                    </a:lnL>
                    <a:lnR>
                      <a:noFill/>
                    </a:lnR>
                    <a:lnT>
                      <a:noFill/>
                    </a:lnT>
                    <a:lnB>
                      <a:noFill/>
                    </a:lnB>
                    <a:solidFill>
                      <a:srgbClr val="B4D680"/>
                    </a:solidFill>
                  </a:tcPr>
                </a:tc>
                <a:tc>
                  <a:txBody>
                    <a:bodyPr/>
                    <a:lstStyle/>
                    <a:p>
                      <a:pPr algn="r" fontAlgn="b"/>
                      <a:r>
                        <a:rPr lang="en-US" sz="400" b="0" i="0" u="none" strike="noStrike">
                          <a:solidFill>
                            <a:srgbClr val="000000"/>
                          </a:solidFill>
                          <a:effectLst/>
                          <a:latin typeface="Calibri" panose="020F0502020204030204" pitchFamily="34" charset="0"/>
                        </a:rPr>
                        <a:t>80.0%</a:t>
                      </a:r>
                    </a:p>
                  </a:txBody>
                  <a:tcPr marL="2677" marR="2677" marT="2677" marB="0" anchor="b">
                    <a:lnL>
                      <a:noFill/>
                    </a:lnL>
                    <a:lnR>
                      <a:noFill/>
                    </a:lnR>
                    <a:lnT>
                      <a:noFill/>
                    </a:lnT>
                    <a:lnB>
                      <a:noFill/>
                    </a:lnB>
                    <a:solidFill>
                      <a:srgbClr val="C9DC81"/>
                    </a:solidFill>
                  </a:tcPr>
                </a:tc>
                <a:tc>
                  <a:txBody>
                    <a:bodyPr/>
                    <a:lstStyle/>
                    <a:p>
                      <a:pPr algn="r" fontAlgn="b"/>
                      <a:r>
                        <a:rPr lang="en-US" sz="400" b="0" i="0" u="none" strike="noStrike">
                          <a:solidFill>
                            <a:srgbClr val="000000"/>
                          </a:solidFill>
                          <a:effectLst/>
                          <a:latin typeface="Calibri" panose="020F0502020204030204" pitchFamily="34" charset="0"/>
                        </a:rPr>
                        <a:t>76.3%</a:t>
                      </a:r>
                    </a:p>
                  </a:txBody>
                  <a:tcPr marL="2677" marR="2677" marT="2677" marB="0" anchor="b">
                    <a:lnL>
                      <a:noFill/>
                    </a:lnL>
                    <a:lnR>
                      <a:noFill/>
                    </a:lnR>
                    <a:lnT>
                      <a:noFill/>
                    </a:lnT>
                    <a:lnB>
                      <a:noFill/>
                    </a:lnB>
                    <a:solidFill>
                      <a:srgbClr val="DCE182"/>
                    </a:solidFill>
                  </a:tcPr>
                </a:tc>
                <a:tc>
                  <a:txBody>
                    <a:bodyPr/>
                    <a:lstStyle/>
                    <a:p>
                      <a:pPr algn="r" fontAlgn="b"/>
                      <a:r>
                        <a:rPr lang="en-US" sz="400" b="0" i="0" u="none" strike="noStrike">
                          <a:solidFill>
                            <a:srgbClr val="000000"/>
                          </a:solidFill>
                          <a:effectLst/>
                          <a:latin typeface="Calibri" panose="020F0502020204030204" pitchFamily="34" charset="0"/>
                        </a:rPr>
                        <a:t>74.4%</a:t>
                      </a:r>
                    </a:p>
                  </a:txBody>
                  <a:tcPr marL="2677" marR="2677" marT="2677" marB="0" anchor="b">
                    <a:lnL>
                      <a:noFill/>
                    </a:lnL>
                    <a:lnR>
                      <a:noFill/>
                    </a:lnR>
                    <a:lnT>
                      <a:noFill/>
                    </a:lnT>
                    <a:lnB>
                      <a:noFill/>
                    </a:lnB>
                    <a:solidFill>
                      <a:srgbClr val="E6E483"/>
                    </a:solidFill>
                  </a:tcPr>
                </a:tc>
                <a:tc>
                  <a:txBody>
                    <a:bodyPr/>
                    <a:lstStyle/>
                    <a:p>
                      <a:pPr algn="r" fontAlgn="b"/>
                      <a:r>
                        <a:rPr lang="en-US" sz="400" b="0" i="0" u="none" strike="noStrike">
                          <a:solidFill>
                            <a:srgbClr val="000000"/>
                          </a:solidFill>
                          <a:effectLst/>
                          <a:latin typeface="Calibri" panose="020F0502020204030204" pitchFamily="34" charset="0"/>
                        </a:rPr>
                        <a:t>75.7%</a:t>
                      </a:r>
                    </a:p>
                  </a:txBody>
                  <a:tcPr marL="2677" marR="2677" marT="2677" marB="0" anchor="b">
                    <a:lnL>
                      <a:noFill/>
                    </a:lnL>
                    <a:lnR>
                      <a:noFill/>
                    </a:lnR>
                    <a:lnT>
                      <a:noFill/>
                    </a:lnT>
                    <a:lnB>
                      <a:noFill/>
                    </a:lnB>
                    <a:solidFill>
                      <a:srgbClr val="DFE283"/>
                    </a:solidFill>
                  </a:tcPr>
                </a:tc>
                <a:extLst>
                  <a:ext uri="{0D108BD9-81ED-4DB2-BD59-A6C34878D82A}">
                    <a16:rowId xmlns:a16="http://schemas.microsoft.com/office/drawing/2014/main" val="931532545"/>
                  </a:ext>
                </a:extLst>
              </a:tr>
              <a:tr h="16329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cannabis use in past 30 days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83.9%</a:t>
                      </a:r>
                    </a:p>
                  </a:txBody>
                  <a:tcPr marL="2677" marR="2677" marT="2677" marB="0" anchor="b">
                    <a:lnL>
                      <a:noFill/>
                    </a:lnL>
                    <a:lnR>
                      <a:noFill/>
                    </a:lnR>
                    <a:lnT>
                      <a:noFill/>
                    </a:lnT>
                    <a:lnB>
                      <a:noFill/>
                    </a:lnB>
                    <a:solidFill>
                      <a:srgbClr val="C9DC81"/>
                    </a:solidFill>
                  </a:tcPr>
                </a:tc>
                <a:tc>
                  <a:txBody>
                    <a:bodyPr/>
                    <a:lstStyle/>
                    <a:p>
                      <a:pPr algn="r" fontAlgn="b"/>
                      <a:r>
                        <a:rPr lang="en-US" sz="400" b="0" i="0" u="none" strike="noStrike">
                          <a:solidFill>
                            <a:srgbClr val="000000"/>
                          </a:solidFill>
                          <a:effectLst/>
                          <a:latin typeface="Calibri" panose="020F0502020204030204" pitchFamily="34" charset="0"/>
                        </a:rPr>
                        <a:t>96.7%</a:t>
                      </a:r>
                    </a:p>
                  </a:txBody>
                  <a:tcPr marL="2677" marR="2677" marT="2677" marB="0" anchor="b">
                    <a:lnL>
                      <a:noFill/>
                    </a:lnL>
                    <a:lnR>
                      <a:noFill/>
                    </a:lnR>
                    <a:lnT>
                      <a:noFill/>
                    </a:lnT>
                    <a:lnB>
                      <a:noFill/>
                    </a:lnB>
                    <a:solidFill>
                      <a:srgbClr val="78C47D"/>
                    </a:solidFill>
                  </a:tcPr>
                </a:tc>
                <a:tc>
                  <a:txBody>
                    <a:bodyPr/>
                    <a:lstStyle/>
                    <a:p>
                      <a:pPr algn="r" fontAlgn="b"/>
                      <a:r>
                        <a:rPr lang="en-US" sz="400" b="0" i="0" u="none" strike="noStrike">
                          <a:solidFill>
                            <a:srgbClr val="000000"/>
                          </a:solidFill>
                          <a:effectLst/>
                          <a:latin typeface="Calibri" panose="020F0502020204030204" pitchFamily="34" charset="0"/>
                        </a:rPr>
                        <a:t>93.9%</a:t>
                      </a:r>
                    </a:p>
                  </a:txBody>
                  <a:tcPr marL="2677" marR="2677" marT="2677" marB="0" anchor="b">
                    <a:lnL>
                      <a:noFill/>
                    </a:lnL>
                    <a:lnR>
                      <a:noFill/>
                    </a:lnR>
                    <a:lnT>
                      <a:noFill/>
                    </a:lnT>
                    <a:lnB>
                      <a:noFill/>
                    </a:lnB>
                    <a:solidFill>
                      <a:srgbClr val="8ACA7E"/>
                    </a:solidFill>
                  </a:tcPr>
                </a:tc>
                <a:tc>
                  <a:txBody>
                    <a:bodyPr/>
                    <a:lstStyle/>
                    <a:p>
                      <a:pPr algn="r" fontAlgn="b"/>
                      <a:r>
                        <a:rPr lang="en-US" sz="400" b="0" i="0" u="none" strike="noStrike">
                          <a:solidFill>
                            <a:srgbClr val="000000"/>
                          </a:solidFill>
                          <a:effectLst/>
                          <a:latin typeface="Calibri" panose="020F0502020204030204" pitchFamily="34" charset="0"/>
                        </a:rPr>
                        <a:t>93.9%</a:t>
                      </a:r>
                    </a:p>
                  </a:txBody>
                  <a:tcPr marL="2677" marR="2677" marT="2677" marB="0" anchor="b">
                    <a:lnL>
                      <a:noFill/>
                    </a:lnL>
                    <a:lnR>
                      <a:noFill/>
                    </a:lnR>
                    <a:lnT>
                      <a:noFill/>
                    </a:lnT>
                    <a:lnB>
                      <a:noFill/>
                    </a:lnB>
                    <a:solidFill>
                      <a:srgbClr val="8ACA7E"/>
                    </a:solidFill>
                  </a:tcPr>
                </a:tc>
                <a:tc>
                  <a:txBody>
                    <a:bodyPr/>
                    <a:lstStyle/>
                    <a:p>
                      <a:pPr algn="r" fontAlgn="b"/>
                      <a:r>
                        <a:rPr lang="en-US" sz="400" b="0" i="0" u="none" strike="noStrike">
                          <a:solidFill>
                            <a:srgbClr val="000000"/>
                          </a:solidFill>
                          <a:effectLst/>
                          <a:latin typeface="Calibri" panose="020F0502020204030204" pitchFamily="34" charset="0"/>
                        </a:rPr>
                        <a:t>93.1%</a:t>
                      </a:r>
                    </a:p>
                  </a:txBody>
                  <a:tcPr marL="2677" marR="2677" marT="2677" marB="0" anchor="b">
                    <a:lnL>
                      <a:noFill/>
                    </a:lnL>
                    <a:lnR>
                      <a:noFill/>
                    </a:lnR>
                    <a:lnT>
                      <a:noFill/>
                    </a:lnT>
                    <a:lnB>
                      <a:noFill/>
                    </a:lnB>
                    <a:solidFill>
                      <a:srgbClr val="8FCB7E"/>
                    </a:solidFill>
                  </a:tcPr>
                </a:tc>
                <a:tc>
                  <a:txBody>
                    <a:bodyPr/>
                    <a:lstStyle/>
                    <a:p>
                      <a:pPr algn="r" fontAlgn="b"/>
                      <a:r>
                        <a:rPr lang="en-US" sz="400" b="0" i="0" u="none" strike="noStrike">
                          <a:solidFill>
                            <a:srgbClr val="000000"/>
                          </a:solidFill>
                          <a:effectLst/>
                          <a:latin typeface="Calibri" panose="020F0502020204030204" pitchFamily="34" charset="0"/>
                        </a:rPr>
                        <a:t>91.3%</a:t>
                      </a:r>
                    </a:p>
                  </a:txBody>
                  <a:tcPr marL="2677" marR="2677" marT="2677" marB="0" anchor="b">
                    <a:lnL>
                      <a:noFill/>
                    </a:lnL>
                    <a:lnR>
                      <a:noFill/>
                    </a:lnR>
                    <a:lnT>
                      <a:noFill/>
                    </a:lnT>
                    <a:lnB>
                      <a:noFill/>
                    </a:lnB>
                    <a:solidFill>
                      <a:srgbClr val="9ACE7F"/>
                    </a:solidFill>
                  </a:tcPr>
                </a:tc>
                <a:tc>
                  <a:txBody>
                    <a:bodyPr/>
                    <a:lstStyle/>
                    <a:p>
                      <a:pPr algn="r" fontAlgn="b"/>
                      <a:r>
                        <a:rPr lang="en-US" sz="400" b="0" i="0" u="none" strike="noStrike">
                          <a:solidFill>
                            <a:srgbClr val="000000"/>
                          </a:solidFill>
                          <a:effectLst/>
                          <a:latin typeface="Calibri" panose="020F0502020204030204" pitchFamily="34" charset="0"/>
                        </a:rPr>
                        <a:t>90.8%</a:t>
                      </a:r>
                    </a:p>
                  </a:txBody>
                  <a:tcPr marL="2677" marR="2677" marT="2677" marB="0" anchor="b">
                    <a:lnL>
                      <a:noFill/>
                    </a:lnL>
                    <a:lnR>
                      <a:noFill/>
                    </a:lnR>
                    <a:lnT>
                      <a:noFill/>
                    </a:lnT>
                    <a:lnB>
                      <a:noFill/>
                    </a:lnB>
                    <a:solidFill>
                      <a:srgbClr val="9DCF7F"/>
                    </a:solidFill>
                  </a:tcPr>
                </a:tc>
                <a:tc>
                  <a:txBody>
                    <a:bodyPr/>
                    <a:lstStyle/>
                    <a:p>
                      <a:pPr algn="r" fontAlgn="b"/>
                      <a:r>
                        <a:rPr lang="en-US" sz="400" b="0" i="0" u="none" strike="noStrike">
                          <a:solidFill>
                            <a:srgbClr val="000000"/>
                          </a:solidFill>
                          <a:effectLst/>
                          <a:latin typeface="Calibri" panose="020F0502020204030204" pitchFamily="34" charset="0"/>
                        </a:rPr>
                        <a:t>87.7%</a:t>
                      </a:r>
                    </a:p>
                  </a:txBody>
                  <a:tcPr marL="2677" marR="2677" marT="2677" marB="0" anchor="b">
                    <a:lnL>
                      <a:noFill/>
                    </a:lnL>
                    <a:lnR>
                      <a:noFill/>
                    </a:lnR>
                    <a:lnT>
                      <a:noFill/>
                    </a:lnT>
                    <a:lnB>
                      <a:noFill/>
                    </a:lnB>
                    <a:solidFill>
                      <a:srgbClr val="B1D580"/>
                    </a:solidFill>
                  </a:tcPr>
                </a:tc>
                <a:tc>
                  <a:txBody>
                    <a:bodyPr/>
                    <a:lstStyle/>
                    <a:p>
                      <a:pPr algn="r" fontAlgn="b"/>
                      <a:r>
                        <a:rPr lang="en-US" sz="400" b="0" i="0" u="none" strike="noStrike">
                          <a:solidFill>
                            <a:srgbClr val="000000"/>
                          </a:solidFill>
                          <a:effectLst/>
                          <a:latin typeface="Calibri" panose="020F0502020204030204" pitchFamily="34" charset="0"/>
                        </a:rPr>
                        <a:t>93.1%</a:t>
                      </a:r>
                    </a:p>
                  </a:txBody>
                  <a:tcPr marL="2677" marR="2677" marT="2677" marB="0" anchor="b">
                    <a:lnL>
                      <a:noFill/>
                    </a:lnL>
                    <a:lnR>
                      <a:noFill/>
                    </a:lnR>
                    <a:lnT>
                      <a:noFill/>
                    </a:lnT>
                    <a:lnB>
                      <a:noFill/>
                    </a:lnB>
                    <a:solidFill>
                      <a:srgbClr val="84C87D"/>
                    </a:solidFill>
                  </a:tcPr>
                </a:tc>
                <a:tc>
                  <a:txBody>
                    <a:bodyPr/>
                    <a:lstStyle/>
                    <a:p>
                      <a:pPr algn="r" fontAlgn="b"/>
                      <a:r>
                        <a:rPr lang="en-US" sz="400" b="0" i="0" u="none" strike="noStrike">
                          <a:solidFill>
                            <a:srgbClr val="000000"/>
                          </a:solidFill>
                          <a:effectLst/>
                          <a:latin typeface="Calibri" panose="020F0502020204030204" pitchFamily="34" charset="0"/>
                        </a:rPr>
                        <a:t>90.0%</a:t>
                      </a:r>
                    </a:p>
                  </a:txBody>
                  <a:tcPr marL="2677" marR="2677" marT="2677" marB="0" anchor="b">
                    <a:lnL>
                      <a:noFill/>
                    </a:lnL>
                    <a:lnR>
                      <a:noFill/>
                    </a:lnR>
                    <a:lnT>
                      <a:noFill/>
                    </a:lnT>
                    <a:lnB>
                      <a:noFill/>
                    </a:lnB>
                    <a:solidFill>
                      <a:srgbClr val="94CC7E"/>
                    </a:solidFill>
                  </a:tcPr>
                </a:tc>
                <a:tc>
                  <a:txBody>
                    <a:bodyPr/>
                    <a:lstStyle/>
                    <a:p>
                      <a:pPr algn="r" fontAlgn="b"/>
                      <a:r>
                        <a:rPr lang="en-US" sz="400" b="0" i="0" u="none" strike="noStrike">
                          <a:solidFill>
                            <a:srgbClr val="000000"/>
                          </a:solidFill>
                          <a:effectLst/>
                          <a:latin typeface="Calibri" panose="020F0502020204030204" pitchFamily="34" charset="0"/>
                        </a:rPr>
                        <a:t>83.3%</a:t>
                      </a:r>
                    </a:p>
                  </a:txBody>
                  <a:tcPr marL="2677" marR="2677" marT="2677" marB="0" anchor="b">
                    <a:lnL>
                      <a:noFill/>
                    </a:lnL>
                    <a:lnR>
                      <a:noFill/>
                    </a:lnR>
                    <a:lnT>
                      <a:noFill/>
                    </a:lnT>
                    <a:lnB>
                      <a:noFill/>
                    </a:lnB>
                    <a:solidFill>
                      <a:srgbClr val="B5D680"/>
                    </a:solidFill>
                  </a:tcPr>
                </a:tc>
                <a:tc>
                  <a:txBody>
                    <a:bodyPr/>
                    <a:lstStyle/>
                    <a:p>
                      <a:pPr algn="r" fontAlgn="b"/>
                      <a:r>
                        <a:rPr lang="en-US" sz="400" b="0" i="0" u="none" strike="noStrike">
                          <a:solidFill>
                            <a:srgbClr val="000000"/>
                          </a:solidFill>
                          <a:effectLst/>
                          <a:latin typeface="Calibri" panose="020F0502020204030204" pitchFamily="34" charset="0"/>
                        </a:rPr>
                        <a:t>92.1%</a:t>
                      </a:r>
                    </a:p>
                  </a:txBody>
                  <a:tcPr marL="2677" marR="2677" marT="2677" marB="0" anchor="b">
                    <a:lnL>
                      <a:noFill/>
                    </a:lnL>
                    <a:lnR>
                      <a:noFill/>
                    </a:lnR>
                    <a:lnT>
                      <a:noFill/>
                    </a:lnT>
                    <a:lnB>
                      <a:noFill/>
                    </a:lnB>
                    <a:solidFill>
                      <a:srgbClr val="89C97E"/>
                    </a:solidFill>
                  </a:tcPr>
                </a:tc>
                <a:tc>
                  <a:txBody>
                    <a:bodyPr/>
                    <a:lstStyle/>
                    <a:p>
                      <a:pPr algn="r" fontAlgn="b"/>
                      <a:r>
                        <a:rPr lang="en-US" sz="400" b="0" i="0" u="none" strike="noStrike">
                          <a:solidFill>
                            <a:srgbClr val="000000"/>
                          </a:solidFill>
                          <a:effectLst/>
                          <a:latin typeface="Calibri" panose="020F0502020204030204" pitchFamily="34" charset="0"/>
                        </a:rPr>
                        <a:t>89.2%</a:t>
                      </a:r>
                    </a:p>
                  </a:txBody>
                  <a:tcPr marL="2677" marR="2677" marT="2677" marB="0" anchor="b">
                    <a:lnL>
                      <a:noFill/>
                    </a:lnL>
                    <a:lnR>
                      <a:noFill/>
                    </a:lnR>
                    <a:lnT>
                      <a:noFill/>
                    </a:lnT>
                    <a:lnB>
                      <a:noFill/>
                    </a:lnB>
                    <a:solidFill>
                      <a:srgbClr val="98CE7F"/>
                    </a:solidFill>
                  </a:tcPr>
                </a:tc>
                <a:tc>
                  <a:txBody>
                    <a:bodyPr/>
                    <a:lstStyle/>
                    <a:p>
                      <a:pPr algn="r" fontAlgn="b"/>
                      <a:r>
                        <a:rPr lang="en-US" sz="400" b="0" i="0" u="none" strike="noStrike">
                          <a:solidFill>
                            <a:srgbClr val="000000"/>
                          </a:solidFill>
                          <a:effectLst/>
                          <a:latin typeface="Calibri" panose="020F0502020204030204" pitchFamily="34" charset="0"/>
                        </a:rPr>
                        <a:t>92.9%</a:t>
                      </a:r>
                    </a:p>
                  </a:txBody>
                  <a:tcPr marL="2677" marR="2677" marT="2677" marB="0" anchor="b">
                    <a:lnL>
                      <a:noFill/>
                    </a:lnL>
                    <a:lnR>
                      <a:noFill/>
                    </a:lnR>
                    <a:lnT>
                      <a:noFill/>
                    </a:lnT>
                    <a:lnB>
                      <a:noFill/>
                    </a:lnB>
                    <a:solidFill>
                      <a:srgbClr val="88C97E"/>
                    </a:solidFill>
                  </a:tcPr>
                </a:tc>
                <a:tc>
                  <a:txBody>
                    <a:bodyPr/>
                    <a:lstStyle/>
                    <a:p>
                      <a:pPr algn="r" fontAlgn="b"/>
                      <a:r>
                        <a:rPr lang="en-US" sz="400" b="0" i="0" u="none" strike="noStrike">
                          <a:solidFill>
                            <a:srgbClr val="000000"/>
                          </a:solidFill>
                          <a:effectLst/>
                          <a:latin typeface="Calibri" panose="020F0502020204030204" pitchFamily="34" charset="0"/>
                        </a:rPr>
                        <a:t>91.2%</a:t>
                      </a:r>
                    </a:p>
                  </a:txBody>
                  <a:tcPr marL="2677" marR="2677" marT="2677" marB="0" anchor="b">
                    <a:lnL>
                      <a:noFill/>
                    </a:lnL>
                    <a:lnR>
                      <a:noFill/>
                    </a:lnR>
                    <a:lnT>
                      <a:noFill/>
                    </a:lnT>
                    <a:lnB>
                      <a:noFill/>
                    </a:lnB>
                    <a:solidFill>
                      <a:srgbClr val="90CB7E"/>
                    </a:solidFill>
                  </a:tcPr>
                </a:tc>
                <a:tc>
                  <a:txBody>
                    <a:bodyPr/>
                    <a:lstStyle/>
                    <a:p>
                      <a:pPr algn="r" fontAlgn="b"/>
                      <a:r>
                        <a:rPr lang="en-US" sz="400" b="0" i="0" u="none" strike="noStrike">
                          <a:solidFill>
                            <a:srgbClr val="000000"/>
                          </a:solidFill>
                          <a:effectLst/>
                          <a:latin typeface="Calibri" panose="020F0502020204030204" pitchFamily="34" charset="0"/>
                        </a:rPr>
                        <a:t>93.7%</a:t>
                      </a:r>
                    </a:p>
                  </a:txBody>
                  <a:tcPr marL="2677" marR="2677" marT="2677" marB="0" anchor="b">
                    <a:lnL>
                      <a:noFill/>
                    </a:lnL>
                    <a:lnR>
                      <a:noFill/>
                    </a:lnR>
                    <a:lnT>
                      <a:noFill/>
                    </a:lnT>
                    <a:lnB>
                      <a:noFill/>
                    </a:lnB>
                    <a:solidFill>
                      <a:srgbClr val="84C87D"/>
                    </a:solidFill>
                  </a:tcPr>
                </a:tc>
                <a:tc>
                  <a:txBody>
                    <a:bodyPr/>
                    <a:lstStyle/>
                    <a:p>
                      <a:pPr algn="r" fontAlgn="b"/>
                      <a:r>
                        <a:rPr lang="en-US" sz="400" b="0" i="0" u="none" strike="noStrike">
                          <a:solidFill>
                            <a:srgbClr val="000000"/>
                          </a:solidFill>
                          <a:effectLst/>
                          <a:latin typeface="Calibri" panose="020F0502020204030204" pitchFamily="34" charset="0"/>
                        </a:rPr>
                        <a:t>87.3%</a:t>
                      </a:r>
                    </a:p>
                  </a:txBody>
                  <a:tcPr marL="2677" marR="2677" marT="2677" marB="0" anchor="b">
                    <a:lnL>
                      <a:noFill/>
                    </a:lnL>
                    <a:lnR>
                      <a:noFill/>
                    </a:lnR>
                    <a:lnT>
                      <a:noFill/>
                    </a:lnT>
                    <a:lnB>
                      <a:noFill/>
                    </a:lnB>
                    <a:solidFill>
                      <a:srgbClr val="A4D17F"/>
                    </a:solidFill>
                  </a:tcPr>
                </a:tc>
                <a:tc>
                  <a:txBody>
                    <a:bodyPr/>
                    <a:lstStyle/>
                    <a:p>
                      <a:pPr algn="r" fontAlgn="b"/>
                      <a:r>
                        <a:rPr lang="en-US" sz="400" b="0" i="0" u="none" strike="noStrike">
                          <a:solidFill>
                            <a:srgbClr val="000000"/>
                          </a:solidFill>
                          <a:effectLst/>
                          <a:latin typeface="Calibri" panose="020F0502020204030204" pitchFamily="34" charset="0"/>
                        </a:rPr>
                        <a:t>89.1%</a:t>
                      </a:r>
                    </a:p>
                  </a:txBody>
                  <a:tcPr marL="2677" marR="2677" marT="2677" marB="0" anchor="b">
                    <a:lnL>
                      <a:noFill/>
                    </a:lnL>
                    <a:lnR>
                      <a:noFill/>
                    </a:lnR>
                    <a:lnT>
                      <a:noFill/>
                    </a:lnT>
                    <a:lnB>
                      <a:noFill/>
                    </a:lnB>
                    <a:solidFill>
                      <a:srgbClr val="9BCF7F"/>
                    </a:solidFill>
                  </a:tcPr>
                </a:tc>
                <a:extLst>
                  <a:ext uri="{0D108BD9-81ED-4DB2-BD59-A6C34878D82A}">
                    <a16:rowId xmlns:a16="http://schemas.microsoft.com/office/drawing/2014/main" val="4021417915"/>
                  </a:ext>
                </a:extLst>
              </a:tr>
              <a:tr h="274552">
                <a:tc>
                  <a:txBody>
                    <a:bodyPr/>
                    <a:lstStyle/>
                    <a:p>
                      <a:pPr algn="l" fontAlgn="b"/>
                      <a:r>
                        <a:rPr lang="en-US" sz="400" b="0" i="0" u="none" strike="noStrike">
                          <a:solidFill>
                            <a:srgbClr val="000000"/>
                          </a:solidFill>
                          <a:effectLst/>
                          <a:latin typeface="Calibri" panose="020F0502020204030204" pitchFamily="34" charset="0"/>
                        </a:rPr>
                        <a:t>Prescription drug misuse</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use of prescription drugs not prescribed to them</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99.3%</a:t>
                      </a:r>
                    </a:p>
                  </a:txBody>
                  <a:tcPr marL="2677" marR="2677" marT="2677" marB="0" anchor="b">
                    <a:lnL>
                      <a:noFill/>
                    </a:lnL>
                    <a:lnR>
                      <a:noFill/>
                    </a:lnR>
                    <a:lnT>
                      <a:noFill/>
                    </a:lnT>
                    <a:lnB>
                      <a:noFill/>
                    </a:lnB>
                    <a:solidFill>
                      <a:srgbClr val="68C07C"/>
                    </a:solidFill>
                  </a:tcPr>
                </a:tc>
                <a:tc>
                  <a:txBody>
                    <a:bodyPr/>
                    <a:lstStyle/>
                    <a:p>
                      <a:pPr algn="r" fontAlgn="b"/>
                      <a:r>
                        <a:rPr lang="en-US" sz="400" b="0" i="0" u="none" strike="noStrike">
                          <a:solidFill>
                            <a:srgbClr val="000000"/>
                          </a:solidFill>
                          <a:effectLst/>
                          <a:latin typeface="Calibri" panose="020F0502020204030204" pitchFamily="34" charset="0"/>
                        </a:rPr>
                        <a:t>98.5%</a:t>
                      </a:r>
                    </a:p>
                  </a:txBody>
                  <a:tcPr marL="2677" marR="2677" marT="2677" marB="0" anchor="b">
                    <a:lnL>
                      <a:noFill/>
                    </a:lnL>
                    <a:lnR>
                      <a:noFill/>
                    </a:lnR>
                    <a:lnT>
                      <a:noFill/>
                    </a:lnT>
                    <a:lnB>
                      <a:noFill/>
                    </a:lnB>
                    <a:solidFill>
                      <a:srgbClr val="6DC17C"/>
                    </a:solidFill>
                  </a:tcPr>
                </a:tc>
                <a:tc>
                  <a:txBody>
                    <a:bodyPr/>
                    <a:lstStyle/>
                    <a:p>
                      <a:pPr algn="r" fontAlgn="b"/>
                      <a:r>
                        <a:rPr lang="en-US" sz="400" b="0" i="0" u="none" strike="noStrike">
                          <a:solidFill>
                            <a:srgbClr val="000000"/>
                          </a:solidFill>
                          <a:effectLst/>
                          <a:latin typeface="Calibri" panose="020F0502020204030204" pitchFamily="34" charset="0"/>
                        </a:rPr>
                        <a:t>95.5%</a:t>
                      </a:r>
                    </a:p>
                  </a:txBody>
                  <a:tcPr marL="2677" marR="2677" marT="2677" marB="0" anchor="b">
                    <a:lnL>
                      <a:noFill/>
                    </a:lnL>
                    <a:lnR>
                      <a:noFill/>
                    </a:lnR>
                    <a:lnT>
                      <a:noFill/>
                    </a:lnT>
                    <a:lnB>
                      <a:noFill/>
                    </a:lnB>
                    <a:solidFill>
                      <a:srgbClr val="80C77D"/>
                    </a:solidFill>
                  </a:tcPr>
                </a:tc>
                <a:tc>
                  <a:txBody>
                    <a:bodyPr/>
                    <a:lstStyle/>
                    <a:p>
                      <a:pPr algn="r" fontAlgn="b"/>
                      <a:r>
                        <a:rPr lang="en-US" sz="400" b="0" i="0" u="none" strike="noStrike">
                          <a:solidFill>
                            <a:srgbClr val="000000"/>
                          </a:solidFill>
                          <a:effectLst/>
                          <a:latin typeface="Calibri" panose="020F0502020204030204" pitchFamily="34" charset="0"/>
                        </a:rPr>
                        <a:t>98.3%</a:t>
                      </a:r>
                    </a:p>
                  </a:txBody>
                  <a:tcPr marL="2677" marR="2677" marT="2677" marB="0" anchor="b">
                    <a:lnL>
                      <a:noFill/>
                    </a:lnL>
                    <a:lnR>
                      <a:noFill/>
                    </a:lnR>
                    <a:lnT>
                      <a:noFill/>
                    </a:lnT>
                    <a:lnB>
                      <a:noFill/>
                    </a:lnB>
                    <a:solidFill>
                      <a:srgbClr val="6EC27C"/>
                    </a:solidFill>
                  </a:tcPr>
                </a:tc>
                <a:tc>
                  <a:txBody>
                    <a:bodyPr/>
                    <a:lstStyle/>
                    <a:p>
                      <a:pPr algn="r" fontAlgn="b"/>
                      <a:r>
                        <a:rPr lang="en-US" sz="400" b="0" i="0" u="none" strike="noStrike">
                          <a:solidFill>
                            <a:srgbClr val="000000"/>
                          </a:solidFill>
                          <a:effectLst/>
                          <a:latin typeface="Calibri" panose="020F0502020204030204" pitchFamily="34" charset="0"/>
                        </a:rPr>
                        <a:t>98.8%</a:t>
                      </a:r>
                    </a:p>
                  </a:txBody>
                  <a:tcPr marL="2677" marR="2677" marT="2677" marB="0" anchor="b">
                    <a:lnL>
                      <a:noFill/>
                    </a:lnL>
                    <a:lnR>
                      <a:noFill/>
                    </a:lnR>
                    <a:lnT>
                      <a:noFill/>
                    </a:lnT>
                    <a:lnB>
                      <a:noFill/>
                    </a:lnB>
                    <a:solidFill>
                      <a:srgbClr val="6BC17C"/>
                    </a:solidFill>
                  </a:tcPr>
                </a:tc>
                <a:tc>
                  <a:txBody>
                    <a:bodyPr/>
                    <a:lstStyle/>
                    <a:p>
                      <a:pPr algn="r" fontAlgn="b"/>
                      <a:r>
                        <a:rPr lang="en-US" sz="400" b="0" i="0" u="none" strike="noStrike">
                          <a:solidFill>
                            <a:srgbClr val="000000"/>
                          </a:solidFill>
                          <a:effectLst/>
                          <a:latin typeface="Calibri" panose="020F0502020204030204" pitchFamily="34" charset="0"/>
                        </a:rPr>
                        <a:t>98.3%</a:t>
                      </a:r>
                    </a:p>
                  </a:txBody>
                  <a:tcPr marL="2677" marR="2677" marT="2677" marB="0" anchor="b">
                    <a:lnL>
                      <a:noFill/>
                    </a:lnL>
                    <a:lnR>
                      <a:noFill/>
                    </a:lnR>
                    <a:lnT>
                      <a:noFill/>
                    </a:lnT>
                    <a:lnB>
                      <a:noFill/>
                    </a:lnB>
                    <a:solidFill>
                      <a:srgbClr val="6EC27C"/>
                    </a:solidFill>
                  </a:tcPr>
                </a:tc>
                <a:tc>
                  <a:txBody>
                    <a:bodyPr/>
                    <a:lstStyle/>
                    <a:p>
                      <a:pPr algn="r" fontAlgn="b"/>
                      <a:r>
                        <a:rPr lang="en-US" sz="400" b="0" i="0" u="none" strike="noStrike">
                          <a:solidFill>
                            <a:srgbClr val="000000"/>
                          </a:solidFill>
                          <a:effectLst/>
                          <a:latin typeface="Calibri" panose="020F0502020204030204" pitchFamily="34" charset="0"/>
                        </a:rPr>
                        <a:t>95.5%</a:t>
                      </a:r>
                    </a:p>
                  </a:txBody>
                  <a:tcPr marL="2677" marR="2677" marT="2677" marB="0" anchor="b">
                    <a:lnL>
                      <a:noFill/>
                    </a:lnL>
                    <a:lnR>
                      <a:noFill/>
                    </a:lnR>
                    <a:lnT>
                      <a:noFill/>
                    </a:lnT>
                    <a:lnB>
                      <a:noFill/>
                    </a:lnB>
                    <a:solidFill>
                      <a:srgbClr val="80C77D"/>
                    </a:solidFill>
                  </a:tcPr>
                </a:tc>
                <a:tc>
                  <a:txBody>
                    <a:bodyPr/>
                    <a:lstStyle/>
                    <a:p>
                      <a:pPr algn="r" fontAlgn="b"/>
                      <a:r>
                        <a:rPr lang="en-US" sz="400" b="0" i="0" u="none" strike="noStrike">
                          <a:solidFill>
                            <a:srgbClr val="000000"/>
                          </a:solidFill>
                          <a:effectLst/>
                          <a:latin typeface="Calibri" panose="020F0502020204030204" pitchFamily="34" charset="0"/>
                        </a:rPr>
                        <a:t>97.7%</a:t>
                      </a:r>
                    </a:p>
                  </a:txBody>
                  <a:tcPr marL="2677" marR="2677" marT="2677" marB="0" anchor="b">
                    <a:lnL>
                      <a:noFill/>
                    </a:lnL>
                    <a:lnR>
                      <a:noFill/>
                    </a:lnR>
                    <a:lnT>
                      <a:noFill/>
                    </a:lnT>
                    <a:lnB>
                      <a:noFill/>
                    </a:lnB>
                    <a:solidFill>
                      <a:srgbClr val="72C37C"/>
                    </a:solidFill>
                  </a:tcPr>
                </a:tc>
                <a:tc>
                  <a:txBody>
                    <a:bodyPr/>
                    <a:lstStyle/>
                    <a:p>
                      <a:pPr algn="r" fontAlgn="b"/>
                      <a:r>
                        <a:rPr lang="en-US" sz="400" b="0" i="0" u="none" strike="noStrike">
                          <a:solidFill>
                            <a:srgbClr val="000000"/>
                          </a:solidFill>
                          <a:effectLst/>
                          <a:latin typeface="Calibri" panose="020F0502020204030204" pitchFamily="34" charset="0"/>
                        </a:rPr>
                        <a:t>98.5%</a:t>
                      </a:r>
                    </a:p>
                  </a:txBody>
                  <a:tcPr marL="2677" marR="2677" marT="2677" marB="0" anchor="b">
                    <a:lnL>
                      <a:noFill/>
                    </a:lnL>
                    <a:lnR>
                      <a:noFill/>
                    </a:lnR>
                    <a:lnT>
                      <a:noFill/>
                    </a:lnT>
                    <a:lnB>
                      <a:noFill/>
                    </a:lnB>
                    <a:solidFill>
                      <a:srgbClr val="69C07C"/>
                    </a:solidFill>
                  </a:tcPr>
                </a:tc>
                <a:tc>
                  <a:txBody>
                    <a:bodyPr/>
                    <a:lstStyle/>
                    <a:p>
                      <a:pPr algn="r" fontAlgn="b"/>
                      <a:r>
                        <a:rPr lang="en-US" sz="400" b="0" i="0" u="none" strike="noStrike">
                          <a:solidFill>
                            <a:srgbClr val="000000"/>
                          </a:solidFill>
                          <a:effectLst/>
                          <a:latin typeface="Calibri" panose="020F0502020204030204" pitchFamily="34" charset="0"/>
                        </a:rPr>
                        <a:t>97.3%</a:t>
                      </a:r>
                    </a:p>
                  </a:txBody>
                  <a:tcPr marL="2677" marR="2677" marT="2677" marB="0" anchor="b">
                    <a:lnL>
                      <a:noFill/>
                    </a:lnL>
                    <a:lnR>
                      <a:noFill/>
                    </a:lnR>
                    <a:lnT>
                      <a:noFill/>
                    </a:lnT>
                    <a:lnB>
                      <a:noFill/>
                    </a:lnB>
                    <a:solidFill>
                      <a:srgbClr val="6FC27C"/>
                    </a:solidFill>
                  </a:tcPr>
                </a:tc>
                <a:tc>
                  <a:txBody>
                    <a:bodyPr/>
                    <a:lstStyle/>
                    <a:p>
                      <a:pPr algn="r" fontAlgn="b"/>
                      <a:r>
                        <a:rPr lang="en-US" sz="400" b="0" i="0" u="none" strike="noStrike">
                          <a:solidFill>
                            <a:srgbClr val="000000"/>
                          </a:solidFill>
                          <a:effectLst/>
                          <a:latin typeface="Calibri" panose="020F0502020204030204" pitchFamily="34" charset="0"/>
                        </a:rPr>
                        <a:t>96.1%</a:t>
                      </a:r>
                    </a:p>
                  </a:txBody>
                  <a:tcPr marL="2677" marR="2677" marT="2677" marB="0" anchor="b">
                    <a:lnL>
                      <a:noFill/>
                    </a:lnL>
                    <a:lnR>
                      <a:noFill/>
                    </a:lnR>
                    <a:lnT>
                      <a:noFill/>
                    </a:lnT>
                    <a:lnB>
                      <a:noFill/>
                    </a:lnB>
                    <a:solidFill>
                      <a:srgbClr val="75C47D"/>
                    </a:solidFill>
                  </a:tcPr>
                </a:tc>
                <a:tc>
                  <a:txBody>
                    <a:bodyPr/>
                    <a:lstStyle/>
                    <a:p>
                      <a:pPr algn="r" fontAlgn="b"/>
                      <a:r>
                        <a:rPr lang="en-US" sz="400" b="0" i="0" u="none" strike="noStrike">
                          <a:solidFill>
                            <a:srgbClr val="000000"/>
                          </a:solidFill>
                          <a:effectLst/>
                          <a:latin typeface="Calibri" panose="020F0502020204030204" pitchFamily="34" charset="0"/>
                        </a:rPr>
                        <a:t>98.8%</a:t>
                      </a:r>
                    </a:p>
                  </a:txBody>
                  <a:tcPr marL="2677" marR="2677" marT="2677" marB="0" anchor="b">
                    <a:lnL>
                      <a:noFill/>
                    </a:lnL>
                    <a:lnR>
                      <a:noFill/>
                    </a:lnR>
                    <a:lnT>
                      <a:noFill/>
                    </a:lnT>
                    <a:lnB>
                      <a:noFill/>
                    </a:lnB>
                    <a:solidFill>
                      <a:srgbClr val="68C07C"/>
                    </a:solidFill>
                  </a:tcPr>
                </a:tc>
                <a:tc>
                  <a:txBody>
                    <a:bodyPr/>
                    <a:lstStyle/>
                    <a:p>
                      <a:pPr algn="r" fontAlgn="b"/>
                      <a:r>
                        <a:rPr lang="en-US" sz="400" b="0" i="0" u="none" strike="noStrike">
                          <a:solidFill>
                            <a:srgbClr val="000000"/>
                          </a:solidFill>
                          <a:effectLst/>
                          <a:latin typeface="Calibri" panose="020F0502020204030204" pitchFamily="34" charset="0"/>
                        </a:rPr>
                        <a:t>96.5%</a:t>
                      </a:r>
                    </a:p>
                  </a:txBody>
                  <a:tcPr marL="2677" marR="2677" marT="2677" marB="0" anchor="b">
                    <a:lnL>
                      <a:noFill/>
                    </a:lnL>
                    <a:lnR>
                      <a:noFill/>
                    </a:lnR>
                    <a:lnT>
                      <a:noFill/>
                    </a:lnT>
                    <a:lnB>
                      <a:noFill/>
                    </a:lnB>
                    <a:solidFill>
                      <a:srgbClr val="73C37C"/>
                    </a:solidFill>
                  </a:tcPr>
                </a:tc>
                <a:tc>
                  <a:txBody>
                    <a:bodyPr/>
                    <a:lstStyle/>
                    <a:p>
                      <a:pPr algn="r" fontAlgn="b"/>
                      <a:r>
                        <a:rPr lang="en-US" sz="400" b="0" i="0" u="none" strike="noStrike">
                          <a:solidFill>
                            <a:srgbClr val="000000"/>
                          </a:solidFill>
                          <a:effectLst/>
                          <a:latin typeface="Calibri" panose="020F0502020204030204" pitchFamily="34" charset="0"/>
                        </a:rPr>
                        <a:t>98.5%</a:t>
                      </a:r>
                    </a:p>
                  </a:txBody>
                  <a:tcPr marL="2677" marR="2677" marT="2677" marB="0" anchor="b">
                    <a:lnL>
                      <a:noFill/>
                    </a:lnL>
                    <a:lnR>
                      <a:noFill/>
                    </a:lnR>
                    <a:lnT>
                      <a:noFill/>
                    </a:lnT>
                    <a:lnB>
                      <a:noFill/>
                    </a:lnB>
                    <a:solidFill>
                      <a:srgbClr val="6BC17C"/>
                    </a:solidFill>
                  </a:tcPr>
                </a:tc>
                <a:tc>
                  <a:txBody>
                    <a:bodyPr/>
                    <a:lstStyle/>
                    <a:p>
                      <a:pPr algn="r" fontAlgn="b"/>
                      <a:r>
                        <a:rPr lang="en-US" sz="400" b="0" i="0" u="none" strike="noStrike">
                          <a:solidFill>
                            <a:srgbClr val="000000"/>
                          </a:solidFill>
                          <a:effectLst/>
                          <a:latin typeface="Calibri" panose="020F0502020204030204" pitchFamily="34" charset="0"/>
                        </a:rPr>
                        <a:t>97.9%</a:t>
                      </a:r>
                    </a:p>
                  </a:txBody>
                  <a:tcPr marL="2677" marR="2677" marT="2677" marB="0" anchor="b">
                    <a:lnL>
                      <a:noFill/>
                    </a:lnL>
                    <a:lnR>
                      <a:noFill/>
                    </a:lnR>
                    <a:lnT>
                      <a:noFill/>
                    </a:lnT>
                    <a:lnB>
                      <a:noFill/>
                    </a:lnB>
                    <a:solidFill>
                      <a:srgbClr val="6EC27C"/>
                    </a:solidFill>
                  </a:tcPr>
                </a:tc>
                <a:tc>
                  <a:txBody>
                    <a:bodyPr/>
                    <a:lstStyle/>
                    <a:p>
                      <a:pPr algn="r" fontAlgn="b"/>
                      <a:r>
                        <a:rPr lang="en-US" sz="400" b="0" i="0" u="none" strike="noStrike">
                          <a:solidFill>
                            <a:srgbClr val="000000"/>
                          </a:solidFill>
                          <a:effectLst/>
                          <a:latin typeface="Calibri" panose="020F0502020204030204" pitchFamily="34" charset="0"/>
                        </a:rPr>
                        <a:t>94.1%</a:t>
                      </a:r>
                    </a:p>
                  </a:txBody>
                  <a:tcPr marL="2677" marR="2677" marT="2677" marB="0" anchor="b">
                    <a:lnL>
                      <a:noFill/>
                    </a:lnL>
                    <a:lnR>
                      <a:noFill/>
                    </a:lnR>
                    <a:lnT>
                      <a:noFill/>
                    </a:lnT>
                    <a:lnB>
                      <a:noFill/>
                    </a:lnB>
                    <a:solidFill>
                      <a:srgbClr val="82C77D"/>
                    </a:solidFill>
                  </a:tcPr>
                </a:tc>
                <a:tc>
                  <a:txBody>
                    <a:bodyPr/>
                    <a:lstStyle/>
                    <a:p>
                      <a:pPr algn="r" fontAlgn="b"/>
                      <a:r>
                        <a:rPr lang="en-US" sz="400" b="0" i="0" u="none" strike="noStrike">
                          <a:solidFill>
                            <a:srgbClr val="000000"/>
                          </a:solidFill>
                          <a:effectLst/>
                          <a:latin typeface="Calibri" panose="020F0502020204030204" pitchFamily="34" charset="0"/>
                        </a:rPr>
                        <a:t>94.0%</a:t>
                      </a:r>
                    </a:p>
                  </a:txBody>
                  <a:tcPr marL="2677" marR="2677" marT="2677" marB="0" anchor="b">
                    <a:lnL>
                      <a:noFill/>
                    </a:lnL>
                    <a:lnR>
                      <a:noFill/>
                    </a:lnR>
                    <a:lnT>
                      <a:noFill/>
                    </a:lnT>
                    <a:lnB>
                      <a:noFill/>
                    </a:lnB>
                    <a:solidFill>
                      <a:srgbClr val="82C77D"/>
                    </a:solidFill>
                  </a:tcPr>
                </a:tc>
                <a:tc>
                  <a:txBody>
                    <a:bodyPr/>
                    <a:lstStyle/>
                    <a:p>
                      <a:pPr algn="r" fontAlgn="b"/>
                      <a:r>
                        <a:rPr lang="en-US" sz="400" b="0" i="0" u="none" strike="noStrike">
                          <a:solidFill>
                            <a:srgbClr val="000000"/>
                          </a:solidFill>
                          <a:effectLst/>
                          <a:latin typeface="Calibri" panose="020F0502020204030204" pitchFamily="34" charset="0"/>
                        </a:rPr>
                        <a:t>96.5%</a:t>
                      </a:r>
                    </a:p>
                  </a:txBody>
                  <a:tcPr marL="2677" marR="2677" marT="2677" marB="0" anchor="b">
                    <a:lnL>
                      <a:noFill/>
                    </a:lnL>
                    <a:lnR>
                      <a:noFill/>
                    </a:lnR>
                    <a:lnT>
                      <a:noFill/>
                    </a:lnT>
                    <a:lnB>
                      <a:noFill/>
                    </a:lnB>
                    <a:solidFill>
                      <a:srgbClr val="75C47D"/>
                    </a:solidFill>
                  </a:tcPr>
                </a:tc>
                <a:extLst>
                  <a:ext uri="{0D108BD9-81ED-4DB2-BD59-A6C34878D82A}">
                    <a16:rowId xmlns:a16="http://schemas.microsoft.com/office/drawing/2014/main" val="210097493"/>
                  </a:ext>
                </a:extLst>
              </a:tr>
              <a:tr h="220120">
                <a:tc>
                  <a:txBody>
                    <a:bodyPr/>
                    <a:lstStyle/>
                    <a:p>
                      <a:pPr algn="l" fontAlgn="b"/>
                      <a:r>
                        <a:rPr lang="en-US" sz="400" b="0" i="0" u="none" strike="noStrike">
                          <a:solidFill>
                            <a:srgbClr val="000000"/>
                          </a:solidFill>
                          <a:effectLst/>
                          <a:latin typeface="Calibri" panose="020F0502020204030204" pitchFamily="34" charset="0"/>
                        </a:rPr>
                        <a:t>Opioid misuse</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painkiller use for non-medical reasons in past 30 days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100.0%</a:t>
                      </a:r>
                    </a:p>
                  </a:txBody>
                  <a:tcPr marL="2677" marR="2677" marT="2677" marB="0" anchor="b">
                    <a:lnL>
                      <a:noFill/>
                    </a:lnL>
                    <a:lnR>
                      <a:noFill/>
                    </a:lnR>
                    <a:lnT>
                      <a:noFill/>
                    </a:lnT>
                    <a:lnB>
                      <a:noFill/>
                    </a:lnB>
                    <a:solidFill>
                      <a:srgbClr val="63BE7B"/>
                    </a:solidFill>
                  </a:tcPr>
                </a:tc>
                <a:tc>
                  <a:txBody>
                    <a:bodyPr/>
                    <a:lstStyle/>
                    <a:p>
                      <a:pPr algn="r" fontAlgn="b"/>
                      <a:r>
                        <a:rPr lang="en-US" sz="400" b="0" i="0" u="none" strike="noStrike">
                          <a:solidFill>
                            <a:srgbClr val="000000"/>
                          </a:solidFill>
                          <a:effectLst/>
                          <a:latin typeface="Calibri" panose="020F0502020204030204" pitchFamily="34" charset="0"/>
                        </a:rPr>
                        <a:t>99.7%</a:t>
                      </a:r>
                    </a:p>
                  </a:txBody>
                  <a:tcPr marL="2677" marR="2677" marT="2677" marB="0" anchor="b">
                    <a:lnL>
                      <a:noFill/>
                    </a:lnL>
                    <a:lnR>
                      <a:noFill/>
                    </a:lnR>
                    <a:lnT>
                      <a:noFill/>
                    </a:lnT>
                    <a:lnB>
                      <a:noFill/>
                    </a:lnB>
                    <a:solidFill>
                      <a:srgbClr val="65BF7C"/>
                    </a:solidFill>
                  </a:tcPr>
                </a:tc>
                <a:tc>
                  <a:txBody>
                    <a:bodyPr/>
                    <a:lstStyle/>
                    <a:p>
                      <a:pPr algn="r" fontAlgn="b"/>
                      <a:r>
                        <a:rPr lang="en-US" sz="400" b="0" i="0" u="none" strike="noStrike">
                          <a:solidFill>
                            <a:srgbClr val="000000"/>
                          </a:solidFill>
                          <a:effectLst/>
                          <a:latin typeface="Calibri" panose="020F0502020204030204" pitchFamily="34" charset="0"/>
                        </a:rPr>
                        <a:t>98.9%</a:t>
                      </a:r>
                    </a:p>
                  </a:txBody>
                  <a:tcPr marL="2677" marR="2677" marT="2677" marB="0" anchor="b">
                    <a:lnL>
                      <a:noFill/>
                    </a:lnL>
                    <a:lnR>
                      <a:noFill/>
                    </a:lnR>
                    <a:lnT>
                      <a:noFill/>
                    </a:lnT>
                    <a:lnB>
                      <a:noFill/>
                    </a:lnB>
                    <a:solidFill>
                      <a:srgbClr val="6AC07C"/>
                    </a:solidFill>
                  </a:tcPr>
                </a:tc>
                <a:tc>
                  <a:txBody>
                    <a:bodyPr/>
                    <a:lstStyle/>
                    <a:p>
                      <a:pPr algn="r" fontAlgn="b"/>
                      <a:r>
                        <a:rPr lang="en-US" sz="400" b="0" i="0" u="none" strike="noStrike">
                          <a:solidFill>
                            <a:srgbClr val="000000"/>
                          </a:solidFill>
                          <a:effectLst/>
                          <a:latin typeface="Calibri" panose="020F0502020204030204" pitchFamily="34" charset="0"/>
                        </a:rPr>
                        <a:t>99.1%</a:t>
                      </a:r>
                    </a:p>
                  </a:txBody>
                  <a:tcPr marL="2677" marR="2677" marT="2677" marB="0" anchor="b">
                    <a:lnL>
                      <a:noFill/>
                    </a:lnL>
                    <a:lnR>
                      <a:noFill/>
                    </a:lnR>
                    <a:lnT>
                      <a:noFill/>
                    </a:lnT>
                    <a:lnB>
                      <a:noFill/>
                    </a:lnB>
                    <a:solidFill>
                      <a:srgbClr val="69C07C"/>
                    </a:solidFill>
                  </a:tcPr>
                </a:tc>
                <a:tc>
                  <a:txBody>
                    <a:bodyPr/>
                    <a:lstStyle/>
                    <a:p>
                      <a:pPr algn="r" fontAlgn="b"/>
                      <a:r>
                        <a:rPr lang="en-US" sz="400" b="0" i="0" u="none" strike="noStrike">
                          <a:solidFill>
                            <a:srgbClr val="000000"/>
                          </a:solidFill>
                          <a:effectLst/>
                          <a:latin typeface="Calibri" panose="020F0502020204030204" pitchFamily="34" charset="0"/>
                        </a:rPr>
                        <a:t>97.5%</a:t>
                      </a:r>
                    </a:p>
                  </a:txBody>
                  <a:tcPr marL="2677" marR="2677" marT="2677" marB="0" anchor="b">
                    <a:lnL>
                      <a:noFill/>
                    </a:lnL>
                    <a:lnR>
                      <a:noFill/>
                    </a:lnR>
                    <a:lnT>
                      <a:noFill/>
                    </a:lnT>
                    <a:lnB>
                      <a:noFill/>
                    </a:lnB>
                    <a:solidFill>
                      <a:srgbClr val="73C37C"/>
                    </a:solidFill>
                  </a:tcPr>
                </a:tc>
                <a:tc>
                  <a:txBody>
                    <a:bodyPr/>
                    <a:lstStyle/>
                    <a:p>
                      <a:pPr algn="r" fontAlgn="b"/>
                      <a:r>
                        <a:rPr lang="en-US" sz="400" b="0" i="0" u="none" strike="noStrike">
                          <a:solidFill>
                            <a:srgbClr val="000000"/>
                          </a:solidFill>
                          <a:effectLst/>
                          <a:latin typeface="Calibri" panose="020F0502020204030204" pitchFamily="34" charset="0"/>
                        </a:rPr>
                        <a:t>99.2%</a:t>
                      </a:r>
                    </a:p>
                  </a:txBody>
                  <a:tcPr marL="2677" marR="2677" marT="2677" marB="0" anchor="b">
                    <a:lnL>
                      <a:noFill/>
                    </a:lnL>
                    <a:lnR>
                      <a:noFill/>
                    </a:lnR>
                    <a:lnT>
                      <a:noFill/>
                    </a:lnT>
                    <a:lnB>
                      <a:noFill/>
                    </a:lnB>
                    <a:solidFill>
                      <a:srgbClr val="69C07C"/>
                    </a:solidFill>
                  </a:tcPr>
                </a:tc>
                <a:tc>
                  <a:txBody>
                    <a:bodyPr/>
                    <a:lstStyle/>
                    <a:p>
                      <a:pPr algn="r" fontAlgn="b"/>
                      <a:r>
                        <a:rPr lang="en-US" sz="400" b="0" i="0" u="none" strike="noStrike">
                          <a:solidFill>
                            <a:srgbClr val="000000"/>
                          </a:solidFill>
                          <a:effectLst/>
                          <a:latin typeface="Calibri" panose="020F0502020204030204" pitchFamily="34" charset="0"/>
                        </a:rPr>
                        <a:t>99.5%</a:t>
                      </a:r>
                    </a:p>
                  </a:txBody>
                  <a:tcPr marL="2677" marR="2677" marT="2677" marB="0" anchor="b">
                    <a:lnL>
                      <a:noFill/>
                    </a:lnL>
                    <a:lnR>
                      <a:noFill/>
                    </a:lnR>
                    <a:lnT>
                      <a:noFill/>
                    </a:lnT>
                    <a:lnB>
                      <a:noFill/>
                    </a:lnB>
                    <a:solidFill>
                      <a:srgbClr val="67BF7C"/>
                    </a:solidFill>
                  </a:tcPr>
                </a:tc>
                <a:tc>
                  <a:txBody>
                    <a:bodyPr/>
                    <a:lstStyle/>
                    <a:p>
                      <a:pPr algn="r" fontAlgn="b"/>
                      <a:r>
                        <a:rPr lang="en-US" sz="400" b="0" i="0" u="none" strike="noStrike">
                          <a:solidFill>
                            <a:srgbClr val="000000"/>
                          </a:solidFill>
                          <a:effectLst/>
                          <a:latin typeface="Calibri" panose="020F0502020204030204" pitchFamily="34" charset="0"/>
                        </a:rPr>
                        <a:t>98.7%</a:t>
                      </a:r>
                    </a:p>
                  </a:txBody>
                  <a:tcPr marL="2677" marR="2677" marT="2677" marB="0" anchor="b">
                    <a:lnL>
                      <a:noFill/>
                    </a:lnL>
                    <a:lnR>
                      <a:noFill/>
                    </a:lnR>
                    <a:lnT>
                      <a:noFill/>
                    </a:lnT>
                    <a:lnB>
                      <a:noFill/>
                    </a:lnB>
                    <a:solidFill>
                      <a:srgbClr val="6CC17C"/>
                    </a:solidFill>
                  </a:tcPr>
                </a:tc>
                <a:tc>
                  <a:txBody>
                    <a:bodyPr/>
                    <a:lstStyle/>
                    <a:p>
                      <a:pPr algn="r" fontAlgn="b"/>
                      <a:r>
                        <a:rPr lang="en-US" sz="400" b="0" i="0" u="none" strike="noStrike">
                          <a:solidFill>
                            <a:srgbClr val="000000"/>
                          </a:solidFill>
                          <a:effectLst/>
                          <a:latin typeface="Calibri" panose="020F0502020204030204" pitchFamily="34" charset="0"/>
                        </a:rPr>
                        <a:t>99.4%</a:t>
                      </a:r>
                    </a:p>
                  </a:txBody>
                  <a:tcPr marL="2677" marR="2677" marT="2677" marB="0" anchor="b">
                    <a:lnL>
                      <a:noFill/>
                    </a:lnL>
                    <a:lnR>
                      <a:noFill/>
                    </a:lnR>
                    <a:lnT>
                      <a:noFill/>
                    </a:lnT>
                    <a:lnB>
                      <a:noFill/>
                    </a:lnB>
                    <a:solidFill>
                      <a:srgbClr val="65BF7C"/>
                    </a:solidFill>
                  </a:tcPr>
                </a:tc>
                <a:tc>
                  <a:txBody>
                    <a:bodyPr/>
                    <a:lstStyle/>
                    <a:p>
                      <a:pPr algn="r" fontAlgn="b"/>
                      <a:r>
                        <a:rPr lang="en-US" sz="400" b="0" i="0" u="none" strike="noStrike">
                          <a:solidFill>
                            <a:srgbClr val="000000"/>
                          </a:solidFill>
                          <a:effectLst/>
                          <a:latin typeface="Calibri" panose="020F0502020204030204" pitchFamily="34" charset="0"/>
                        </a:rPr>
                        <a:t>99.0%</a:t>
                      </a:r>
                    </a:p>
                  </a:txBody>
                  <a:tcPr marL="2677" marR="2677" marT="2677" marB="0" anchor="b">
                    <a:lnL>
                      <a:noFill/>
                    </a:lnL>
                    <a:lnR>
                      <a:noFill/>
                    </a:lnR>
                    <a:lnT>
                      <a:noFill/>
                    </a:lnT>
                    <a:lnB>
                      <a:noFill/>
                    </a:lnB>
                    <a:solidFill>
                      <a:srgbClr val="67C07C"/>
                    </a:solidFill>
                  </a:tcPr>
                </a:tc>
                <a:tc>
                  <a:txBody>
                    <a:bodyPr/>
                    <a:lstStyle/>
                    <a:p>
                      <a:pPr algn="r" fontAlgn="b"/>
                      <a:r>
                        <a:rPr lang="en-US" sz="400" b="0" i="0" u="none" strike="noStrike">
                          <a:solidFill>
                            <a:srgbClr val="000000"/>
                          </a:solidFill>
                          <a:effectLst/>
                          <a:latin typeface="Calibri" panose="020F0502020204030204" pitchFamily="34" charset="0"/>
                        </a:rPr>
                        <a:t>98.3%</a:t>
                      </a:r>
                    </a:p>
                  </a:txBody>
                  <a:tcPr marL="2677" marR="2677" marT="2677" marB="0" anchor="b">
                    <a:lnL>
                      <a:noFill/>
                    </a:lnL>
                    <a:lnR>
                      <a:noFill/>
                    </a:lnR>
                    <a:lnT>
                      <a:noFill/>
                    </a:lnT>
                    <a:lnB>
                      <a:noFill/>
                    </a:lnB>
                    <a:solidFill>
                      <a:srgbClr val="6AC17C"/>
                    </a:solidFill>
                  </a:tcPr>
                </a:tc>
                <a:tc>
                  <a:txBody>
                    <a:bodyPr/>
                    <a:lstStyle/>
                    <a:p>
                      <a:pPr algn="r" fontAlgn="b"/>
                      <a:r>
                        <a:rPr lang="en-US" sz="400" b="0" i="0" u="none" strike="noStrike">
                          <a:solidFill>
                            <a:srgbClr val="000000"/>
                          </a:solidFill>
                          <a:effectLst/>
                          <a:latin typeface="Calibri" panose="020F0502020204030204" pitchFamily="34" charset="0"/>
                        </a:rPr>
                        <a:t>99.7%</a:t>
                      </a:r>
                    </a:p>
                  </a:txBody>
                  <a:tcPr marL="2677" marR="2677" marT="2677" marB="0" anchor="b">
                    <a:lnL>
                      <a:noFill/>
                    </a:lnL>
                    <a:lnR>
                      <a:noFill/>
                    </a:lnR>
                    <a:lnT>
                      <a:noFill/>
                    </a:lnT>
                    <a:lnB>
                      <a:noFill/>
                    </a:lnB>
                    <a:solidFill>
                      <a:srgbClr val="63BE7B"/>
                    </a:solidFill>
                  </a:tcPr>
                </a:tc>
                <a:tc>
                  <a:txBody>
                    <a:bodyPr/>
                    <a:lstStyle/>
                    <a:p>
                      <a:pPr algn="r" fontAlgn="b"/>
                      <a:r>
                        <a:rPr lang="en-US" sz="400" b="0" i="0" u="none" strike="noStrike">
                          <a:solidFill>
                            <a:srgbClr val="000000"/>
                          </a:solidFill>
                          <a:effectLst/>
                          <a:latin typeface="Calibri" panose="020F0502020204030204" pitchFamily="34" charset="0"/>
                        </a:rPr>
                        <a:t>96.7%</a:t>
                      </a:r>
                    </a:p>
                  </a:txBody>
                  <a:tcPr marL="2677" marR="2677" marT="2677" marB="0" anchor="b">
                    <a:lnL>
                      <a:noFill/>
                    </a:lnL>
                    <a:lnR>
                      <a:noFill/>
                    </a:lnR>
                    <a:lnT>
                      <a:noFill/>
                    </a:lnT>
                    <a:lnB>
                      <a:noFill/>
                    </a:lnB>
                    <a:solidFill>
                      <a:srgbClr val="72C37C"/>
                    </a:solidFill>
                  </a:tcPr>
                </a:tc>
                <a:tc>
                  <a:txBody>
                    <a:bodyPr/>
                    <a:lstStyle/>
                    <a:p>
                      <a:pPr algn="r" fontAlgn="b"/>
                      <a:r>
                        <a:rPr lang="en-US" sz="400" b="0" i="0" u="none" strike="noStrike">
                          <a:solidFill>
                            <a:srgbClr val="000000"/>
                          </a:solidFill>
                          <a:effectLst/>
                          <a:latin typeface="Calibri" panose="020F0502020204030204" pitchFamily="34" charset="0"/>
                        </a:rPr>
                        <a:t>99.5%</a:t>
                      </a:r>
                    </a:p>
                  </a:txBody>
                  <a:tcPr marL="2677" marR="2677" marT="2677" marB="0" anchor="b">
                    <a:lnL>
                      <a:noFill/>
                    </a:lnL>
                    <a:lnR>
                      <a:noFill/>
                    </a:lnR>
                    <a:lnT>
                      <a:noFill/>
                    </a:lnT>
                    <a:lnB>
                      <a:noFill/>
                    </a:lnB>
                    <a:solidFill>
                      <a:srgbClr val="66BF7C"/>
                    </a:solidFill>
                  </a:tcPr>
                </a:tc>
                <a:tc>
                  <a:txBody>
                    <a:bodyPr/>
                    <a:lstStyle/>
                    <a:p>
                      <a:pPr algn="r" fontAlgn="b"/>
                      <a:r>
                        <a:rPr lang="en-US" sz="400" b="0" i="0" u="none" strike="noStrike">
                          <a:solidFill>
                            <a:srgbClr val="000000"/>
                          </a:solidFill>
                          <a:effectLst/>
                          <a:latin typeface="Calibri" panose="020F0502020204030204" pitchFamily="34" charset="0"/>
                        </a:rPr>
                        <a:t>98.9%</a:t>
                      </a:r>
                    </a:p>
                  </a:txBody>
                  <a:tcPr marL="2677" marR="2677" marT="2677" marB="0" anchor="b">
                    <a:lnL>
                      <a:noFill/>
                    </a:lnL>
                    <a:lnR>
                      <a:noFill/>
                    </a:lnR>
                    <a:lnT>
                      <a:noFill/>
                    </a:lnT>
                    <a:lnB>
                      <a:noFill/>
                    </a:lnB>
                    <a:solidFill>
                      <a:srgbClr val="69C07C"/>
                    </a:solidFill>
                  </a:tcPr>
                </a:tc>
                <a:tc>
                  <a:txBody>
                    <a:bodyPr/>
                    <a:lstStyle/>
                    <a:p>
                      <a:pPr algn="r" fontAlgn="b"/>
                      <a:r>
                        <a:rPr lang="en-US" sz="400" b="0" i="0" u="none" strike="noStrike">
                          <a:solidFill>
                            <a:srgbClr val="000000"/>
                          </a:solidFill>
                          <a:effectLst/>
                          <a:latin typeface="Calibri" panose="020F0502020204030204" pitchFamily="34" charset="0"/>
                        </a:rPr>
                        <a:t>93.6%</a:t>
                      </a:r>
                    </a:p>
                  </a:txBody>
                  <a:tcPr marL="2677" marR="2677" marT="2677" marB="0" anchor="b">
                    <a:lnL>
                      <a:noFill/>
                    </a:lnL>
                    <a:lnR>
                      <a:noFill/>
                    </a:lnR>
                    <a:lnT>
                      <a:noFill/>
                    </a:lnT>
                    <a:lnB>
                      <a:noFill/>
                    </a:lnB>
                    <a:solidFill>
                      <a:srgbClr val="84C87D"/>
                    </a:solidFill>
                  </a:tcPr>
                </a:tc>
                <a:tc>
                  <a:txBody>
                    <a:bodyPr/>
                    <a:lstStyle/>
                    <a:p>
                      <a:pPr algn="r" fontAlgn="b"/>
                      <a:r>
                        <a:rPr lang="en-US" sz="400" b="0" i="0" u="none" strike="noStrike">
                          <a:solidFill>
                            <a:srgbClr val="000000"/>
                          </a:solidFill>
                          <a:effectLst/>
                          <a:latin typeface="Calibri" panose="020F0502020204030204" pitchFamily="34" charset="0"/>
                        </a:rPr>
                        <a:t>98.3%</a:t>
                      </a:r>
                    </a:p>
                  </a:txBody>
                  <a:tcPr marL="2677" marR="2677" marT="2677" marB="0" anchor="b">
                    <a:lnL>
                      <a:noFill/>
                    </a:lnL>
                    <a:lnR>
                      <a:noFill/>
                    </a:lnR>
                    <a:lnT>
                      <a:noFill/>
                    </a:lnT>
                    <a:lnB>
                      <a:noFill/>
                    </a:lnB>
                    <a:solidFill>
                      <a:srgbClr val="6CC17C"/>
                    </a:solidFill>
                  </a:tcPr>
                </a:tc>
                <a:tc>
                  <a:txBody>
                    <a:bodyPr/>
                    <a:lstStyle/>
                    <a:p>
                      <a:pPr algn="r" fontAlgn="b"/>
                      <a:r>
                        <a:rPr lang="en-US" sz="400" b="0" i="0" u="none" strike="noStrike">
                          <a:solidFill>
                            <a:srgbClr val="000000"/>
                          </a:solidFill>
                          <a:effectLst/>
                          <a:latin typeface="Calibri" panose="020F0502020204030204" pitchFamily="34" charset="0"/>
                        </a:rPr>
                        <a:t>96.4%</a:t>
                      </a:r>
                    </a:p>
                  </a:txBody>
                  <a:tcPr marL="2677" marR="2677" marT="2677" marB="0" anchor="b">
                    <a:lnL>
                      <a:noFill/>
                    </a:lnL>
                    <a:lnR>
                      <a:noFill/>
                    </a:lnR>
                    <a:lnT>
                      <a:noFill/>
                    </a:lnT>
                    <a:lnB>
                      <a:noFill/>
                    </a:lnB>
                    <a:solidFill>
                      <a:srgbClr val="76C47D"/>
                    </a:solidFill>
                  </a:tcPr>
                </a:tc>
                <a:extLst>
                  <a:ext uri="{0D108BD9-81ED-4DB2-BD59-A6C34878D82A}">
                    <a16:rowId xmlns:a16="http://schemas.microsoft.com/office/drawing/2014/main" val="2962579604"/>
                  </a:ext>
                </a:extLst>
              </a:tr>
              <a:tr h="274552">
                <a:tc>
                  <a:txBody>
                    <a:bodyPr/>
                    <a:lstStyle/>
                    <a:p>
                      <a:pPr algn="l" fontAlgn="b"/>
                      <a:r>
                        <a:rPr lang="en-US" sz="400" b="0" i="0" u="none" strike="noStrike">
                          <a:solidFill>
                            <a:srgbClr val="000000"/>
                          </a:solidFill>
                          <a:effectLst/>
                          <a:latin typeface="Calibri" panose="020F0502020204030204" pitchFamily="34" charset="0"/>
                        </a:rPr>
                        <a:t>Other drugs</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 use of illegal drugs (excluding alcohol, tobacco, &amp; cannabis) in past 30 days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95.1%</a:t>
                      </a:r>
                    </a:p>
                  </a:txBody>
                  <a:tcPr marL="2677" marR="2677" marT="2677" marB="0" anchor="b">
                    <a:lnL>
                      <a:noFill/>
                    </a:lnL>
                    <a:lnR>
                      <a:noFill/>
                    </a:lnR>
                    <a:lnT>
                      <a:noFill/>
                    </a:lnT>
                    <a:lnB>
                      <a:noFill/>
                    </a:lnB>
                    <a:solidFill>
                      <a:srgbClr val="82C77D"/>
                    </a:solidFill>
                  </a:tcPr>
                </a:tc>
                <a:tc>
                  <a:txBody>
                    <a:bodyPr/>
                    <a:lstStyle/>
                    <a:p>
                      <a:pPr algn="r" fontAlgn="b"/>
                      <a:r>
                        <a:rPr lang="en-US" sz="400" b="0" i="0" u="none" strike="noStrike">
                          <a:solidFill>
                            <a:srgbClr val="000000"/>
                          </a:solidFill>
                          <a:effectLst/>
                          <a:latin typeface="Calibri" panose="020F0502020204030204" pitchFamily="34" charset="0"/>
                        </a:rPr>
                        <a:t>98.5%</a:t>
                      </a:r>
                    </a:p>
                  </a:txBody>
                  <a:tcPr marL="2677" marR="2677" marT="2677" marB="0" anchor="b">
                    <a:lnL>
                      <a:noFill/>
                    </a:lnL>
                    <a:lnR>
                      <a:noFill/>
                    </a:lnR>
                    <a:lnT>
                      <a:noFill/>
                    </a:lnT>
                    <a:lnB>
                      <a:noFill/>
                    </a:lnB>
                    <a:solidFill>
                      <a:srgbClr val="6DC17C"/>
                    </a:solidFill>
                  </a:tcPr>
                </a:tc>
                <a:tc>
                  <a:txBody>
                    <a:bodyPr/>
                    <a:lstStyle/>
                    <a:p>
                      <a:pPr algn="r" fontAlgn="b"/>
                      <a:r>
                        <a:rPr lang="en-US" sz="400" b="0" i="0" u="none" strike="noStrike">
                          <a:solidFill>
                            <a:srgbClr val="000000"/>
                          </a:solidFill>
                          <a:effectLst/>
                          <a:latin typeface="Calibri" panose="020F0502020204030204" pitchFamily="34" charset="0"/>
                        </a:rPr>
                        <a:t>97.9%</a:t>
                      </a:r>
                    </a:p>
                  </a:txBody>
                  <a:tcPr marL="2677" marR="2677" marT="2677" marB="0" anchor="b">
                    <a:lnL>
                      <a:noFill/>
                    </a:lnL>
                    <a:lnR>
                      <a:noFill/>
                    </a:lnR>
                    <a:lnT>
                      <a:noFill/>
                    </a:lnT>
                    <a:lnB>
                      <a:noFill/>
                    </a:lnB>
                    <a:solidFill>
                      <a:srgbClr val="71C27C"/>
                    </a:solidFill>
                  </a:tcPr>
                </a:tc>
                <a:tc>
                  <a:txBody>
                    <a:bodyPr/>
                    <a:lstStyle/>
                    <a:p>
                      <a:pPr algn="r" fontAlgn="b"/>
                      <a:r>
                        <a:rPr lang="en-US" sz="400" b="0" i="0" u="none" strike="noStrike">
                          <a:solidFill>
                            <a:srgbClr val="000000"/>
                          </a:solidFill>
                          <a:effectLst/>
                          <a:latin typeface="Calibri" panose="020F0502020204030204" pitchFamily="34" charset="0"/>
                        </a:rPr>
                        <a:t>98.2%</a:t>
                      </a:r>
                    </a:p>
                  </a:txBody>
                  <a:tcPr marL="2677" marR="2677" marT="2677" marB="0" anchor="b">
                    <a:lnL>
                      <a:noFill/>
                    </a:lnL>
                    <a:lnR>
                      <a:noFill/>
                    </a:lnR>
                    <a:lnT>
                      <a:noFill/>
                    </a:lnT>
                    <a:lnB>
                      <a:noFill/>
                    </a:lnB>
                    <a:solidFill>
                      <a:srgbClr val="6FC27C"/>
                    </a:solidFill>
                  </a:tcPr>
                </a:tc>
                <a:tc>
                  <a:txBody>
                    <a:bodyPr/>
                    <a:lstStyle/>
                    <a:p>
                      <a:pPr algn="r" fontAlgn="b"/>
                      <a:r>
                        <a:rPr lang="en-US" sz="400" b="0" i="0" u="none" strike="noStrike">
                          <a:solidFill>
                            <a:srgbClr val="000000"/>
                          </a:solidFill>
                          <a:effectLst/>
                          <a:latin typeface="Calibri" panose="020F0502020204030204" pitchFamily="34" charset="0"/>
                        </a:rPr>
                        <a:t>96.3%</a:t>
                      </a:r>
                    </a:p>
                  </a:txBody>
                  <a:tcPr marL="2677" marR="2677" marT="2677" marB="0" anchor="b">
                    <a:lnL>
                      <a:noFill/>
                    </a:lnL>
                    <a:lnR>
                      <a:noFill/>
                    </a:lnR>
                    <a:lnT>
                      <a:noFill/>
                    </a:lnT>
                    <a:lnB>
                      <a:noFill/>
                    </a:lnB>
                    <a:solidFill>
                      <a:srgbClr val="7BC57D"/>
                    </a:solidFill>
                  </a:tcPr>
                </a:tc>
                <a:tc>
                  <a:txBody>
                    <a:bodyPr/>
                    <a:lstStyle/>
                    <a:p>
                      <a:pPr algn="r" fontAlgn="b"/>
                      <a:r>
                        <a:rPr lang="en-US" sz="400" b="0" i="0" u="none" strike="noStrike">
                          <a:solidFill>
                            <a:srgbClr val="000000"/>
                          </a:solidFill>
                          <a:effectLst/>
                          <a:latin typeface="Calibri" panose="020F0502020204030204" pitchFamily="34" charset="0"/>
                        </a:rPr>
                        <a:t>98.4%</a:t>
                      </a:r>
                    </a:p>
                  </a:txBody>
                  <a:tcPr marL="2677" marR="2677" marT="2677" marB="0" anchor="b">
                    <a:lnL>
                      <a:noFill/>
                    </a:lnL>
                    <a:lnR>
                      <a:noFill/>
                    </a:lnR>
                    <a:lnT>
                      <a:noFill/>
                    </a:lnT>
                    <a:lnB>
                      <a:noFill/>
                    </a:lnB>
                    <a:solidFill>
                      <a:srgbClr val="6EC17C"/>
                    </a:solidFill>
                  </a:tcPr>
                </a:tc>
                <a:tc>
                  <a:txBody>
                    <a:bodyPr/>
                    <a:lstStyle/>
                    <a:p>
                      <a:pPr algn="r" fontAlgn="b"/>
                      <a:r>
                        <a:rPr lang="en-US" sz="400" b="0" i="0" u="none" strike="noStrike">
                          <a:solidFill>
                            <a:srgbClr val="000000"/>
                          </a:solidFill>
                          <a:effectLst/>
                          <a:latin typeface="Calibri" panose="020F0502020204030204" pitchFamily="34" charset="0"/>
                        </a:rPr>
                        <a:t>96.8%</a:t>
                      </a:r>
                    </a:p>
                  </a:txBody>
                  <a:tcPr marL="2677" marR="2677" marT="2677" marB="0" anchor="b">
                    <a:lnL>
                      <a:noFill/>
                    </a:lnL>
                    <a:lnR>
                      <a:noFill/>
                    </a:lnR>
                    <a:lnT>
                      <a:noFill/>
                    </a:lnT>
                    <a:lnB>
                      <a:noFill/>
                    </a:lnB>
                    <a:solidFill>
                      <a:srgbClr val="78C47D"/>
                    </a:solidFill>
                  </a:tcPr>
                </a:tc>
                <a:tc>
                  <a:txBody>
                    <a:bodyPr/>
                    <a:lstStyle/>
                    <a:p>
                      <a:pPr algn="r" fontAlgn="b"/>
                      <a:r>
                        <a:rPr lang="en-US" sz="400" b="0" i="0" u="none" strike="noStrike">
                          <a:solidFill>
                            <a:srgbClr val="000000"/>
                          </a:solidFill>
                          <a:effectLst/>
                          <a:latin typeface="Calibri" panose="020F0502020204030204" pitchFamily="34" charset="0"/>
                        </a:rPr>
                        <a:t>98.0%</a:t>
                      </a:r>
                    </a:p>
                  </a:txBody>
                  <a:tcPr marL="2677" marR="2677" marT="2677" marB="0" anchor="b">
                    <a:lnL>
                      <a:noFill/>
                    </a:lnL>
                    <a:lnR>
                      <a:noFill/>
                    </a:lnR>
                    <a:lnT>
                      <a:noFill/>
                    </a:lnT>
                    <a:lnB>
                      <a:noFill/>
                    </a:lnB>
                    <a:solidFill>
                      <a:srgbClr val="70C27C"/>
                    </a:solidFill>
                  </a:tcPr>
                </a:tc>
                <a:tc>
                  <a:txBody>
                    <a:bodyPr/>
                    <a:lstStyle/>
                    <a:p>
                      <a:pPr algn="r" fontAlgn="b"/>
                      <a:r>
                        <a:rPr lang="en-US" sz="400" b="0" i="0" u="none" strike="noStrike">
                          <a:solidFill>
                            <a:srgbClr val="000000"/>
                          </a:solidFill>
                          <a:effectLst/>
                          <a:latin typeface="Calibri" panose="020F0502020204030204" pitchFamily="34" charset="0"/>
                        </a:rPr>
                        <a:t>98.5%</a:t>
                      </a:r>
                    </a:p>
                  </a:txBody>
                  <a:tcPr marL="2677" marR="2677" marT="2677" marB="0" anchor="b">
                    <a:lnL>
                      <a:noFill/>
                    </a:lnL>
                    <a:lnR>
                      <a:noFill/>
                    </a:lnR>
                    <a:lnT>
                      <a:noFill/>
                    </a:lnT>
                    <a:lnB>
                      <a:noFill/>
                    </a:lnB>
                    <a:solidFill>
                      <a:srgbClr val="69C07C"/>
                    </a:solidFill>
                  </a:tcPr>
                </a:tc>
                <a:tc>
                  <a:txBody>
                    <a:bodyPr/>
                    <a:lstStyle/>
                    <a:p>
                      <a:pPr algn="r" fontAlgn="b"/>
                      <a:r>
                        <a:rPr lang="en-US" sz="400" b="0" i="0" u="none" strike="noStrike">
                          <a:solidFill>
                            <a:srgbClr val="000000"/>
                          </a:solidFill>
                          <a:effectLst/>
                          <a:latin typeface="Calibri" panose="020F0502020204030204" pitchFamily="34" charset="0"/>
                        </a:rPr>
                        <a:t>98.2%</a:t>
                      </a:r>
                    </a:p>
                  </a:txBody>
                  <a:tcPr marL="2677" marR="2677" marT="2677" marB="0" anchor="b">
                    <a:lnL>
                      <a:noFill/>
                    </a:lnL>
                    <a:lnR>
                      <a:noFill/>
                    </a:lnR>
                    <a:lnT>
                      <a:noFill/>
                    </a:lnT>
                    <a:lnB>
                      <a:noFill/>
                    </a:lnB>
                    <a:solidFill>
                      <a:srgbClr val="6BC17C"/>
                    </a:solidFill>
                  </a:tcPr>
                </a:tc>
                <a:tc>
                  <a:txBody>
                    <a:bodyPr/>
                    <a:lstStyle/>
                    <a:p>
                      <a:pPr algn="r" fontAlgn="b"/>
                      <a:r>
                        <a:rPr lang="en-US" sz="400" b="0" i="0" u="none" strike="noStrike">
                          <a:solidFill>
                            <a:srgbClr val="000000"/>
                          </a:solidFill>
                          <a:effectLst/>
                          <a:latin typeface="Calibri" panose="020F0502020204030204" pitchFamily="34" charset="0"/>
                        </a:rPr>
                        <a:t>96.9%</a:t>
                      </a:r>
                    </a:p>
                  </a:txBody>
                  <a:tcPr marL="2677" marR="2677" marT="2677" marB="0" anchor="b">
                    <a:lnL>
                      <a:noFill/>
                    </a:lnL>
                    <a:lnR>
                      <a:noFill/>
                    </a:lnR>
                    <a:lnT>
                      <a:noFill/>
                    </a:lnT>
                    <a:lnB>
                      <a:noFill/>
                    </a:lnB>
                    <a:solidFill>
                      <a:srgbClr val="71C37C"/>
                    </a:solidFill>
                  </a:tcPr>
                </a:tc>
                <a:tc>
                  <a:txBody>
                    <a:bodyPr/>
                    <a:lstStyle/>
                    <a:p>
                      <a:pPr algn="r" fontAlgn="b"/>
                      <a:r>
                        <a:rPr lang="en-US" sz="400" b="0" i="0" u="none" strike="noStrike">
                          <a:solidFill>
                            <a:srgbClr val="000000"/>
                          </a:solidFill>
                          <a:effectLst/>
                          <a:latin typeface="Calibri" panose="020F0502020204030204" pitchFamily="34" charset="0"/>
                        </a:rPr>
                        <a:t>99.1%</a:t>
                      </a:r>
                    </a:p>
                  </a:txBody>
                  <a:tcPr marL="2677" marR="2677" marT="2677" marB="0" anchor="b">
                    <a:lnL>
                      <a:noFill/>
                    </a:lnL>
                    <a:lnR>
                      <a:noFill/>
                    </a:lnR>
                    <a:lnT>
                      <a:noFill/>
                    </a:lnT>
                    <a:lnB>
                      <a:noFill/>
                    </a:lnB>
                    <a:solidFill>
                      <a:srgbClr val="66BF7C"/>
                    </a:solidFill>
                  </a:tcPr>
                </a:tc>
                <a:tc>
                  <a:txBody>
                    <a:bodyPr/>
                    <a:lstStyle/>
                    <a:p>
                      <a:pPr algn="r" fontAlgn="b"/>
                      <a:r>
                        <a:rPr lang="en-US" sz="400" b="0" i="0" u="none" strike="noStrike">
                          <a:solidFill>
                            <a:srgbClr val="000000"/>
                          </a:solidFill>
                          <a:effectLst/>
                          <a:latin typeface="Calibri" panose="020F0502020204030204" pitchFamily="34" charset="0"/>
                        </a:rPr>
                        <a:t>97.7%</a:t>
                      </a:r>
                    </a:p>
                  </a:txBody>
                  <a:tcPr marL="2677" marR="2677" marT="2677" marB="0" anchor="b">
                    <a:lnL>
                      <a:noFill/>
                    </a:lnL>
                    <a:lnR>
                      <a:noFill/>
                    </a:lnR>
                    <a:lnT>
                      <a:noFill/>
                    </a:lnT>
                    <a:lnB>
                      <a:noFill/>
                    </a:lnB>
                    <a:solidFill>
                      <a:srgbClr val="6DC17C"/>
                    </a:solidFill>
                  </a:tcPr>
                </a:tc>
                <a:tc>
                  <a:txBody>
                    <a:bodyPr/>
                    <a:lstStyle/>
                    <a:p>
                      <a:pPr algn="r" fontAlgn="b"/>
                      <a:r>
                        <a:rPr lang="en-US" sz="400" b="0" i="0" u="none" strike="noStrike">
                          <a:solidFill>
                            <a:srgbClr val="000000"/>
                          </a:solidFill>
                          <a:effectLst/>
                          <a:latin typeface="Calibri" panose="020F0502020204030204" pitchFamily="34" charset="0"/>
                        </a:rPr>
                        <a:t>98.5%</a:t>
                      </a:r>
                    </a:p>
                  </a:txBody>
                  <a:tcPr marL="2677" marR="2677" marT="2677" marB="0" anchor="b">
                    <a:lnL>
                      <a:noFill/>
                    </a:lnL>
                    <a:lnR>
                      <a:noFill/>
                    </a:lnR>
                    <a:lnT>
                      <a:noFill/>
                    </a:lnT>
                    <a:lnB>
                      <a:noFill/>
                    </a:lnB>
                    <a:solidFill>
                      <a:srgbClr val="6BC17C"/>
                    </a:solidFill>
                  </a:tcPr>
                </a:tc>
                <a:tc>
                  <a:txBody>
                    <a:bodyPr/>
                    <a:lstStyle/>
                    <a:p>
                      <a:pPr algn="r" fontAlgn="b"/>
                      <a:r>
                        <a:rPr lang="en-US" sz="400" b="0" i="0" u="none" strike="noStrike">
                          <a:solidFill>
                            <a:srgbClr val="000000"/>
                          </a:solidFill>
                          <a:effectLst/>
                          <a:latin typeface="Calibri" panose="020F0502020204030204" pitchFamily="34" charset="0"/>
                        </a:rPr>
                        <a:t>98.2%</a:t>
                      </a:r>
                    </a:p>
                  </a:txBody>
                  <a:tcPr marL="2677" marR="2677" marT="2677" marB="0" anchor="b">
                    <a:lnL>
                      <a:noFill/>
                    </a:lnL>
                    <a:lnR>
                      <a:noFill/>
                    </a:lnR>
                    <a:lnT>
                      <a:noFill/>
                    </a:lnT>
                    <a:lnB>
                      <a:noFill/>
                    </a:lnB>
                    <a:solidFill>
                      <a:srgbClr val="6DC17C"/>
                    </a:solidFill>
                  </a:tcPr>
                </a:tc>
                <a:tc>
                  <a:txBody>
                    <a:bodyPr/>
                    <a:lstStyle/>
                    <a:p>
                      <a:pPr algn="r" fontAlgn="b"/>
                      <a:r>
                        <a:rPr lang="en-US" sz="400" b="0" i="0" u="none" strike="noStrike">
                          <a:solidFill>
                            <a:srgbClr val="000000"/>
                          </a:solidFill>
                          <a:effectLst/>
                          <a:latin typeface="Calibri" panose="020F0502020204030204" pitchFamily="34" charset="0"/>
                        </a:rPr>
                        <a:t>91.2%</a:t>
                      </a:r>
                    </a:p>
                  </a:txBody>
                  <a:tcPr marL="2677" marR="2677" marT="2677" marB="0" anchor="b">
                    <a:lnL>
                      <a:noFill/>
                    </a:lnL>
                    <a:lnR>
                      <a:noFill/>
                    </a:lnR>
                    <a:lnT>
                      <a:noFill/>
                    </a:lnT>
                    <a:lnB>
                      <a:noFill/>
                    </a:lnB>
                    <a:solidFill>
                      <a:srgbClr val="90CB7E"/>
                    </a:solidFill>
                  </a:tcPr>
                </a:tc>
                <a:tc>
                  <a:txBody>
                    <a:bodyPr/>
                    <a:lstStyle/>
                    <a:p>
                      <a:pPr algn="r" fontAlgn="b"/>
                      <a:r>
                        <a:rPr lang="en-US" sz="400" b="0" i="0" u="none" strike="noStrike">
                          <a:solidFill>
                            <a:srgbClr val="000000"/>
                          </a:solidFill>
                          <a:effectLst/>
                          <a:latin typeface="Calibri" panose="020F0502020204030204" pitchFamily="34" charset="0"/>
                        </a:rPr>
                        <a:t>99.2%</a:t>
                      </a:r>
                    </a:p>
                  </a:txBody>
                  <a:tcPr marL="2677" marR="2677" marT="2677" marB="0" anchor="b">
                    <a:lnL>
                      <a:noFill/>
                    </a:lnL>
                    <a:lnR>
                      <a:noFill/>
                    </a:lnR>
                    <a:lnT>
                      <a:noFill/>
                    </a:lnT>
                    <a:lnB>
                      <a:noFill/>
                    </a:lnB>
                    <a:solidFill>
                      <a:srgbClr val="68C07C"/>
                    </a:solidFill>
                  </a:tcPr>
                </a:tc>
                <a:tc>
                  <a:txBody>
                    <a:bodyPr/>
                    <a:lstStyle/>
                    <a:p>
                      <a:pPr algn="r" fontAlgn="b"/>
                      <a:r>
                        <a:rPr lang="en-US" sz="400" b="0" i="0" u="none" strike="noStrike">
                          <a:solidFill>
                            <a:srgbClr val="000000"/>
                          </a:solidFill>
                          <a:effectLst/>
                          <a:latin typeface="Calibri" panose="020F0502020204030204" pitchFamily="34" charset="0"/>
                        </a:rPr>
                        <a:t>97.9%</a:t>
                      </a:r>
                    </a:p>
                  </a:txBody>
                  <a:tcPr marL="2677" marR="2677" marT="2677" marB="0" anchor="b">
                    <a:lnL>
                      <a:noFill/>
                    </a:lnL>
                    <a:lnR>
                      <a:noFill/>
                    </a:lnR>
                    <a:lnT>
                      <a:noFill/>
                    </a:lnT>
                    <a:lnB>
                      <a:noFill/>
                    </a:lnB>
                    <a:solidFill>
                      <a:srgbClr val="6EC27C"/>
                    </a:solidFill>
                  </a:tcPr>
                </a:tc>
                <a:extLst>
                  <a:ext uri="{0D108BD9-81ED-4DB2-BD59-A6C34878D82A}">
                    <a16:rowId xmlns:a16="http://schemas.microsoft.com/office/drawing/2014/main" val="3697413567"/>
                  </a:ext>
                </a:extLst>
              </a:tr>
              <a:tr h="165687">
                <a:tc>
                  <a:txBody>
                    <a:bodyPr/>
                    <a:lstStyle/>
                    <a:p>
                      <a:pPr algn="l" fontAlgn="b"/>
                      <a:r>
                        <a:rPr lang="en-US" sz="400" b="0" i="0" u="none" strike="noStrike">
                          <a:solidFill>
                            <a:srgbClr val="000000"/>
                          </a:solidFill>
                          <a:effectLst/>
                          <a:latin typeface="Calibri" panose="020F0502020204030204" pitchFamily="34" charset="0"/>
                        </a:rPr>
                        <a:t>Peer-individual protective factors</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Unfavorable attitudes towards drug use </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54.4%</a:t>
                      </a:r>
                    </a:p>
                  </a:txBody>
                  <a:tcPr marL="2677" marR="2677" marT="2677" marB="0" anchor="b">
                    <a:lnL>
                      <a:noFill/>
                    </a:lnL>
                    <a:lnR>
                      <a:noFill/>
                    </a:lnR>
                    <a:lnT>
                      <a:noFill/>
                    </a:lnT>
                    <a:lnB>
                      <a:noFill/>
                    </a:lnB>
                    <a:solidFill>
                      <a:srgbClr val="C9A58F"/>
                    </a:solidFill>
                  </a:tcPr>
                </a:tc>
                <a:tc>
                  <a:txBody>
                    <a:bodyPr/>
                    <a:lstStyle/>
                    <a:p>
                      <a:pPr algn="r" fontAlgn="b"/>
                      <a:r>
                        <a:rPr lang="en-US" sz="400" b="0" i="0" u="none" strike="noStrike">
                          <a:solidFill>
                            <a:srgbClr val="000000"/>
                          </a:solidFill>
                          <a:effectLst/>
                          <a:latin typeface="Calibri" panose="020F0502020204030204" pitchFamily="34" charset="0"/>
                        </a:rPr>
                        <a:t>67.8%</a:t>
                      </a:r>
                    </a:p>
                  </a:txBody>
                  <a:tcPr marL="2677" marR="2677" marT="2677" marB="0" anchor="b">
                    <a:lnL>
                      <a:noFill/>
                    </a:lnL>
                    <a:lnR>
                      <a:noFill/>
                    </a:lnR>
                    <a:lnT>
                      <a:noFill/>
                    </a:lnT>
                    <a:lnB>
                      <a:noFill/>
                    </a:lnB>
                    <a:solidFill>
                      <a:srgbClr val="ECD288"/>
                    </a:solidFill>
                  </a:tcPr>
                </a:tc>
                <a:tc>
                  <a:txBody>
                    <a:bodyPr/>
                    <a:lstStyle/>
                    <a:p>
                      <a:pPr algn="r" fontAlgn="b"/>
                      <a:r>
                        <a:rPr lang="en-US" sz="400" b="0" i="0" u="none" strike="noStrike">
                          <a:solidFill>
                            <a:srgbClr val="000000"/>
                          </a:solidFill>
                          <a:effectLst/>
                          <a:latin typeface="Calibri" panose="020F0502020204030204" pitchFamily="34" charset="0"/>
                        </a:rPr>
                        <a:t>61.7%</a:t>
                      </a:r>
                    </a:p>
                  </a:txBody>
                  <a:tcPr marL="2677" marR="2677" marT="2677" marB="0" anchor="b">
                    <a:lnL>
                      <a:noFill/>
                    </a:lnL>
                    <a:lnR>
                      <a:noFill/>
                    </a:lnR>
                    <a:lnT>
                      <a:noFill/>
                    </a:lnT>
                    <a:lnB>
                      <a:noFill/>
                    </a:lnB>
                    <a:solidFill>
                      <a:srgbClr val="DCBD8B"/>
                    </a:solidFill>
                  </a:tcPr>
                </a:tc>
                <a:tc>
                  <a:txBody>
                    <a:bodyPr/>
                    <a:lstStyle/>
                    <a:p>
                      <a:pPr algn="r" fontAlgn="b"/>
                      <a:r>
                        <a:rPr lang="en-US" sz="400" b="0" i="0" u="none" strike="noStrike">
                          <a:solidFill>
                            <a:srgbClr val="000000"/>
                          </a:solidFill>
                          <a:effectLst/>
                          <a:latin typeface="Calibri" panose="020F0502020204030204" pitchFamily="34" charset="0"/>
                        </a:rPr>
                        <a:t>62.2%</a:t>
                      </a:r>
                    </a:p>
                  </a:txBody>
                  <a:tcPr marL="2677" marR="2677" marT="2677" marB="0" anchor="b">
                    <a:lnL>
                      <a:noFill/>
                    </a:lnL>
                    <a:lnR>
                      <a:noFill/>
                    </a:lnR>
                    <a:lnT>
                      <a:noFill/>
                    </a:lnT>
                    <a:lnB>
                      <a:noFill/>
                    </a:lnB>
                    <a:solidFill>
                      <a:srgbClr val="DDBF8B"/>
                    </a:solidFill>
                  </a:tcPr>
                </a:tc>
                <a:tc>
                  <a:txBody>
                    <a:bodyPr/>
                    <a:lstStyle/>
                    <a:p>
                      <a:pPr algn="r" fontAlgn="b"/>
                      <a:r>
                        <a:rPr lang="en-US" sz="400" b="0" i="0" u="none" strike="noStrike">
                          <a:solidFill>
                            <a:srgbClr val="000000"/>
                          </a:solidFill>
                          <a:effectLst/>
                          <a:latin typeface="Calibri" panose="020F0502020204030204" pitchFamily="34" charset="0"/>
                        </a:rPr>
                        <a:t>67.1%</a:t>
                      </a:r>
                    </a:p>
                  </a:txBody>
                  <a:tcPr marL="2677" marR="2677" marT="2677" marB="0" anchor="b">
                    <a:lnL>
                      <a:noFill/>
                    </a:lnL>
                    <a:lnR>
                      <a:noFill/>
                    </a:lnR>
                    <a:lnT>
                      <a:noFill/>
                    </a:lnT>
                    <a:lnB>
                      <a:noFill/>
                    </a:lnB>
                    <a:solidFill>
                      <a:srgbClr val="EACF89"/>
                    </a:solidFill>
                  </a:tcPr>
                </a:tc>
                <a:tc>
                  <a:txBody>
                    <a:bodyPr/>
                    <a:lstStyle/>
                    <a:p>
                      <a:pPr algn="r" fontAlgn="b"/>
                      <a:r>
                        <a:rPr lang="en-US" sz="400" b="0" i="0" u="none" strike="noStrike">
                          <a:solidFill>
                            <a:srgbClr val="000000"/>
                          </a:solidFill>
                          <a:effectLst/>
                          <a:latin typeface="Calibri" panose="020F0502020204030204" pitchFamily="34" charset="0"/>
                        </a:rPr>
                        <a:t>58.3%</a:t>
                      </a:r>
                    </a:p>
                  </a:txBody>
                  <a:tcPr marL="2677" marR="2677" marT="2677" marB="0" anchor="b">
                    <a:lnL>
                      <a:noFill/>
                    </a:lnL>
                    <a:lnR>
                      <a:noFill/>
                    </a:lnR>
                    <a:lnT>
                      <a:noFill/>
                    </a:lnT>
                    <a:lnB>
                      <a:noFill/>
                    </a:lnB>
                    <a:solidFill>
                      <a:srgbClr val="D3B28D"/>
                    </a:solidFill>
                  </a:tcPr>
                </a:tc>
                <a:tc>
                  <a:txBody>
                    <a:bodyPr/>
                    <a:lstStyle/>
                    <a:p>
                      <a:pPr algn="r" fontAlgn="b"/>
                      <a:r>
                        <a:rPr lang="en-US" sz="400" b="0" i="0" u="none" strike="noStrike">
                          <a:solidFill>
                            <a:srgbClr val="000000"/>
                          </a:solidFill>
                          <a:effectLst/>
                          <a:latin typeface="Calibri" panose="020F0502020204030204" pitchFamily="34" charset="0"/>
                        </a:rPr>
                        <a:t>61.8%</a:t>
                      </a:r>
                    </a:p>
                  </a:txBody>
                  <a:tcPr marL="2677" marR="2677" marT="2677" marB="0" anchor="b">
                    <a:lnL>
                      <a:noFill/>
                    </a:lnL>
                    <a:lnR>
                      <a:noFill/>
                    </a:lnR>
                    <a:lnT>
                      <a:noFill/>
                    </a:lnT>
                    <a:lnB>
                      <a:noFill/>
                    </a:lnB>
                    <a:solidFill>
                      <a:srgbClr val="DCBE8B"/>
                    </a:solidFill>
                  </a:tcPr>
                </a:tc>
                <a:tc>
                  <a:txBody>
                    <a:bodyPr/>
                    <a:lstStyle/>
                    <a:p>
                      <a:pPr algn="r" fontAlgn="b"/>
                      <a:r>
                        <a:rPr lang="en-US" sz="400" b="0" i="0" u="none" strike="noStrike">
                          <a:solidFill>
                            <a:srgbClr val="000000"/>
                          </a:solidFill>
                          <a:effectLst/>
                          <a:latin typeface="Calibri" panose="020F0502020204030204" pitchFamily="34" charset="0"/>
                        </a:rPr>
                        <a:t>56.9%</a:t>
                      </a:r>
                    </a:p>
                  </a:txBody>
                  <a:tcPr marL="2677" marR="2677" marT="2677" marB="0" anchor="b">
                    <a:lnL>
                      <a:noFill/>
                    </a:lnL>
                    <a:lnR>
                      <a:noFill/>
                    </a:lnR>
                    <a:lnT>
                      <a:noFill/>
                    </a:lnT>
                    <a:lnB>
                      <a:noFill/>
                    </a:lnB>
                    <a:solidFill>
                      <a:srgbClr val="D0AD8E"/>
                    </a:solidFill>
                  </a:tcPr>
                </a:tc>
                <a:tc>
                  <a:txBody>
                    <a:bodyPr/>
                    <a:lstStyle/>
                    <a:p>
                      <a:pPr algn="r" fontAlgn="b"/>
                      <a:r>
                        <a:rPr lang="en-US" sz="400" b="0" i="0" u="none" strike="noStrike">
                          <a:solidFill>
                            <a:srgbClr val="000000"/>
                          </a:solidFill>
                          <a:effectLst/>
                          <a:latin typeface="Calibri" panose="020F0502020204030204" pitchFamily="34" charset="0"/>
                        </a:rPr>
                        <a:t>62.9%</a:t>
                      </a:r>
                    </a:p>
                  </a:txBody>
                  <a:tcPr marL="2677" marR="2677" marT="2677" marB="0" anchor="b">
                    <a:lnL>
                      <a:noFill/>
                    </a:lnL>
                    <a:lnR>
                      <a:noFill/>
                    </a:lnR>
                    <a:lnT>
                      <a:noFill/>
                    </a:lnT>
                    <a:lnB>
                      <a:noFill/>
                    </a:lnB>
                    <a:solidFill>
                      <a:srgbClr val="F0D787"/>
                    </a:solidFill>
                  </a:tcPr>
                </a:tc>
                <a:tc>
                  <a:txBody>
                    <a:bodyPr/>
                    <a:lstStyle/>
                    <a:p>
                      <a:pPr algn="r" fontAlgn="b"/>
                      <a:r>
                        <a:rPr lang="en-US" sz="400" b="0" i="0" u="none" strike="noStrike">
                          <a:solidFill>
                            <a:srgbClr val="000000"/>
                          </a:solidFill>
                          <a:effectLst/>
                          <a:latin typeface="Calibri" panose="020F0502020204030204" pitchFamily="34" charset="0"/>
                        </a:rPr>
                        <a:t>49.1%</a:t>
                      </a:r>
                    </a:p>
                  </a:txBody>
                  <a:tcPr marL="2677" marR="2677" marT="2677" marB="0" anchor="b">
                    <a:lnL>
                      <a:noFill/>
                    </a:lnL>
                    <a:lnR>
                      <a:noFill/>
                    </a:lnR>
                    <a:lnT>
                      <a:noFill/>
                    </a:lnT>
                    <a:lnB>
                      <a:noFill/>
                    </a:lnB>
                    <a:solidFill>
                      <a:srgbClr val="CAA58F"/>
                    </a:solidFill>
                  </a:tcPr>
                </a:tc>
                <a:tc>
                  <a:txBody>
                    <a:bodyPr/>
                    <a:lstStyle/>
                    <a:p>
                      <a:pPr algn="r" fontAlgn="b"/>
                      <a:r>
                        <a:rPr lang="en-US" sz="400" b="0" i="0" u="none" strike="noStrike">
                          <a:solidFill>
                            <a:srgbClr val="000000"/>
                          </a:solidFill>
                          <a:effectLst/>
                          <a:latin typeface="Calibri" panose="020F0502020204030204" pitchFamily="34" charset="0"/>
                        </a:rPr>
                        <a:t>45.0%</a:t>
                      </a:r>
                    </a:p>
                  </a:txBody>
                  <a:tcPr marL="2677" marR="2677" marT="2677" marB="0" anchor="b">
                    <a:lnL>
                      <a:noFill/>
                    </a:lnL>
                    <a:lnR>
                      <a:noFill/>
                    </a:lnR>
                    <a:lnT>
                      <a:noFill/>
                    </a:lnT>
                    <a:lnB>
                      <a:noFill/>
                    </a:lnB>
                    <a:solidFill>
                      <a:srgbClr val="BE9691"/>
                    </a:solidFill>
                  </a:tcPr>
                </a:tc>
                <a:tc>
                  <a:txBody>
                    <a:bodyPr/>
                    <a:lstStyle/>
                    <a:p>
                      <a:pPr algn="r" fontAlgn="b"/>
                      <a:r>
                        <a:rPr lang="en-US" sz="400" b="0" i="0" u="none" strike="noStrike">
                          <a:solidFill>
                            <a:srgbClr val="000000"/>
                          </a:solidFill>
                          <a:effectLst/>
                          <a:latin typeface="Calibri" panose="020F0502020204030204" pitchFamily="34" charset="0"/>
                        </a:rPr>
                        <a:t>55.0%</a:t>
                      </a:r>
                    </a:p>
                  </a:txBody>
                  <a:tcPr marL="2677" marR="2677" marT="2677" marB="0" anchor="b">
                    <a:lnL>
                      <a:noFill/>
                    </a:lnL>
                    <a:lnR>
                      <a:noFill/>
                    </a:lnR>
                    <a:lnT>
                      <a:noFill/>
                    </a:lnT>
                    <a:lnB>
                      <a:noFill/>
                    </a:lnB>
                    <a:solidFill>
                      <a:srgbClr val="DABB8C"/>
                    </a:solidFill>
                  </a:tcPr>
                </a:tc>
                <a:tc>
                  <a:txBody>
                    <a:bodyPr/>
                    <a:lstStyle/>
                    <a:p>
                      <a:pPr algn="r" fontAlgn="b"/>
                      <a:r>
                        <a:rPr lang="en-US" sz="400" b="0" i="0" u="none" strike="noStrike">
                          <a:solidFill>
                            <a:srgbClr val="000000"/>
                          </a:solidFill>
                          <a:effectLst/>
                          <a:latin typeface="Calibri" panose="020F0502020204030204" pitchFamily="34" charset="0"/>
                        </a:rPr>
                        <a:t>52.3%</a:t>
                      </a:r>
                    </a:p>
                  </a:txBody>
                  <a:tcPr marL="2677" marR="2677" marT="2677" marB="0" anchor="b">
                    <a:lnL>
                      <a:noFill/>
                    </a:lnL>
                    <a:lnR>
                      <a:noFill/>
                    </a:lnR>
                    <a:lnT>
                      <a:noFill/>
                    </a:lnT>
                    <a:lnB>
                      <a:noFill/>
                    </a:lnB>
                    <a:solidFill>
                      <a:srgbClr val="D2B18D"/>
                    </a:solidFill>
                  </a:tcPr>
                </a:tc>
                <a:tc>
                  <a:txBody>
                    <a:bodyPr/>
                    <a:lstStyle/>
                    <a:p>
                      <a:pPr algn="r" fontAlgn="b"/>
                      <a:r>
                        <a:rPr lang="en-US" sz="400" b="0" i="0" u="none" strike="noStrike">
                          <a:solidFill>
                            <a:srgbClr val="000000"/>
                          </a:solidFill>
                          <a:effectLst/>
                          <a:latin typeface="Calibri" panose="020F0502020204030204" pitchFamily="34" charset="0"/>
                        </a:rPr>
                        <a:t>64.0%</a:t>
                      </a:r>
                    </a:p>
                  </a:txBody>
                  <a:tcPr marL="2677" marR="2677" marT="2677" marB="0" anchor="b">
                    <a:lnL>
                      <a:noFill/>
                    </a:lnL>
                    <a:lnR>
                      <a:noFill/>
                    </a:lnR>
                    <a:lnT>
                      <a:noFill/>
                    </a:lnT>
                    <a:lnB>
                      <a:noFill/>
                    </a:lnB>
                    <a:solidFill>
                      <a:srgbClr val="F1D987"/>
                    </a:solidFill>
                  </a:tcPr>
                </a:tc>
                <a:tc>
                  <a:txBody>
                    <a:bodyPr/>
                    <a:lstStyle/>
                    <a:p>
                      <a:pPr algn="r" fontAlgn="b"/>
                      <a:r>
                        <a:rPr lang="en-US" sz="400" b="0" i="0" u="none" strike="noStrike">
                          <a:solidFill>
                            <a:srgbClr val="000000"/>
                          </a:solidFill>
                          <a:effectLst/>
                          <a:latin typeface="Calibri" panose="020F0502020204030204" pitchFamily="34" charset="0"/>
                        </a:rPr>
                        <a:t>57.6%</a:t>
                      </a:r>
                    </a:p>
                  </a:txBody>
                  <a:tcPr marL="2677" marR="2677" marT="2677" marB="0" anchor="b">
                    <a:lnL>
                      <a:noFill/>
                    </a:lnL>
                    <a:lnR>
                      <a:noFill/>
                    </a:lnR>
                    <a:lnT>
                      <a:noFill/>
                    </a:lnT>
                    <a:lnB>
                      <a:noFill/>
                    </a:lnB>
                    <a:solidFill>
                      <a:srgbClr val="E1C48A"/>
                    </a:solidFill>
                  </a:tcPr>
                </a:tc>
                <a:tc>
                  <a:txBody>
                    <a:bodyPr/>
                    <a:lstStyle/>
                    <a:p>
                      <a:pPr algn="r" fontAlgn="b"/>
                      <a:r>
                        <a:rPr lang="en-US" sz="400" b="0" i="0" u="none" strike="noStrike">
                          <a:solidFill>
                            <a:srgbClr val="000000"/>
                          </a:solidFill>
                          <a:effectLst/>
                          <a:latin typeface="Calibri" panose="020F0502020204030204" pitchFamily="34" charset="0"/>
                        </a:rPr>
                        <a:t>38.2%</a:t>
                      </a:r>
                    </a:p>
                  </a:txBody>
                  <a:tcPr marL="2677" marR="2677" marT="2677" marB="0" anchor="b">
                    <a:lnL>
                      <a:noFill/>
                    </a:lnL>
                    <a:lnR>
                      <a:noFill/>
                    </a:lnR>
                    <a:lnT>
                      <a:noFill/>
                    </a:lnT>
                    <a:lnB>
                      <a:noFill/>
                    </a:lnB>
                    <a:solidFill>
                      <a:srgbClr val="B08494"/>
                    </a:solidFill>
                  </a:tcPr>
                </a:tc>
                <a:tc>
                  <a:txBody>
                    <a:bodyPr/>
                    <a:lstStyle/>
                    <a:p>
                      <a:pPr algn="r" fontAlgn="b"/>
                      <a:r>
                        <a:rPr lang="en-US" sz="400" b="0" i="0" u="none" strike="noStrike">
                          <a:solidFill>
                            <a:srgbClr val="000000"/>
                          </a:solidFill>
                          <a:effectLst/>
                          <a:latin typeface="Calibri" panose="020F0502020204030204" pitchFamily="34" charset="0"/>
                        </a:rPr>
                        <a:t>43.5%</a:t>
                      </a:r>
                    </a:p>
                  </a:txBody>
                  <a:tcPr marL="2677" marR="2677" marT="2677" marB="0" anchor="b">
                    <a:lnL>
                      <a:noFill/>
                    </a:lnL>
                    <a:lnR>
                      <a:noFill/>
                    </a:lnR>
                    <a:lnT>
                      <a:noFill/>
                    </a:lnT>
                    <a:lnB>
                      <a:noFill/>
                    </a:lnB>
                    <a:solidFill>
                      <a:srgbClr val="BD9591"/>
                    </a:solidFill>
                  </a:tcPr>
                </a:tc>
                <a:tc>
                  <a:txBody>
                    <a:bodyPr/>
                    <a:lstStyle/>
                    <a:p>
                      <a:pPr algn="r" fontAlgn="b"/>
                      <a:r>
                        <a:rPr lang="en-US" sz="400" b="0" i="0" u="none" strike="noStrike">
                          <a:solidFill>
                            <a:srgbClr val="000000"/>
                          </a:solidFill>
                          <a:effectLst/>
                          <a:latin typeface="Calibri" panose="020F0502020204030204" pitchFamily="34" charset="0"/>
                        </a:rPr>
                        <a:t>48.0%</a:t>
                      </a:r>
                    </a:p>
                  </a:txBody>
                  <a:tcPr marL="2677" marR="2677" marT="2677" marB="0" anchor="b">
                    <a:lnL>
                      <a:noFill/>
                    </a:lnL>
                    <a:lnR>
                      <a:noFill/>
                    </a:lnR>
                    <a:lnT>
                      <a:noFill/>
                    </a:lnT>
                    <a:lnB>
                      <a:noFill/>
                    </a:lnB>
                    <a:solidFill>
                      <a:srgbClr val="C9A48F"/>
                    </a:solidFill>
                  </a:tcPr>
                </a:tc>
                <a:extLst>
                  <a:ext uri="{0D108BD9-81ED-4DB2-BD59-A6C34878D82A}">
                    <a16:rowId xmlns:a16="http://schemas.microsoft.com/office/drawing/2014/main" val="3965469941"/>
                  </a:ext>
                </a:extLst>
              </a:tr>
              <a:tr h="16568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Perception of substance use as risky</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43.8%</a:t>
                      </a:r>
                    </a:p>
                  </a:txBody>
                  <a:tcPr marL="2677" marR="2677" marT="2677" marB="0" anchor="b">
                    <a:lnL>
                      <a:noFill/>
                    </a:lnL>
                    <a:lnR>
                      <a:noFill/>
                    </a:lnR>
                    <a:lnT>
                      <a:noFill/>
                    </a:lnT>
                    <a:lnB>
                      <a:noFill/>
                    </a:lnB>
                    <a:solidFill>
                      <a:srgbClr val="AE8194"/>
                    </a:solidFill>
                  </a:tcPr>
                </a:tc>
                <a:tc>
                  <a:txBody>
                    <a:bodyPr/>
                    <a:lstStyle/>
                    <a:p>
                      <a:pPr algn="r" fontAlgn="b"/>
                      <a:r>
                        <a:rPr lang="en-US" sz="400" b="0" i="0" u="none" strike="noStrike">
                          <a:solidFill>
                            <a:srgbClr val="000000"/>
                          </a:solidFill>
                          <a:effectLst/>
                          <a:latin typeface="Calibri" panose="020F0502020204030204" pitchFamily="34" charset="0"/>
                        </a:rPr>
                        <a:t>72.1%</a:t>
                      </a:r>
                    </a:p>
                  </a:txBody>
                  <a:tcPr marL="2677" marR="2677" marT="2677" marB="0" anchor="b">
                    <a:lnL>
                      <a:noFill/>
                    </a:lnL>
                    <a:lnR>
                      <a:noFill/>
                    </a:lnR>
                    <a:lnT>
                      <a:noFill/>
                    </a:lnT>
                    <a:lnB>
                      <a:noFill/>
                    </a:lnB>
                    <a:solidFill>
                      <a:srgbClr val="F7E086"/>
                    </a:solidFill>
                  </a:tcPr>
                </a:tc>
                <a:tc>
                  <a:txBody>
                    <a:bodyPr/>
                    <a:lstStyle/>
                    <a:p>
                      <a:pPr algn="r" fontAlgn="b"/>
                      <a:r>
                        <a:rPr lang="en-US" sz="400" b="0" i="0" u="none" strike="noStrike">
                          <a:solidFill>
                            <a:srgbClr val="000000"/>
                          </a:solidFill>
                          <a:effectLst/>
                          <a:latin typeface="Calibri" panose="020F0502020204030204" pitchFamily="34" charset="0"/>
                        </a:rPr>
                        <a:t>58.0%</a:t>
                      </a:r>
                    </a:p>
                  </a:txBody>
                  <a:tcPr marL="2677" marR="2677" marT="2677" marB="0" anchor="b">
                    <a:lnL>
                      <a:noFill/>
                    </a:lnL>
                    <a:lnR>
                      <a:noFill/>
                    </a:lnR>
                    <a:lnT>
                      <a:noFill/>
                    </a:lnT>
                    <a:lnB>
                      <a:noFill/>
                    </a:lnB>
                    <a:solidFill>
                      <a:srgbClr val="D2B18D"/>
                    </a:solidFill>
                  </a:tcPr>
                </a:tc>
                <a:tc>
                  <a:txBody>
                    <a:bodyPr/>
                    <a:lstStyle/>
                    <a:p>
                      <a:pPr algn="r" fontAlgn="b"/>
                      <a:r>
                        <a:rPr lang="en-US" sz="400" b="0" i="0" u="none" strike="noStrike">
                          <a:solidFill>
                            <a:srgbClr val="000000"/>
                          </a:solidFill>
                          <a:effectLst/>
                          <a:latin typeface="Calibri" panose="020F0502020204030204" pitchFamily="34" charset="0"/>
                        </a:rPr>
                        <a:t>64.0%</a:t>
                      </a:r>
                    </a:p>
                  </a:txBody>
                  <a:tcPr marL="2677" marR="2677" marT="2677" marB="0" anchor="b">
                    <a:lnL>
                      <a:noFill/>
                    </a:lnL>
                    <a:lnR>
                      <a:noFill/>
                    </a:lnR>
                    <a:lnT>
                      <a:noFill/>
                    </a:lnT>
                    <a:lnB>
                      <a:noFill/>
                    </a:lnB>
                    <a:solidFill>
                      <a:srgbClr val="E2C58A"/>
                    </a:solidFill>
                  </a:tcPr>
                </a:tc>
                <a:tc>
                  <a:txBody>
                    <a:bodyPr/>
                    <a:lstStyle/>
                    <a:p>
                      <a:pPr algn="r" fontAlgn="b"/>
                      <a:r>
                        <a:rPr lang="en-US" sz="400" b="0" i="0" u="none" strike="noStrike">
                          <a:solidFill>
                            <a:srgbClr val="000000"/>
                          </a:solidFill>
                          <a:effectLst/>
                          <a:latin typeface="Calibri" panose="020F0502020204030204" pitchFamily="34" charset="0"/>
                        </a:rPr>
                        <a:t>62.5%</a:t>
                      </a:r>
                    </a:p>
                  </a:txBody>
                  <a:tcPr marL="2677" marR="2677" marT="2677" marB="0" anchor="b">
                    <a:lnL>
                      <a:noFill/>
                    </a:lnL>
                    <a:lnR>
                      <a:noFill/>
                    </a:lnR>
                    <a:lnT>
                      <a:noFill/>
                    </a:lnT>
                    <a:lnB>
                      <a:noFill/>
                    </a:lnB>
                    <a:solidFill>
                      <a:srgbClr val="DEC08B"/>
                    </a:solidFill>
                  </a:tcPr>
                </a:tc>
                <a:tc>
                  <a:txBody>
                    <a:bodyPr/>
                    <a:lstStyle/>
                    <a:p>
                      <a:pPr algn="r" fontAlgn="b"/>
                      <a:r>
                        <a:rPr lang="en-US" sz="400" b="0" i="0" u="none" strike="noStrike">
                          <a:solidFill>
                            <a:srgbClr val="000000"/>
                          </a:solidFill>
                          <a:effectLst/>
                          <a:latin typeface="Calibri" panose="020F0502020204030204" pitchFamily="34" charset="0"/>
                        </a:rPr>
                        <a:t>55.7%</a:t>
                      </a:r>
                    </a:p>
                  </a:txBody>
                  <a:tcPr marL="2677" marR="2677" marT="2677" marB="0" anchor="b">
                    <a:lnL>
                      <a:noFill/>
                    </a:lnL>
                    <a:lnR>
                      <a:noFill/>
                    </a:lnR>
                    <a:lnT>
                      <a:noFill/>
                    </a:lnT>
                    <a:lnB>
                      <a:noFill/>
                    </a:lnB>
                    <a:solidFill>
                      <a:srgbClr val="CDA98E"/>
                    </a:solidFill>
                  </a:tcPr>
                </a:tc>
                <a:tc>
                  <a:txBody>
                    <a:bodyPr/>
                    <a:lstStyle/>
                    <a:p>
                      <a:pPr algn="r" fontAlgn="b"/>
                      <a:r>
                        <a:rPr lang="en-US" sz="400" b="0" i="0" u="none" strike="noStrike">
                          <a:solidFill>
                            <a:srgbClr val="000000"/>
                          </a:solidFill>
                          <a:effectLst/>
                          <a:latin typeface="Calibri" panose="020F0502020204030204" pitchFamily="34" charset="0"/>
                        </a:rPr>
                        <a:t>56.6%</a:t>
                      </a:r>
                    </a:p>
                  </a:txBody>
                  <a:tcPr marL="2677" marR="2677" marT="2677" marB="0" anchor="b">
                    <a:lnL>
                      <a:noFill/>
                    </a:lnL>
                    <a:lnR>
                      <a:noFill/>
                    </a:lnR>
                    <a:lnT>
                      <a:noFill/>
                    </a:lnT>
                    <a:lnB>
                      <a:noFill/>
                    </a:lnB>
                    <a:solidFill>
                      <a:srgbClr val="CFAC8E"/>
                    </a:solidFill>
                  </a:tcPr>
                </a:tc>
                <a:tc>
                  <a:txBody>
                    <a:bodyPr/>
                    <a:lstStyle/>
                    <a:p>
                      <a:pPr algn="r" fontAlgn="b"/>
                      <a:r>
                        <a:rPr lang="en-US" sz="400" b="0" i="0" u="none" strike="noStrike">
                          <a:solidFill>
                            <a:srgbClr val="000000"/>
                          </a:solidFill>
                          <a:effectLst/>
                          <a:latin typeface="Calibri" panose="020F0502020204030204" pitchFamily="34" charset="0"/>
                        </a:rPr>
                        <a:t>53.0%</a:t>
                      </a:r>
                    </a:p>
                  </a:txBody>
                  <a:tcPr marL="2677" marR="2677" marT="2677" marB="0" anchor="b">
                    <a:lnL>
                      <a:noFill/>
                    </a:lnL>
                    <a:lnR>
                      <a:noFill/>
                    </a:lnR>
                    <a:lnT>
                      <a:noFill/>
                    </a:lnT>
                    <a:lnB>
                      <a:noFill/>
                    </a:lnB>
                    <a:solidFill>
                      <a:srgbClr val="C6A090"/>
                    </a:solidFill>
                  </a:tcPr>
                </a:tc>
                <a:tc>
                  <a:txBody>
                    <a:bodyPr/>
                    <a:lstStyle/>
                    <a:p>
                      <a:pPr algn="r" fontAlgn="b"/>
                      <a:r>
                        <a:rPr lang="en-US" sz="400" b="0" i="0" u="none" strike="noStrike">
                          <a:solidFill>
                            <a:srgbClr val="000000"/>
                          </a:solidFill>
                          <a:effectLst/>
                          <a:latin typeface="Calibri" panose="020F0502020204030204" pitchFamily="34" charset="0"/>
                        </a:rPr>
                        <a:t>59.6%</a:t>
                      </a:r>
                    </a:p>
                  </a:txBody>
                  <a:tcPr marL="2677" marR="2677" marT="2677" marB="0" anchor="b">
                    <a:lnL>
                      <a:noFill/>
                    </a:lnL>
                    <a:lnR>
                      <a:noFill/>
                    </a:lnR>
                    <a:lnT>
                      <a:noFill/>
                    </a:lnT>
                    <a:lnB>
                      <a:noFill/>
                    </a:lnB>
                    <a:solidFill>
                      <a:srgbClr val="E7CB89"/>
                    </a:solidFill>
                  </a:tcPr>
                </a:tc>
                <a:tc>
                  <a:txBody>
                    <a:bodyPr/>
                    <a:lstStyle/>
                    <a:p>
                      <a:pPr algn="r" fontAlgn="b"/>
                      <a:r>
                        <a:rPr lang="en-US" sz="400" b="0" i="0" u="none" strike="noStrike">
                          <a:solidFill>
                            <a:srgbClr val="000000"/>
                          </a:solidFill>
                          <a:effectLst/>
                          <a:latin typeface="Calibri" panose="020F0502020204030204" pitchFamily="34" charset="0"/>
                        </a:rPr>
                        <a:t>50.2%</a:t>
                      </a:r>
                    </a:p>
                  </a:txBody>
                  <a:tcPr marL="2677" marR="2677" marT="2677" marB="0" anchor="b">
                    <a:lnL>
                      <a:noFill/>
                    </a:lnL>
                    <a:lnR>
                      <a:noFill/>
                    </a:lnR>
                    <a:lnT>
                      <a:noFill/>
                    </a:lnT>
                    <a:lnB>
                      <a:noFill/>
                    </a:lnB>
                    <a:solidFill>
                      <a:srgbClr val="CDA98E"/>
                    </a:solidFill>
                  </a:tcPr>
                </a:tc>
                <a:tc>
                  <a:txBody>
                    <a:bodyPr/>
                    <a:lstStyle/>
                    <a:p>
                      <a:pPr algn="r" fontAlgn="b"/>
                      <a:r>
                        <a:rPr lang="en-US" sz="400" b="0" i="0" u="none" strike="noStrike">
                          <a:solidFill>
                            <a:srgbClr val="000000"/>
                          </a:solidFill>
                          <a:effectLst/>
                          <a:latin typeface="Calibri" panose="020F0502020204030204" pitchFamily="34" charset="0"/>
                        </a:rPr>
                        <a:t>51.1%</a:t>
                      </a:r>
                    </a:p>
                  </a:txBody>
                  <a:tcPr marL="2677" marR="2677" marT="2677" marB="0" anchor="b">
                    <a:lnL>
                      <a:noFill/>
                    </a:lnL>
                    <a:lnR>
                      <a:noFill/>
                    </a:lnR>
                    <a:lnT>
                      <a:noFill/>
                    </a:lnT>
                    <a:lnB>
                      <a:noFill/>
                    </a:lnB>
                    <a:solidFill>
                      <a:srgbClr val="CFAD8E"/>
                    </a:solidFill>
                  </a:tcPr>
                </a:tc>
                <a:tc>
                  <a:txBody>
                    <a:bodyPr/>
                    <a:lstStyle/>
                    <a:p>
                      <a:pPr algn="r" fontAlgn="b"/>
                      <a:r>
                        <a:rPr lang="en-US" sz="400" b="0" i="0" u="none" strike="noStrike">
                          <a:solidFill>
                            <a:srgbClr val="000000"/>
                          </a:solidFill>
                          <a:effectLst/>
                          <a:latin typeface="Calibri" panose="020F0502020204030204" pitchFamily="34" charset="0"/>
                        </a:rPr>
                        <a:t>60.9%</a:t>
                      </a:r>
                    </a:p>
                  </a:txBody>
                  <a:tcPr marL="2677" marR="2677" marT="2677" marB="0" anchor="b">
                    <a:lnL>
                      <a:noFill/>
                    </a:lnL>
                    <a:lnR>
                      <a:noFill/>
                    </a:lnR>
                    <a:lnT>
                      <a:noFill/>
                    </a:lnT>
                    <a:lnB>
                      <a:noFill/>
                    </a:lnB>
                    <a:solidFill>
                      <a:srgbClr val="EAD088"/>
                    </a:solidFill>
                  </a:tcPr>
                </a:tc>
                <a:tc>
                  <a:txBody>
                    <a:bodyPr/>
                    <a:lstStyle/>
                    <a:p>
                      <a:pPr algn="r" fontAlgn="b"/>
                      <a:r>
                        <a:rPr lang="en-US" sz="400" b="0" i="0" u="none" strike="noStrike">
                          <a:solidFill>
                            <a:srgbClr val="000000"/>
                          </a:solidFill>
                          <a:effectLst/>
                          <a:latin typeface="Calibri" panose="020F0502020204030204" pitchFamily="34" charset="0"/>
                        </a:rPr>
                        <a:t>51.8%</a:t>
                      </a:r>
                    </a:p>
                  </a:txBody>
                  <a:tcPr marL="2677" marR="2677" marT="2677" marB="0" anchor="b">
                    <a:lnL>
                      <a:noFill/>
                    </a:lnL>
                    <a:lnR>
                      <a:noFill/>
                    </a:lnR>
                    <a:lnT>
                      <a:noFill/>
                    </a:lnT>
                    <a:lnB>
                      <a:noFill/>
                    </a:lnB>
                    <a:solidFill>
                      <a:srgbClr val="D1AF8D"/>
                    </a:solidFill>
                  </a:tcPr>
                </a:tc>
                <a:tc>
                  <a:txBody>
                    <a:bodyPr/>
                    <a:lstStyle/>
                    <a:p>
                      <a:pPr algn="r" fontAlgn="b"/>
                      <a:r>
                        <a:rPr lang="en-US" sz="400" b="0" i="0" u="none" strike="noStrike">
                          <a:solidFill>
                            <a:srgbClr val="000000"/>
                          </a:solidFill>
                          <a:effectLst/>
                          <a:latin typeface="Calibri" panose="020F0502020204030204" pitchFamily="34" charset="0"/>
                        </a:rPr>
                        <a:t>55.8%</a:t>
                      </a:r>
                    </a:p>
                  </a:txBody>
                  <a:tcPr marL="2677" marR="2677" marT="2677" marB="0" anchor="b">
                    <a:lnL>
                      <a:noFill/>
                    </a:lnL>
                    <a:lnR>
                      <a:noFill/>
                    </a:lnR>
                    <a:lnT>
                      <a:noFill/>
                    </a:lnT>
                    <a:lnB>
                      <a:noFill/>
                    </a:lnB>
                    <a:solidFill>
                      <a:srgbClr val="DCBE8B"/>
                    </a:solidFill>
                  </a:tcPr>
                </a:tc>
                <a:tc>
                  <a:txBody>
                    <a:bodyPr/>
                    <a:lstStyle/>
                    <a:p>
                      <a:pPr algn="r" fontAlgn="b"/>
                      <a:r>
                        <a:rPr lang="en-US" sz="400" b="0" i="0" u="none" strike="noStrike">
                          <a:solidFill>
                            <a:srgbClr val="000000"/>
                          </a:solidFill>
                          <a:effectLst/>
                          <a:latin typeface="Calibri" panose="020F0502020204030204" pitchFamily="34" charset="0"/>
                        </a:rPr>
                        <a:t>61.3%</a:t>
                      </a:r>
                    </a:p>
                  </a:txBody>
                  <a:tcPr marL="2677" marR="2677" marT="2677" marB="0" anchor="b">
                    <a:lnL>
                      <a:noFill/>
                    </a:lnL>
                    <a:lnR>
                      <a:noFill/>
                    </a:lnR>
                    <a:lnT>
                      <a:noFill/>
                    </a:lnT>
                    <a:lnB>
                      <a:noFill/>
                    </a:lnB>
                    <a:solidFill>
                      <a:srgbClr val="EAD088"/>
                    </a:solidFill>
                  </a:tcPr>
                </a:tc>
                <a:tc>
                  <a:txBody>
                    <a:bodyPr/>
                    <a:lstStyle/>
                    <a:p>
                      <a:pPr algn="r" fontAlgn="b"/>
                      <a:r>
                        <a:rPr lang="en-US" sz="400" b="0" i="0" u="none" strike="noStrike">
                          <a:solidFill>
                            <a:srgbClr val="000000"/>
                          </a:solidFill>
                          <a:effectLst/>
                          <a:latin typeface="Calibri" panose="020F0502020204030204" pitchFamily="34" charset="0"/>
                        </a:rPr>
                        <a:t>40.6%</a:t>
                      </a:r>
                    </a:p>
                  </a:txBody>
                  <a:tcPr marL="2677" marR="2677" marT="2677" marB="0" anchor="b">
                    <a:lnL>
                      <a:noFill/>
                    </a:lnL>
                    <a:lnR>
                      <a:noFill/>
                    </a:lnR>
                    <a:lnT>
                      <a:noFill/>
                    </a:lnT>
                    <a:lnB>
                      <a:noFill/>
                    </a:lnB>
                    <a:solidFill>
                      <a:srgbClr val="B68C93"/>
                    </a:solidFill>
                  </a:tcPr>
                </a:tc>
                <a:tc>
                  <a:txBody>
                    <a:bodyPr/>
                    <a:lstStyle/>
                    <a:p>
                      <a:pPr algn="r" fontAlgn="b"/>
                      <a:r>
                        <a:rPr lang="en-US" sz="400" b="0" i="0" u="none" strike="noStrike">
                          <a:solidFill>
                            <a:srgbClr val="000000"/>
                          </a:solidFill>
                          <a:effectLst/>
                          <a:latin typeface="Calibri" panose="020F0502020204030204" pitchFamily="34" charset="0"/>
                        </a:rPr>
                        <a:t>56.9%</a:t>
                      </a:r>
                    </a:p>
                  </a:txBody>
                  <a:tcPr marL="2677" marR="2677" marT="2677" marB="0" anchor="b">
                    <a:lnL>
                      <a:noFill/>
                    </a:lnL>
                    <a:lnR>
                      <a:noFill/>
                    </a:lnR>
                    <a:lnT>
                      <a:noFill/>
                    </a:lnT>
                    <a:lnB>
                      <a:noFill/>
                    </a:lnB>
                    <a:solidFill>
                      <a:srgbClr val="DFC18B"/>
                    </a:solidFill>
                  </a:tcPr>
                </a:tc>
                <a:tc>
                  <a:txBody>
                    <a:bodyPr/>
                    <a:lstStyle/>
                    <a:p>
                      <a:pPr algn="r" fontAlgn="b"/>
                      <a:r>
                        <a:rPr lang="en-US" sz="400" b="0" i="0" u="none" strike="noStrike">
                          <a:solidFill>
                            <a:srgbClr val="000000"/>
                          </a:solidFill>
                          <a:effectLst/>
                          <a:latin typeface="Calibri" panose="020F0502020204030204" pitchFamily="34" charset="0"/>
                        </a:rPr>
                        <a:t>50.0%</a:t>
                      </a:r>
                    </a:p>
                  </a:txBody>
                  <a:tcPr marL="2677" marR="2677" marT="2677" marB="0" anchor="b">
                    <a:lnL>
                      <a:noFill/>
                    </a:lnL>
                    <a:lnR>
                      <a:noFill/>
                    </a:lnR>
                    <a:lnT>
                      <a:noFill/>
                    </a:lnT>
                    <a:lnB>
                      <a:noFill/>
                    </a:lnB>
                    <a:solidFill>
                      <a:srgbClr val="CEAB8E"/>
                    </a:solidFill>
                  </a:tcPr>
                </a:tc>
                <a:extLst>
                  <a:ext uri="{0D108BD9-81ED-4DB2-BD59-A6C34878D82A}">
                    <a16:rowId xmlns:a16="http://schemas.microsoft.com/office/drawing/2014/main" val="2185847174"/>
                  </a:ext>
                </a:extLst>
              </a:tr>
              <a:tr h="16568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Unfavorable attitude towards alcohol use </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60.8%</a:t>
                      </a:r>
                    </a:p>
                  </a:txBody>
                  <a:tcPr marL="2677" marR="2677" marT="2677" marB="0" anchor="b">
                    <a:lnL>
                      <a:noFill/>
                    </a:lnL>
                    <a:lnR>
                      <a:noFill/>
                    </a:lnR>
                    <a:lnT>
                      <a:noFill/>
                    </a:lnT>
                    <a:lnB>
                      <a:noFill/>
                    </a:lnB>
                    <a:solidFill>
                      <a:srgbClr val="DABA8C"/>
                    </a:solidFill>
                  </a:tcPr>
                </a:tc>
                <a:tc>
                  <a:txBody>
                    <a:bodyPr/>
                    <a:lstStyle/>
                    <a:p>
                      <a:pPr algn="r" fontAlgn="b"/>
                      <a:r>
                        <a:rPr lang="en-US" sz="400" b="0" i="0" u="none" strike="noStrike">
                          <a:solidFill>
                            <a:srgbClr val="000000"/>
                          </a:solidFill>
                          <a:effectLst/>
                          <a:latin typeface="Calibri" panose="020F0502020204030204" pitchFamily="34" charset="0"/>
                        </a:rPr>
                        <a:t>74.9%</a:t>
                      </a:r>
                    </a:p>
                  </a:txBody>
                  <a:tcPr marL="2677" marR="2677" marT="2677" marB="0" anchor="b">
                    <a:lnL>
                      <a:noFill/>
                    </a:lnL>
                    <a:lnR>
                      <a:noFill/>
                    </a:lnR>
                    <a:lnT>
                      <a:noFill/>
                    </a:lnT>
                    <a:lnB>
                      <a:noFill/>
                    </a:lnB>
                    <a:solidFill>
                      <a:srgbClr val="FEE985"/>
                    </a:solidFill>
                  </a:tcPr>
                </a:tc>
                <a:tc>
                  <a:txBody>
                    <a:bodyPr/>
                    <a:lstStyle/>
                    <a:p>
                      <a:pPr algn="r" fontAlgn="b"/>
                      <a:r>
                        <a:rPr lang="en-US" sz="400" b="0" i="0" u="none" strike="noStrike">
                          <a:solidFill>
                            <a:srgbClr val="000000"/>
                          </a:solidFill>
                          <a:effectLst/>
                          <a:latin typeface="Calibri" panose="020F0502020204030204" pitchFamily="34" charset="0"/>
                        </a:rPr>
                        <a:t>72.4%</a:t>
                      </a:r>
                    </a:p>
                  </a:txBody>
                  <a:tcPr marL="2677" marR="2677" marT="2677" marB="0" anchor="b">
                    <a:lnL>
                      <a:noFill/>
                    </a:lnL>
                    <a:lnR>
                      <a:noFill/>
                    </a:lnR>
                    <a:lnT>
                      <a:noFill/>
                    </a:lnT>
                    <a:lnB>
                      <a:noFill/>
                    </a:lnB>
                    <a:solidFill>
                      <a:srgbClr val="F7E186"/>
                    </a:solidFill>
                  </a:tcPr>
                </a:tc>
                <a:tc>
                  <a:txBody>
                    <a:bodyPr/>
                    <a:lstStyle/>
                    <a:p>
                      <a:pPr algn="r" fontAlgn="b"/>
                      <a:r>
                        <a:rPr lang="en-US" sz="400" b="0" i="0" u="none" strike="noStrike">
                          <a:solidFill>
                            <a:srgbClr val="000000"/>
                          </a:solidFill>
                          <a:effectLst/>
                          <a:latin typeface="Calibri" panose="020F0502020204030204" pitchFamily="34" charset="0"/>
                        </a:rPr>
                        <a:t>70.2%</a:t>
                      </a:r>
                    </a:p>
                  </a:txBody>
                  <a:tcPr marL="2677" marR="2677" marT="2677" marB="0" anchor="b">
                    <a:lnL>
                      <a:noFill/>
                    </a:lnL>
                    <a:lnR>
                      <a:noFill/>
                    </a:lnR>
                    <a:lnT>
                      <a:noFill/>
                    </a:lnT>
                    <a:lnB>
                      <a:noFill/>
                    </a:lnB>
                    <a:solidFill>
                      <a:srgbClr val="F2DA87"/>
                    </a:solidFill>
                  </a:tcPr>
                </a:tc>
                <a:tc>
                  <a:txBody>
                    <a:bodyPr/>
                    <a:lstStyle/>
                    <a:p>
                      <a:pPr algn="r" fontAlgn="b"/>
                      <a:r>
                        <a:rPr lang="en-US" sz="400" b="0" i="0" u="none" strike="noStrike">
                          <a:solidFill>
                            <a:srgbClr val="000000"/>
                          </a:solidFill>
                          <a:effectLst/>
                          <a:latin typeface="Calibri" panose="020F0502020204030204" pitchFamily="34" charset="0"/>
                        </a:rPr>
                        <a:t>80.5%</a:t>
                      </a:r>
                    </a:p>
                  </a:txBody>
                  <a:tcPr marL="2677" marR="2677" marT="2677" marB="0" anchor="b">
                    <a:lnL>
                      <a:noFill/>
                    </a:lnL>
                    <a:lnR>
                      <a:noFill/>
                    </a:lnR>
                    <a:lnT>
                      <a:noFill/>
                    </a:lnT>
                    <a:lnB>
                      <a:noFill/>
                    </a:lnB>
                    <a:solidFill>
                      <a:srgbClr val="DEE283"/>
                    </a:solidFill>
                  </a:tcPr>
                </a:tc>
                <a:tc>
                  <a:txBody>
                    <a:bodyPr/>
                    <a:lstStyle/>
                    <a:p>
                      <a:pPr algn="r" fontAlgn="b"/>
                      <a:r>
                        <a:rPr lang="en-US" sz="400" b="0" i="0" u="none" strike="noStrike">
                          <a:solidFill>
                            <a:srgbClr val="000000"/>
                          </a:solidFill>
                          <a:effectLst/>
                          <a:latin typeface="Calibri" panose="020F0502020204030204" pitchFamily="34" charset="0"/>
                        </a:rPr>
                        <a:t>66.2%</a:t>
                      </a:r>
                    </a:p>
                  </a:txBody>
                  <a:tcPr marL="2677" marR="2677" marT="2677" marB="0" anchor="b">
                    <a:lnL>
                      <a:noFill/>
                    </a:lnL>
                    <a:lnR>
                      <a:noFill/>
                    </a:lnR>
                    <a:lnT>
                      <a:noFill/>
                    </a:lnT>
                    <a:lnB>
                      <a:noFill/>
                    </a:lnB>
                    <a:solidFill>
                      <a:srgbClr val="E7CC89"/>
                    </a:solidFill>
                  </a:tcPr>
                </a:tc>
                <a:tc>
                  <a:txBody>
                    <a:bodyPr/>
                    <a:lstStyle/>
                    <a:p>
                      <a:pPr algn="r" fontAlgn="b"/>
                      <a:r>
                        <a:rPr lang="en-US" sz="400" b="0" i="0" u="none" strike="noStrike">
                          <a:solidFill>
                            <a:srgbClr val="000000"/>
                          </a:solidFill>
                          <a:effectLst/>
                          <a:latin typeface="Calibri" panose="020F0502020204030204" pitchFamily="34" charset="0"/>
                        </a:rPr>
                        <a:t>72.5%</a:t>
                      </a:r>
                    </a:p>
                  </a:txBody>
                  <a:tcPr marL="2677" marR="2677" marT="2677" marB="0" anchor="b">
                    <a:lnL>
                      <a:noFill/>
                    </a:lnL>
                    <a:lnR>
                      <a:noFill/>
                    </a:lnR>
                    <a:lnT>
                      <a:noFill/>
                    </a:lnT>
                    <a:lnB>
                      <a:noFill/>
                    </a:lnB>
                    <a:solidFill>
                      <a:srgbClr val="F8E186"/>
                    </a:solidFill>
                  </a:tcPr>
                </a:tc>
                <a:tc>
                  <a:txBody>
                    <a:bodyPr/>
                    <a:lstStyle/>
                    <a:p>
                      <a:pPr algn="r" fontAlgn="b"/>
                      <a:r>
                        <a:rPr lang="en-US" sz="400" b="0" i="0" u="none" strike="noStrike">
                          <a:solidFill>
                            <a:srgbClr val="000000"/>
                          </a:solidFill>
                          <a:effectLst/>
                          <a:latin typeface="Calibri" panose="020F0502020204030204" pitchFamily="34" charset="0"/>
                        </a:rPr>
                        <a:t>64.8%</a:t>
                      </a:r>
                    </a:p>
                  </a:txBody>
                  <a:tcPr marL="2677" marR="2677" marT="2677" marB="0" anchor="b">
                    <a:lnL>
                      <a:noFill/>
                    </a:lnL>
                    <a:lnR>
                      <a:noFill/>
                    </a:lnR>
                    <a:lnT>
                      <a:noFill/>
                    </a:lnT>
                    <a:lnB>
                      <a:noFill/>
                    </a:lnB>
                    <a:solidFill>
                      <a:srgbClr val="E4C88A"/>
                    </a:solidFill>
                  </a:tcPr>
                </a:tc>
                <a:tc>
                  <a:txBody>
                    <a:bodyPr/>
                    <a:lstStyle/>
                    <a:p>
                      <a:pPr algn="r" fontAlgn="b"/>
                      <a:r>
                        <a:rPr lang="en-US" sz="400" b="0" i="0" u="none" strike="noStrike">
                          <a:solidFill>
                            <a:srgbClr val="000000"/>
                          </a:solidFill>
                          <a:effectLst/>
                          <a:latin typeface="Calibri" panose="020F0502020204030204" pitchFamily="34" charset="0"/>
                        </a:rPr>
                        <a:t>69.5%</a:t>
                      </a:r>
                    </a:p>
                  </a:txBody>
                  <a:tcPr marL="2677" marR="2677" marT="2677" marB="0" anchor="b">
                    <a:lnL>
                      <a:noFill/>
                    </a:lnL>
                    <a:lnR>
                      <a:noFill/>
                    </a:lnR>
                    <a:lnT>
                      <a:noFill/>
                    </a:lnT>
                    <a:lnB>
                      <a:noFill/>
                    </a:lnB>
                    <a:solidFill>
                      <a:srgbClr val="F9EA84"/>
                    </a:solidFill>
                  </a:tcPr>
                </a:tc>
                <a:tc>
                  <a:txBody>
                    <a:bodyPr/>
                    <a:lstStyle/>
                    <a:p>
                      <a:pPr algn="r" fontAlgn="b"/>
                      <a:r>
                        <a:rPr lang="en-US" sz="400" b="0" i="0" u="none" strike="noStrike">
                          <a:solidFill>
                            <a:srgbClr val="000000"/>
                          </a:solidFill>
                          <a:effectLst/>
                          <a:latin typeface="Calibri" panose="020F0502020204030204" pitchFamily="34" charset="0"/>
                        </a:rPr>
                        <a:t>57.1%</a:t>
                      </a:r>
                    </a:p>
                  </a:txBody>
                  <a:tcPr marL="2677" marR="2677" marT="2677" marB="0" anchor="b">
                    <a:lnL>
                      <a:noFill/>
                    </a:lnL>
                    <a:lnR>
                      <a:noFill/>
                    </a:lnR>
                    <a:lnT>
                      <a:noFill/>
                    </a:lnT>
                    <a:lnB>
                      <a:noFill/>
                    </a:lnB>
                    <a:solidFill>
                      <a:srgbClr val="E0C28B"/>
                    </a:solidFill>
                  </a:tcPr>
                </a:tc>
                <a:tc>
                  <a:txBody>
                    <a:bodyPr/>
                    <a:lstStyle/>
                    <a:p>
                      <a:pPr algn="r" fontAlgn="b"/>
                      <a:r>
                        <a:rPr lang="en-US" sz="400" b="0" i="0" u="none" strike="noStrike">
                          <a:solidFill>
                            <a:srgbClr val="000000"/>
                          </a:solidFill>
                          <a:effectLst/>
                          <a:latin typeface="Calibri" panose="020F0502020204030204" pitchFamily="34" charset="0"/>
                        </a:rPr>
                        <a:t>58.3%</a:t>
                      </a:r>
                    </a:p>
                  </a:txBody>
                  <a:tcPr marL="2677" marR="2677" marT="2677" marB="0" anchor="b">
                    <a:lnL>
                      <a:noFill/>
                    </a:lnL>
                    <a:lnR>
                      <a:noFill/>
                    </a:lnR>
                    <a:lnT>
                      <a:noFill/>
                    </a:lnT>
                    <a:lnB>
                      <a:noFill/>
                    </a:lnB>
                    <a:solidFill>
                      <a:srgbClr val="E3C78A"/>
                    </a:solidFill>
                  </a:tcPr>
                </a:tc>
                <a:tc>
                  <a:txBody>
                    <a:bodyPr/>
                    <a:lstStyle/>
                    <a:p>
                      <a:pPr algn="r" fontAlgn="b"/>
                      <a:r>
                        <a:rPr lang="en-US" sz="400" b="0" i="0" u="none" strike="noStrike">
                          <a:solidFill>
                            <a:srgbClr val="000000"/>
                          </a:solidFill>
                          <a:effectLst/>
                          <a:latin typeface="Calibri" panose="020F0502020204030204" pitchFamily="34" charset="0"/>
                        </a:rPr>
                        <a:t>67.7%</a:t>
                      </a:r>
                    </a:p>
                  </a:txBody>
                  <a:tcPr marL="2677" marR="2677" marT="2677" marB="0" anchor="b">
                    <a:lnL>
                      <a:noFill/>
                    </a:lnL>
                    <a:lnR>
                      <a:noFill/>
                    </a:lnR>
                    <a:lnT>
                      <a:noFill/>
                    </a:lnT>
                    <a:lnB>
                      <a:noFill/>
                    </a:lnB>
                    <a:solidFill>
                      <a:srgbClr val="FDE985"/>
                    </a:solidFill>
                  </a:tcPr>
                </a:tc>
                <a:tc>
                  <a:txBody>
                    <a:bodyPr/>
                    <a:lstStyle/>
                    <a:p>
                      <a:pPr algn="r" fontAlgn="b"/>
                      <a:r>
                        <a:rPr lang="en-US" sz="400" b="0" i="0" u="none" strike="noStrike">
                          <a:solidFill>
                            <a:srgbClr val="000000"/>
                          </a:solidFill>
                          <a:effectLst/>
                          <a:latin typeface="Calibri" panose="020F0502020204030204" pitchFamily="34" charset="0"/>
                        </a:rPr>
                        <a:t>66.6%</a:t>
                      </a:r>
                    </a:p>
                  </a:txBody>
                  <a:tcPr marL="2677" marR="2677" marT="2677" marB="0" anchor="b">
                    <a:lnL>
                      <a:noFill/>
                    </a:lnL>
                    <a:lnR>
                      <a:noFill/>
                    </a:lnR>
                    <a:lnT>
                      <a:noFill/>
                    </a:lnT>
                    <a:lnB>
                      <a:noFill/>
                    </a:lnB>
                    <a:solidFill>
                      <a:srgbClr val="FAE585"/>
                    </a:solidFill>
                  </a:tcPr>
                </a:tc>
                <a:tc>
                  <a:txBody>
                    <a:bodyPr/>
                    <a:lstStyle/>
                    <a:p>
                      <a:pPr algn="r" fontAlgn="b"/>
                      <a:r>
                        <a:rPr lang="en-US" sz="400" b="0" i="0" u="none" strike="noStrike">
                          <a:solidFill>
                            <a:srgbClr val="000000"/>
                          </a:solidFill>
                          <a:effectLst/>
                          <a:latin typeface="Calibri" panose="020F0502020204030204" pitchFamily="34" charset="0"/>
                        </a:rPr>
                        <a:t>71.1%</a:t>
                      </a:r>
                    </a:p>
                  </a:txBody>
                  <a:tcPr marL="2677" marR="2677" marT="2677" marB="0" anchor="b">
                    <a:lnL>
                      <a:noFill/>
                    </a:lnL>
                    <a:lnR>
                      <a:noFill/>
                    </a:lnR>
                    <a:lnT>
                      <a:noFill/>
                    </a:lnT>
                    <a:lnB>
                      <a:noFill/>
                    </a:lnB>
                    <a:solidFill>
                      <a:srgbClr val="F7E984"/>
                    </a:solidFill>
                  </a:tcPr>
                </a:tc>
                <a:tc>
                  <a:txBody>
                    <a:bodyPr/>
                    <a:lstStyle/>
                    <a:p>
                      <a:pPr algn="r" fontAlgn="b"/>
                      <a:r>
                        <a:rPr lang="en-US" sz="400" b="0" i="0" u="none" strike="noStrike">
                          <a:solidFill>
                            <a:srgbClr val="000000"/>
                          </a:solidFill>
                          <a:effectLst/>
                          <a:latin typeface="Calibri" panose="020F0502020204030204" pitchFamily="34" charset="0"/>
                        </a:rPr>
                        <a:t>65.4%</a:t>
                      </a:r>
                    </a:p>
                  </a:txBody>
                  <a:tcPr marL="2677" marR="2677" marT="2677" marB="0" anchor="b">
                    <a:lnL>
                      <a:noFill/>
                    </a:lnL>
                    <a:lnR>
                      <a:noFill/>
                    </a:lnR>
                    <a:lnT>
                      <a:noFill/>
                    </a:lnT>
                    <a:lnB>
                      <a:noFill/>
                    </a:lnB>
                    <a:solidFill>
                      <a:srgbClr val="F5DD86"/>
                    </a:solidFill>
                  </a:tcPr>
                </a:tc>
                <a:tc>
                  <a:txBody>
                    <a:bodyPr/>
                    <a:lstStyle/>
                    <a:p>
                      <a:pPr algn="r" fontAlgn="b"/>
                      <a:r>
                        <a:rPr lang="en-US" sz="400" b="0" i="0" u="none" strike="noStrike">
                          <a:solidFill>
                            <a:srgbClr val="000000"/>
                          </a:solidFill>
                          <a:effectLst/>
                          <a:latin typeface="Calibri" panose="020F0502020204030204" pitchFamily="34" charset="0"/>
                        </a:rPr>
                        <a:t>47.1%</a:t>
                      </a:r>
                    </a:p>
                  </a:txBody>
                  <a:tcPr marL="2677" marR="2677" marT="2677" marB="0" anchor="b">
                    <a:lnL>
                      <a:noFill/>
                    </a:lnL>
                    <a:lnR>
                      <a:noFill/>
                    </a:lnR>
                    <a:lnT>
                      <a:noFill/>
                    </a:lnT>
                    <a:lnB>
                      <a:noFill/>
                    </a:lnB>
                    <a:solidFill>
                      <a:srgbClr val="C6A18F"/>
                    </a:solidFill>
                  </a:tcPr>
                </a:tc>
                <a:tc>
                  <a:txBody>
                    <a:bodyPr/>
                    <a:lstStyle/>
                    <a:p>
                      <a:pPr algn="r" fontAlgn="b"/>
                      <a:r>
                        <a:rPr lang="en-US" sz="400" b="0" i="0" u="none" strike="noStrike">
                          <a:solidFill>
                            <a:srgbClr val="000000"/>
                          </a:solidFill>
                          <a:effectLst/>
                          <a:latin typeface="Calibri" panose="020F0502020204030204" pitchFamily="34" charset="0"/>
                        </a:rPr>
                        <a:t>63.8%</a:t>
                      </a:r>
                    </a:p>
                  </a:txBody>
                  <a:tcPr marL="2677" marR="2677" marT="2677" marB="0" anchor="b">
                    <a:lnL>
                      <a:noFill/>
                    </a:lnL>
                    <a:lnR>
                      <a:noFill/>
                    </a:lnR>
                    <a:lnT>
                      <a:noFill/>
                    </a:lnT>
                    <a:lnB>
                      <a:noFill/>
                    </a:lnB>
                    <a:solidFill>
                      <a:srgbClr val="F0D887"/>
                    </a:solidFill>
                  </a:tcPr>
                </a:tc>
                <a:tc>
                  <a:txBody>
                    <a:bodyPr/>
                    <a:lstStyle/>
                    <a:p>
                      <a:pPr algn="r" fontAlgn="b"/>
                      <a:r>
                        <a:rPr lang="en-US" sz="400" b="0" i="0" u="none" strike="noStrike">
                          <a:solidFill>
                            <a:srgbClr val="000000"/>
                          </a:solidFill>
                          <a:effectLst/>
                          <a:latin typeface="Calibri" panose="020F0502020204030204" pitchFamily="34" charset="0"/>
                        </a:rPr>
                        <a:t>61.0%</a:t>
                      </a:r>
                    </a:p>
                  </a:txBody>
                  <a:tcPr marL="2677" marR="2677" marT="2677" marB="0" anchor="b">
                    <a:lnL>
                      <a:noFill/>
                    </a:lnL>
                    <a:lnR>
                      <a:noFill/>
                    </a:lnR>
                    <a:lnT>
                      <a:noFill/>
                    </a:lnT>
                    <a:lnB>
                      <a:noFill/>
                    </a:lnB>
                    <a:solidFill>
                      <a:srgbClr val="E9CF89"/>
                    </a:solidFill>
                  </a:tcPr>
                </a:tc>
                <a:extLst>
                  <a:ext uri="{0D108BD9-81ED-4DB2-BD59-A6C34878D82A}">
                    <a16:rowId xmlns:a16="http://schemas.microsoft.com/office/drawing/2014/main" val="3234486222"/>
                  </a:ext>
                </a:extLst>
              </a:tr>
              <a:tr h="16568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Perception of heavy alcohol use as harmful</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73.4%</a:t>
                      </a:r>
                    </a:p>
                  </a:txBody>
                  <a:tcPr marL="2677" marR="2677" marT="2677" marB="0" anchor="b">
                    <a:lnL>
                      <a:noFill/>
                    </a:lnL>
                    <a:lnR>
                      <a:noFill/>
                    </a:lnR>
                    <a:lnT>
                      <a:noFill/>
                    </a:lnT>
                    <a:lnB>
                      <a:noFill/>
                    </a:lnB>
                    <a:solidFill>
                      <a:srgbClr val="FAE485"/>
                    </a:solidFill>
                  </a:tcPr>
                </a:tc>
                <a:tc>
                  <a:txBody>
                    <a:bodyPr/>
                    <a:lstStyle/>
                    <a:p>
                      <a:pPr algn="r" fontAlgn="b"/>
                      <a:r>
                        <a:rPr lang="en-US" sz="400" b="0" i="0" u="none" strike="noStrike">
                          <a:solidFill>
                            <a:srgbClr val="000000"/>
                          </a:solidFill>
                          <a:effectLst/>
                          <a:latin typeface="Calibri" panose="020F0502020204030204" pitchFamily="34" charset="0"/>
                        </a:rPr>
                        <a:t>84.9%</a:t>
                      </a:r>
                    </a:p>
                  </a:txBody>
                  <a:tcPr marL="2677" marR="2677" marT="2677" marB="0" anchor="b">
                    <a:lnL>
                      <a:noFill/>
                    </a:lnL>
                    <a:lnR>
                      <a:noFill/>
                    </a:lnR>
                    <a:lnT>
                      <a:noFill/>
                    </a:lnT>
                    <a:lnB>
                      <a:noFill/>
                    </a:lnB>
                    <a:solidFill>
                      <a:srgbClr val="C2DA81"/>
                    </a:solidFill>
                  </a:tcPr>
                </a:tc>
                <a:tc>
                  <a:txBody>
                    <a:bodyPr/>
                    <a:lstStyle/>
                    <a:p>
                      <a:pPr algn="r" fontAlgn="b"/>
                      <a:r>
                        <a:rPr lang="en-US" sz="400" b="0" i="0" u="none" strike="noStrike">
                          <a:solidFill>
                            <a:srgbClr val="000000"/>
                          </a:solidFill>
                          <a:effectLst/>
                          <a:latin typeface="Calibri" panose="020F0502020204030204" pitchFamily="34" charset="0"/>
                        </a:rPr>
                        <a:t>77.7%</a:t>
                      </a:r>
                    </a:p>
                  </a:txBody>
                  <a:tcPr marL="2677" marR="2677" marT="2677" marB="0" anchor="b">
                    <a:lnL>
                      <a:noFill/>
                    </a:lnL>
                    <a:lnR>
                      <a:noFill/>
                    </a:lnR>
                    <a:lnT>
                      <a:noFill/>
                    </a:lnT>
                    <a:lnB>
                      <a:noFill/>
                    </a:lnB>
                    <a:solidFill>
                      <a:srgbClr val="F0E784"/>
                    </a:solidFill>
                  </a:tcPr>
                </a:tc>
                <a:tc>
                  <a:txBody>
                    <a:bodyPr/>
                    <a:lstStyle/>
                    <a:p>
                      <a:pPr algn="r" fontAlgn="b"/>
                      <a:r>
                        <a:rPr lang="en-US" sz="400" b="0" i="0" u="none" strike="noStrike">
                          <a:solidFill>
                            <a:srgbClr val="000000"/>
                          </a:solidFill>
                          <a:effectLst/>
                          <a:latin typeface="Calibri" panose="020F0502020204030204" pitchFamily="34" charset="0"/>
                        </a:rPr>
                        <a:t>75.2%</a:t>
                      </a:r>
                    </a:p>
                  </a:txBody>
                  <a:tcPr marL="2677" marR="2677" marT="2677" marB="0" anchor="b">
                    <a:lnL>
                      <a:noFill/>
                    </a:lnL>
                    <a:lnR>
                      <a:noFill/>
                    </a:lnR>
                    <a:lnT>
                      <a:noFill/>
                    </a:lnT>
                    <a:lnB>
                      <a:noFill/>
                    </a:lnB>
                    <a:solidFill>
                      <a:srgbClr val="FFEB84"/>
                    </a:solidFill>
                  </a:tcPr>
                </a:tc>
                <a:tc>
                  <a:txBody>
                    <a:bodyPr/>
                    <a:lstStyle/>
                    <a:p>
                      <a:pPr algn="r" fontAlgn="b"/>
                      <a:r>
                        <a:rPr lang="en-US" sz="400" b="0" i="0" u="none" strike="noStrike">
                          <a:solidFill>
                            <a:srgbClr val="000000"/>
                          </a:solidFill>
                          <a:effectLst/>
                          <a:latin typeface="Calibri" panose="020F0502020204030204" pitchFamily="34" charset="0"/>
                        </a:rPr>
                        <a:t>73.5%</a:t>
                      </a:r>
                    </a:p>
                  </a:txBody>
                  <a:tcPr marL="2677" marR="2677" marT="2677" marB="0" anchor="b">
                    <a:lnL>
                      <a:noFill/>
                    </a:lnL>
                    <a:lnR>
                      <a:noFill/>
                    </a:lnR>
                    <a:lnT>
                      <a:noFill/>
                    </a:lnT>
                    <a:lnB>
                      <a:noFill/>
                    </a:lnB>
                    <a:solidFill>
                      <a:srgbClr val="FAE585"/>
                    </a:solidFill>
                  </a:tcPr>
                </a:tc>
                <a:tc>
                  <a:txBody>
                    <a:bodyPr/>
                    <a:lstStyle/>
                    <a:p>
                      <a:pPr algn="r" fontAlgn="b"/>
                      <a:r>
                        <a:rPr lang="en-US" sz="400" b="0" i="0" u="none" strike="noStrike">
                          <a:solidFill>
                            <a:srgbClr val="000000"/>
                          </a:solidFill>
                          <a:effectLst/>
                          <a:latin typeface="Calibri" panose="020F0502020204030204" pitchFamily="34" charset="0"/>
                        </a:rPr>
                        <a:t>75.9%</a:t>
                      </a:r>
                    </a:p>
                  </a:txBody>
                  <a:tcPr marL="2677" marR="2677" marT="2677" marB="0" anchor="b">
                    <a:lnL>
                      <a:noFill/>
                    </a:lnL>
                    <a:lnR>
                      <a:noFill/>
                    </a:lnR>
                    <a:lnT>
                      <a:noFill/>
                    </a:lnT>
                    <a:lnB>
                      <a:noFill/>
                    </a:lnB>
                    <a:solidFill>
                      <a:srgbClr val="FBEA84"/>
                    </a:solidFill>
                  </a:tcPr>
                </a:tc>
                <a:tc>
                  <a:txBody>
                    <a:bodyPr/>
                    <a:lstStyle/>
                    <a:p>
                      <a:pPr algn="r" fontAlgn="b"/>
                      <a:r>
                        <a:rPr lang="en-US" sz="400" b="0" i="0" u="none" strike="noStrike">
                          <a:solidFill>
                            <a:srgbClr val="000000"/>
                          </a:solidFill>
                          <a:effectLst/>
                          <a:latin typeface="Calibri" panose="020F0502020204030204" pitchFamily="34" charset="0"/>
                        </a:rPr>
                        <a:t>69.5%</a:t>
                      </a:r>
                    </a:p>
                  </a:txBody>
                  <a:tcPr marL="2677" marR="2677" marT="2677" marB="0" anchor="b">
                    <a:lnL>
                      <a:noFill/>
                    </a:lnL>
                    <a:lnR>
                      <a:noFill/>
                    </a:lnR>
                    <a:lnT>
                      <a:noFill/>
                    </a:lnT>
                    <a:lnB>
                      <a:noFill/>
                    </a:lnB>
                    <a:solidFill>
                      <a:srgbClr val="F0D787"/>
                    </a:solidFill>
                  </a:tcPr>
                </a:tc>
                <a:tc>
                  <a:txBody>
                    <a:bodyPr/>
                    <a:lstStyle/>
                    <a:p>
                      <a:pPr algn="r" fontAlgn="b"/>
                      <a:r>
                        <a:rPr lang="en-US" sz="400" b="0" i="0" u="none" strike="noStrike">
                          <a:solidFill>
                            <a:srgbClr val="000000"/>
                          </a:solidFill>
                          <a:effectLst/>
                          <a:latin typeface="Calibri" panose="020F0502020204030204" pitchFamily="34" charset="0"/>
                        </a:rPr>
                        <a:t>74.8%</a:t>
                      </a:r>
                    </a:p>
                  </a:txBody>
                  <a:tcPr marL="2677" marR="2677" marT="2677" marB="0" anchor="b">
                    <a:lnL>
                      <a:noFill/>
                    </a:lnL>
                    <a:lnR>
                      <a:noFill/>
                    </a:lnR>
                    <a:lnT>
                      <a:noFill/>
                    </a:lnT>
                    <a:lnB>
                      <a:noFill/>
                    </a:lnB>
                    <a:solidFill>
                      <a:srgbClr val="FDE985"/>
                    </a:solidFill>
                  </a:tcPr>
                </a:tc>
                <a:tc>
                  <a:txBody>
                    <a:bodyPr/>
                    <a:lstStyle/>
                    <a:p>
                      <a:pPr algn="r" fontAlgn="b"/>
                      <a:r>
                        <a:rPr lang="en-US" sz="400" b="0" i="0" u="none" strike="noStrike">
                          <a:solidFill>
                            <a:srgbClr val="000000"/>
                          </a:solidFill>
                          <a:effectLst/>
                          <a:latin typeface="Calibri" panose="020F0502020204030204" pitchFamily="34" charset="0"/>
                        </a:rPr>
                        <a:t>74.2%</a:t>
                      </a:r>
                    </a:p>
                  </a:txBody>
                  <a:tcPr marL="2677" marR="2677" marT="2677" marB="0" anchor="b">
                    <a:lnL>
                      <a:noFill/>
                    </a:lnL>
                    <a:lnR>
                      <a:noFill/>
                    </a:lnR>
                    <a:lnT>
                      <a:noFill/>
                    </a:lnT>
                    <a:lnB>
                      <a:noFill/>
                    </a:lnB>
                    <a:solidFill>
                      <a:srgbClr val="E2E383"/>
                    </a:solidFill>
                  </a:tcPr>
                </a:tc>
                <a:tc>
                  <a:txBody>
                    <a:bodyPr/>
                    <a:lstStyle/>
                    <a:p>
                      <a:pPr algn="r" fontAlgn="b"/>
                      <a:r>
                        <a:rPr lang="en-US" sz="400" b="0" i="0" u="none" strike="noStrike">
                          <a:solidFill>
                            <a:srgbClr val="000000"/>
                          </a:solidFill>
                          <a:effectLst/>
                          <a:latin typeface="Calibri" panose="020F0502020204030204" pitchFamily="34" charset="0"/>
                        </a:rPr>
                        <a:t>79.2%</a:t>
                      </a:r>
                    </a:p>
                  </a:txBody>
                  <a:tcPr marL="2677" marR="2677" marT="2677" marB="0" anchor="b">
                    <a:lnL>
                      <a:noFill/>
                    </a:lnL>
                    <a:lnR>
                      <a:noFill/>
                    </a:lnR>
                    <a:lnT>
                      <a:noFill/>
                    </a:lnT>
                    <a:lnB>
                      <a:noFill/>
                    </a:lnB>
                    <a:solidFill>
                      <a:srgbClr val="C9DC81"/>
                    </a:solidFill>
                  </a:tcPr>
                </a:tc>
                <a:tc>
                  <a:txBody>
                    <a:bodyPr/>
                    <a:lstStyle/>
                    <a:p>
                      <a:pPr algn="r" fontAlgn="b"/>
                      <a:r>
                        <a:rPr lang="en-US" sz="400" b="0" i="0" u="none" strike="noStrike">
                          <a:solidFill>
                            <a:srgbClr val="000000"/>
                          </a:solidFill>
                          <a:effectLst/>
                          <a:latin typeface="Calibri" panose="020F0502020204030204" pitchFamily="34" charset="0"/>
                        </a:rPr>
                        <a:t>79.9%</a:t>
                      </a:r>
                    </a:p>
                  </a:txBody>
                  <a:tcPr marL="2677" marR="2677" marT="2677" marB="0" anchor="b">
                    <a:lnL>
                      <a:noFill/>
                    </a:lnL>
                    <a:lnR>
                      <a:noFill/>
                    </a:lnR>
                    <a:lnT>
                      <a:noFill/>
                    </a:lnT>
                    <a:lnB>
                      <a:noFill/>
                    </a:lnB>
                    <a:solidFill>
                      <a:srgbClr val="C6DB81"/>
                    </a:solidFill>
                  </a:tcPr>
                </a:tc>
                <a:tc>
                  <a:txBody>
                    <a:bodyPr/>
                    <a:lstStyle/>
                    <a:p>
                      <a:pPr algn="r" fontAlgn="b"/>
                      <a:r>
                        <a:rPr lang="en-US" sz="400" b="0" i="0" u="none" strike="noStrike">
                          <a:solidFill>
                            <a:srgbClr val="000000"/>
                          </a:solidFill>
                          <a:effectLst/>
                          <a:latin typeface="Calibri" panose="020F0502020204030204" pitchFamily="34" charset="0"/>
                        </a:rPr>
                        <a:t>85.9%</a:t>
                      </a:r>
                    </a:p>
                  </a:txBody>
                  <a:tcPr marL="2677" marR="2677" marT="2677" marB="0" anchor="b">
                    <a:lnL>
                      <a:noFill/>
                    </a:lnL>
                    <a:lnR>
                      <a:noFill/>
                    </a:lnR>
                    <a:lnT>
                      <a:noFill/>
                    </a:lnT>
                    <a:lnB>
                      <a:noFill/>
                    </a:lnB>
                    <a:solidFill>
                      <a:srgbClr val="A8D27F"/>
                    </a:solidFill>
                  </a:tcPr>
                </a:tc>
                <a:tc>
                  <a:txBody>
                    <a:bodyPr/>
                    <a:lstStyle/>
                    <a:p>
                      <a:pPr algn="r" fontAlgn="b"/>
                      <a:r>
                        <a:rPr lang="en-US" sz="400" b="0" i="0" u="none" strike="noStrike">
                          <a:solidFill>
                            <a:srgbClr val="000000"/>
                          </a:solidFill>
                          <a:effectLst/>
                          <a:latin typeface="Calibri" panose="020F0502020204030204" pitchFamily="34" charset="0"/>
                        </a:rPr>
                        <a:t>76.9%</a:t>
                      </a:r>
                    </a:p>
                  </a:txBody>
                  <a:tcPr marL="2677" marR="2677" marT="2677" marB="0" anchor="b">
                    <a:lnL>
                      <a:noFill/>
                    </a:lnL>
                    <a:lnR>
                      <a:noFill/>
                    </a:lnR>
                    <a:lnT>
                      <a:noFill/>
                    </a:lnT>
                    <a:lnB>
                      <a:noFill/>
                    </a:lnB>
                    <a:solidFill>
                      <a:srgbClr val="D5DF82"/>
                    </a:solidFill>
                  </a:tcPr>
                </a:tc>
                <a:tc>
                  <a:txBody>
                    <a:bodyPr/>
                    <a:lstStyle/>
                    <a:p>
                      <a:pPr algn="r" fontAlgn="b"/>
                      <a:r>
                        <a:rPr lang="en-US" sz="400" b="0" i="0" u="none" strike="noStrike">
                          <a:solidFill>
                            <a:srgbClr val="000000"/>
                          </a:solidFill>
                          <a:effectLst/>
                          <a:latin typeface="Calibri" panose="020F0502020204030204" pitchFamily="34" charset="0"/>
                        </a:rPr>
                        <a:t>72.0%</a:t>
                      </a:r>
                    </a:p>
                  </a:txBody>
                  <a:tcPr marL="2677" marR="2677" marT="2677" marB="0" anchor="b">
                    <a:lnL>
                      <a:noFill/>
                    </a:lnL>
                    <a:lnR>
                      <a:noFill/>
                    </a:lnR>
                    <a:lnT>
                      <a:noFill/>
                    </a:lnT>
                    <a:lnB>
                      <a:noFill/>
                    </a:lnB>
                    <a:solidFill>
                      <a:srgbClr val="F2E884"/>
                    </a:solidFill>
                  </a:tcPr>
                </a:tc>
                <a:tc>
                  <a:txBody>
                    <a:bodyPr/>
                    <a:lstStyle/>
                    <a:p>
                      <a:pPr algn="r" fontAlgn="b"/>
                      <a:r>
                        <a:rPr lang="en-US" sz="400" b="0" i="0" u="none" strike="noStrike">
                          <a:solidFill>
                            <a:srgbClr val="000000"/>
                          </a:solidFill>
                          <a:effectLst/>
                          <a:latin typeface="Calibri" panose="020F0502020204030204" pitchFamily="34" charset="0"/>
                        </a:rPr>
                        <a:t>78.5%</a:t>
                      </a:r>
                    </a:p>
                  </a:txBody>
                  <a:tcPr marL="2677" marR="2677" marT="2677" marB="0" anchor="b">
                    <a:lnL>
                      <a:noFill/>
                    </a:lnL>
                    <a:lnR>
                      <a:noFill/>
                    </a:lnR>
                    <a:lnT>
                      <a:noFill/>
                    </a:lnT>
                    <a:lnB>
                      <a:noFill/>
                    </a:lnB>
                    <a:solidFill>
                      <a:srgbClr val="D1DE82"/>
                    </a:solidFill>
                  </a:tcPr>
                </a:tc>
                <a:tc>
                  <a:txBody>
                    <a:bodyPr/>
                    <a:lstStyle/>
                    <a:p>
                      <a:pPr algn="r" fontAlgn="b"/>
                      <a:r>
                        <a:rPr lang="en-US" sz="400" b="0" i="0" u="none" strike="noStrike">
                          <a:solidFill>
                            <a:srgbClr val="000000"/>
                          </a:solidFill>
                          <a:effectLst/>
                          <a:latin typeface="Calibri" panose="020F0502020204030204" pitchFamily="34" charset="0"/>
                        </a:rPr>
                        <a:t>67.7%</a:t>
                      </a:r>
                    </a:p>
                  </a:txBody>
                  <a:tcPr marL="2677" marR="2677" marT="2677" marB="0" anchor="b">
                    <a:lnL>
                      <a:noFill/>
                    </a:lnL>
                    <a:lnR>
                      <a:noFill/>
                    </a:lnR>
                    <a:lnT>
                      <a:noFill/>
                    </a:lnT>
                    <a:lnB>
                      <a:noFill/>
                    </a:lnB>
                    <a:solidFill>
                      <a:srgbClr val="FAE585"/>
                    </a:solidFill>
                  </a:tcPr>
                </a:tc>
                <a:tc>
                  <a:txBody>
                    <a:bodyPr/>
                    <a:lstStyle/>
                    <a:p>
                      <a:pPr algn="r" fontAlgn="b"/>
                      <a:r>
                        <a:rPr lang="en-US" sz="400" b="0" i="0" u="none" strike="noStrike">
                          <a:solidFill>
                            <a:srgbClr val="000000"/>
                          </a:solidFill>
                          <a:effectLst/>
                          <a:latin typeface="Calibri" panose="020F0502020204030204" pitchFamily="34" charset="0"/>
                        </a:rPr>
                        <a:t>83.3%</a:t>
                      </a:r>
                    </a:p>
                  </a:txBody>
                  <a:tcPr marL="2677" marR="2677" marT="2677" marB="0" anchor="b">
                    <a:lnL>
                      <a:noFill/>
                    </a:lnL>
                    <a:lnR>
                      <a:noFill/>
                    </a:lnR>
                    <a:lnT>
                      <a:noFill/>
                    </a:lnT>
                    <a:lnB>
                      <a:noFill/>
                    </a:lnB>
                    <a:solidFill>
                      <a:srgbClr val="B8D780"/>
                    </a:solidFill>
                  </a:tcPr>
                </a:tc>
                <a:tc>
                  <a:txBody>
                    <a:bodyPr/>
                    <a:lstStyle/>
                    <a:p>
                      <a:pPr algn="r" fontAlgn="b"/>
                      <a:r>
                        <a:rPr lang="en-US" sz="400" b="0" i="0" u="none" strike="noStrike">
                          <a:solidFill>
                            <a:srgbClr val="000000"/>
                          </a:solidFill>
                          <a:effectLst/>
                          <a:latin typeface="Calibri" panose="020F0502020204030204" pitchFamily="34" charset="0"/>
                        </a:rPr>
                        <a:t>75.7%</a:t>
                      </a:r>
                    </a:p>
                  </a:txBody>
                  <a:tcPr marL="2677" marR="2677" marT="2677" marB="0" anchor="b">
                    <a:lnL>
                      <a:noFill/>
                    </a:lnL>
                    <a:lnR>
                      <a:noFill/>
                    </a:lnR>
                    <a:lnT>
                      <a:noFill/>
                    </a:lnT>
                    <a:lnB>
                      <a:noFill/>
                    </a:lnB>
                    <a:solidFill>
                      <a:srgbClr val="DFE283"/>
                    </a:solidFill>
                  </a:tcPr>
                </a:tc>
                <a:extLst>
                  <a:ext uri="{0D108BD9-81ED-4DB2-BD59-A6C34878D82A}">
                    <a16:rowId xmlns:a16="http://schemas.microsoft.com/office/drawing/2014/main" val="697209024"/>
                  </a:ext>
                </a:extLst>
              </a:tr>
              <a:tr h="220120">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Unfavorable attitude towards smoking cigarettes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82.3%</a:t>
                      </a:r>
                    </a:p>
                  </a:txBody>
                  <a:tcPr marL="2677" marR="2677" marT="2677" marB="0" anchor="b">
                    <a:lnL>
                      <a:noFill/>
                    </a:lnL>
                    <a:lnR>
                      <a:noFill/>
                    </a:lnR>
                    <a:lnT>
                      <a:noFill/>
                    </a:lnT>
                    <a:lnB>
                      <a:noFill/>
                    </a:lnB>
                    <a:solidFill>
                      <a:srgbClr val="D3DF82"/>
                    </a:solidFill>
                  </a:tcPr>
                </a:tc>
                <a:tc>
                  <a:txBody>
                    <a:bodyPr/>
                    <a:lstStyle/>
                    <a:p>
                      <a:pPr algn="r" fontAlgn="b"/>
                      <a:r>
                        <a:rPr lang="en-US" sz="400" b="0" i="0" u="none" strike="noStrike">
                          <a:solidFill>
                            <a:srgbClr val="000000"/>
                          </a:solidFill>
                          <a:effectLst/>
                          <a:latin typeface="Calibri" panose="020F0502020204030204" pitchFamily="34" charset="0"/>
                        </a:rPr>
                        <a:t>92.3%</a:t>
                      </a:r>
                    </a:p>
                  </a:txBody>
                  <a:tcPr marL="2677" marR="2677" marT="2677" marB="0" anchor="b">
                    <a:lnL>
                      <a:noFill/>
                    </a:lnL>
                    <a:lnR>
                      <a:noFill/>
                    </a:lnR>
                    <a:lnT>
                      <a:noFill/>
                    </a:lnT>
                    <a:lnB>
                      <a:noFill/>
                    </a:lnB>
                    <a:solidFill>
                      <a:srgbClr val="94CC7E"/>
                    </a:solidFill>
                  </a:tcPr>
                </a:tc>
                <a:tc>
                  <a:txBody>
                    <a:bodyPr/>
                    <a:lstStyle/>
                    <a:p>
                      <a:pPr algn="r" fontAlgn="b"/>
                      <a:r>
                        <a:rPr lang="en-US" sz="400" b="0" i="0" u="none" strike="noStrike">
                          <a:solidFill>
                            <a:srgbClr val="000000"/>
                          </a:solidFill>
                          <a:effectLst/>
                          <a:latin typeface="Calibri" panose="020F0502020204030204" pitchFamily="34" charset="0"/>
                        </a:rPr>
                        <a:t>89.0%</a:t>
                      </a:r>
                    </a:p>
                  </a:txBody>
                  <a:tcPr marL="2677" marR="2677" marT="2677" marB="0" anchor="b">
                    <a:lnL>
                      <a:noFill/>
                    </a:lnL>
                    <a:lnR>
                      <a:noFill/>
                    </a:lnR>
                    <a:lnT>
                      <a:noFill/>
                    </a:lnT>
                    <a:lnB>
                      <a:noFill/>
                    </a:lnB>
                    <a:solidFill>
                      <a:srgbClr val="A9D27F"/>
                    </a:solidFill>
                  </a:tcPr>
                </a:tc>
                <a:tc>
                  <a:txBody>
                    <a:bodyPr/>
                    <a:lstStyle/>
                    <a:p>
                      <a:pPr algn="r" fontAlgn="b"/>
                      <a:r>
                        <a:rPr lang="en-US" sz="400" b="0" i="0" u="none" strike="noStrike">
                          <a:solidFill>
                            <a:srgbClr val="000000"/>
                          </a:solidFill>
                          <a:effectLst/>
                          <a:latin typeface="Calibri" panose="020F0502020204030204" pitchFamily="34" charset="0"/>
                        </a:rPr>
                        <a:t>89.6%</a:t>
                      </a:r>
                    </a:p>
                  </a:txBody>
                  <a:tcPr marL="2677" marR="2677" marT="2677" marB="0" anchor="b">
                    <a:lnL>
                      <a:noFill/>
                    </a:lnL>
                    <a:lnR>
                      <a:noFill/>
                    </a:lnR>
                    <a:lnT>
                      <a:noFill/>
                    </a:lnT>
                    <a:lnB>
                      <a:noFill/>
                    </a:lnB>
                    <a:solidFill>
                      <a:srgbClr val="A5D17F"/>
                    </a:solidFill>
                  </a:tcPr>
                </a:tc>
                <a:tc>
                  <a:txBody>
                    <a:bodyPr/>
                    <a:lstStyle/>
                    <a:p>
                      <a:pPr algn="r" fontAlgn="b"/>
                      <a:r>
                        <a:rPr lang="en-US" sz="400" b="0" i="0" u="none" strike="noStrike">
                          <a:solidFill>
                            <a:srgbClr val="000000"/>
                          </a:solidFill>
                          <a:effectLst/>
                          <a:latin typeface="Calibri" panose="020F0502020204030204" pitchFamily="34" charset="0"/>
                        </a:rPr>
                        <a:t>87.8%</a:t>
                      </a:r>
                    </a:p>
                  </a:txBody>
                  <a:tcPr marL="2677" marR="2677" marT="2677" marB="0" anchor="b">
                    <a:lnL>
                      <a:noFill/>
                    </a:lnL>
                    <a:lnR>
                      <a:noFill/>
                    </a:lnR>
                    <a:lnT>
                      <a:noFill/>
                    </a:lnT>
                    <a:lnB>
                      <a:noFill/>
                    </a:lnB>
                    <a:solidFill>
                      <a:srgbClr val="B0D580"/>
                    </a:solidFill>
                  </a:tcPr>
                </a:tc>
                <a:tc>
                  <a:txBody>
                    <a:bodyPr/>
                    <a:lstStyle/>
                    <a:p>
                      <a:pPr algn="r" fontAlgn="b"/>
                      <a:r>
                        <a:rPr lang="en-US" sz="400" b="0" i="0" u="none" strike="noStrike">
                          <a:solidFill>
                            <a:srgbClr val="000000"/>
                          </a:solidFill>
                          <a:effectLst/>
                          <a:latin typeface="Calibri" panose="020F0502020204030204" pitchFamily="34" charset="0"/>
                        </a:rPr>
                        <a:t>85.3%</a:t>
                      </a:r>
                    </a:p>
                  </a:txBody>
                  <a:tcPr marL="2677" marR="2677" marT="2677" marB="0" anchor="b">
                    <a:lnL>
                      <a:noFill/>
                    </a:lnL>
                    <a:lnR>
                      <a:noFill/>
                    </a:lnR>
                    <a:lnT>
                      <a:noFill/>
                    </a:lnT>
                    <a:lnB>
                      <a:noFill/>
                    </a:lnB>
                    <a:solidFill>
                      <a:srgbClr val="C0D981"/>
                    </a:solidFill>
                  </a:tcPr>
                </a:tc>
                <a:tc>
                  <a:txBody>
                    <a:bodyPr/>
                    <a:lstStyle/>
                    <a:p>
                      <a:pPr algn="r" fontAlgn="b"/>
                      <a:r>
                        <a:rPr lang="en-US" sz="400" b="0" i="0" u="none" strike="noStrike">
                          <a:solidFill>
                            <a:srgbClr val="000000"/>
                          </a:solidFill>
                          <a:effectLst/>
                          <a:latin typeface="Calibri" panose="020F0502020204030204" pitchFamily="34" charset="0"/>
                        </a:rPr>
                        <a:t>84.2%</a:t>
                      </a:r>
                    </a:p>
                  </a:txBody>
                  <a:tcPr marL="2677" marR="2677" marT="2677" marB="0" anchor="b">
                    <a:lnL>
                      <a:noFill/>
                    </a:lnL>
                    <a:lnR>
                      <a:noFill/>
                    </a:lnR>
                    <a:lnT>
                      <a:noFill/>
                    </a:lnT>
                    <a:lnB>
                      <a:noFill/>
                    </a:lnB>
                    <a:solidFill>
                      <a:srgbClr val="C7DB81"/>
                    </a:solidFill>
                  </a:tcPr>
                </a:tc>
                <a:tc>
                  <a:txBody>
                    <a:bodyPr/>
                    <a:lstStyle/>
                    <a:p>
                      <a:pPr algn="r" fontAlgn="b"/>
                      <a:r>
                        <a:rPr lang="en-US" sz="400" b="0" i="0" u="none" strike="noStrike">
                          <a:solidFill>
                            <a:srgbClr val="000000"/>
                          </a:solidFill>
                          <a:effectLst/>
                          <a:latin typeface="Calibri" panose="020F0502020204030204" pitchFamily="34" charset="0"/>
                        </a:rPr>
                        <a:t>85.8%</a:t>
                      </a:r>
                    </a:p>
                  </a:txBody>
                  <a:tcPr marL="2677" marR="2677" marT="2677" marB="0" anchor="b">
                    <a:lnL>
                      <a:noFill/>
                    </a:lnL>
                    <a:lnR>
                      <a:noFill/>
                    </a:lnR>
                    <a:lnT>
                      <a:noFill/>
                    </a:lnT>
                    <a:lnB>
                      <a:noFill/>
                    </a:lnB>
                    <a:solidFill>
                      <a:srgbClr val="BDD881"/>
                    </a:solidFill>
                  </a:tcPr>
                </a:tc>
                <a:tc>
                  <a:txBody>
                    <a:bodyPr/>
                    <a:lstStyle/>
                    <a:p>
                      <a:pPr algn="r" fontAlgn="b"/>
                      <a:r>
                        <a:rPr lang="en-US" sz="400" b="0" i="0" u="none" strike="noStrike">
                          <a:solidFill>
                            <a:srgbClr val="000000"/>
                          </a:solidFill>
                          <a:effectLst/>
                          <a:latin typeface="Calibri" panose="020F0502020204030204" pitchFamily="34" charset="0"/>
                        </a:rPr>
                        <a:t>89.2%</a:t>
                      </a:r>
                    </a:p>
                  </a:txBody>
                  <a:tcPr marL="2677" marR="2677" marT="2677" marB="0" anchor="b">
                    <a:lnL>
                      <a:noFill/>
                    </a:lnL>
                    <a:lnR>
                      <a:noFill/>
                    </a:lnR>
                    <a:lnT>
                      <a:noFill/>
                    </a:lnT>
                    <a:lnB>
                      <a:noFill/>
                    </a:lnB>
                    <a:solidFill>
                      <a:srgbClr val="98CE7F"/>
                    </a:solidFill>
                  </a:tcPr>
                </a:tc>
                <a:tc>
                  <a:txBody>
                    <a:bodyPr/>
                    <a:lstStyle/>
                    <a:p>
                      <a:pPr algn="r" fontAlgn="b"/>
                      <a:r>
                        <a:rPr lang="en-US" sz="400" b="0" i="0" u="none" strike="noStrike">
                          <a:solidFill>
                            <a:srgbClr val="000000"/>
                          </a:solidFill>
                          <a:effectLst/>
                          <a:latin typeface="Calibri" panose="020F0502020204030204" pitchFamily="34" charset="0"/>
                        </a:rPr>
                        <a:t>81.7%</a:t>
                      </a:r>
                    </a:p>
                  </a:txBody>
                  <a:tcPr marL="2677" marR="2677" marT="2677" marB="0" anchor="b">
                    <a:lnL>
                      <a:noFill/>
                    </a:lnL>
                    <a:lnR>
                      <a:noFill/>
                    </a:lnR>
                    <a:lnT>
                      <a:noFill/>
                    </a:lnT>
                    <a:lnB>
                      <a:noFill/>
                    </a:lnB>
                    <a:solidFill>
                      <a:srgbClr val="BDD881"/>
                    </a:solidFill>
                  </a:tcPr>
                </a:tc>
                <a:tc>
                  <a:txBody>
                    <a:bodyPr/>
                    <a:lstStyle/>
                    <a:p>
                      <a:pPr algn="r" fontAlgn="b"/>
                      <a:r>
                        <a:rPr lang="en-US" sz="400" b="0" i="0" u="none" strike="noStrike">
                          <a:solidFill>
                            <a:srgbClr val="000000"/>
                          </a:solidFill>
                          <a:effectLst/>
                          <a:latin typeface="Calibri" panose="020F0502020204030204" pitchFamily="34" charset="0"/>
                        </a:rPr>
                        <a:t>77.8%</a:t>
                      </a:r>
                    </a:p>
                  </a:txBody>
                  <a:tcPr marL="2677" marR="2677" marT="2677" marB="0" anchor="b">
                    <a:lnL>
                      <a:noFill/>
                    </a:lnL>
                    <a:lnR>
                      <a:noFill/>
                    </a:lnR>
                    <a:lnT>
                      <a:noFill/>
                    </a:lnT>
                    <a:lnB>
                      <a:noFill/>
                    </a:lnB>
                    <a:solidFill>
                      <a:srgbClr val="D0DE82"/>
                    </a:solidFill>
                  </a:tcPr>
                </a:tc>
                <a:tc>
                  <a:txBody>
                    <a:bodyPr/>
                    <a:lstStyle/>
                    <a:p>
                      <a:pPr algn="r" fontAlgn="b"/>
                      <a:r>
                        <a:rPr lang="en-US" sz="400" b="0" i="0" u="none" strike="noStrike">
                          <a:solidFill>
                            <a:srgbClr val="000000"/>
                          </a:solidFill>
                          <a:effectLst/>
                          <a:latin typeface="Calibri" panose="020F0502020204030204" pitchFamily="34" charset="0"/>
                        </a:rPr>
                        <a:t>87.3%</a:t>
                      </a:r>
                    </a:p>
                  </a:txBody>
                  <a:tcPr marL="2677" marR="2677" marT="2677" marB="0" anchor="b">
                    <a:lnL>
                      <a:noFill/>
                    </a:lnL>
                    <a:lnR>
                      <a:noFill/>
                    </a:lnR>
                    <a:lnT>
                      <a:noFill/>
                    </a:lnT>
                    <a:lnB>
                      <a:noFill/>
                    </a:lnB>
                    <a:solidFill>
                      <a:srgbClr val="A1D07F"/>
                    </a:solidFill>
                  </a:tcPr>
                </a:tc>
                <a:tc>
                  <a:txBody>
                    <a:bodyPr/>
                    <a:lstStyle/>
                    <a:p>
                      <a:pPr algn="r" fontAlgn="b"/>
                      <a:r>
                        <a:rPr lang="en-US" sz="400" b="0" i="0" u="none" strike="noStrike">
                          <a:solidFill>
                            <a:srgbClr val="000000"/>
                          </a:solidFill>
                          <a:effectLst/>
                          <a:latin typeface="Calibri" panose="020F0502020204030204" pitchFamily="34" charset="0"/>
                        </a:rPr>
                        <a:t>81.1%</a:t>
                      </a:r>
                    </a:p>
                  </a:txBody>
                  <a:tcPr marL="2677" marR="2677" marT="2677" marB="0" anchor="b">
                    <a:lnL>
                      <a:noFill/>
                    </a:lnL>
                    <a:lnR>
                      <a:noFill/>
                    </a:lnR>
                    <a:lnT>
                      <a:noFill/>
                    </a:lnT>
                    <a:lnB>
                      <a:noFill/>
                    </a:lnB>
                    <a:solidFill>
                      <a:srgbClr val="C0D981"/>
                    </a:solidFill>
                  </a:tcPr>
                </a:tc>
                <a:tc>
                  <a:txBody>
                    <a:bodyPr/>
                    <a:lstStyle/>
                    <a:p>
                      <a:pPr algn="r" fontAlgn="b"/>
                      <a:r>
                        <a:rPr lang="en-US" sz="400" b="0" i="0" u="none" strike="noStrike">
                          <a:solidFill>
                            <a:srgbClr val="000000"/>
                          </a:solidFill>
                          <a:effectLst/>
                          <a:latin typeface="Calibri" panose="020F0502020204030204" pitchFamily="34" charset="0"/>
                        </a:rPr>
                        <a:t>88.7%</a:t>
                      </a:r>
                    </a:p>
                  </a:txBody>
                  <a:tcPr marL="2677" marR="2677" marT="2677" marB="0" anchor="b">
                    <a:lnL>
                      <a:noFill/>
                    </a:lnL>
                    <a:lnR>
                      <a:noFill/>
                    </a:lnR>
                    <a:lnT>
                      <a:noFill/>
                    </a:lnT>
                    <a:lnB>
                      <a:noFill/>
                    </a:lnB>
                    <a:solidFill>
                      <a:srgbClr val="9DCF7F"/>
                    </a:solidFill>
                  </a:tcPr>
                </a:tc>
                <a:tc>
                  <a:txBody>
                    <a:bodyPr/>
                    <a:lstStyle/>
                    <a:p>
                      <a:pPr algn="r" fontAlgn="b"/>
                      <a:r>
                        <a:rPr lang="en-US" sz="400" b="0" i="0" u="none" strike="noStrike">
                          <a:solidFill>
                            <a:srgbClr val="000000"/>
                          </a:solidFill>
                          <a:effectLst/>
                          <a:latin typeface="Calibri" panose="020F0502020204030204" pitchFamily="34" charset="0"/>
                        </a:rPr>
                        <a:t>86.9%</a:t>
                      </a:r>
                    </a:p>
                  </a:txBody>
                  <a:tcPr marL="2677" marR="2677" marT="2677" marB="0" anchor="b">
                    <a:lnL>
                      <a:noFill/>
                    </a:lnL>
                    <a:lnR>
                      <a:noFill/>
                    </a:lnR>
                    <a:lnT>
                      <a:noFill/>
                    </a:lnT>
                    <a:lnB>
                      <a:noFill/>
                    </a:lnB>
                    <a:solidFill>
                      <a:srgbClr val="A6D27F"/>
                    </a:solidFill>
                  </a:tcPr>
                </a:tc>
                <a:tc>
                  <a:txBody>
                    <a:bodyPr/>
                    <a:lstStyle/>
                    <a:p>
                      <a:pPr algn="r" fontAlgn="b"/>
                      <a:r>
                        <a:rPr lang="en-US" sz="400" b="0" i="0" u="none" strike="noStrike">
                          <a:solidFill>
                            <a:srgbClr val="000000"/>
                          </a:solidFill>
                          <a:effectLst/>
                          <a:latin typeface="Calibri" panose="020F0502020204030204" pitchFamily="34" charset="0"/>
                        </a:rPr>
                        <a:t>64.7%</a:t>
                      </a:r>
                    </a:p>
                  </a:txBody>
                  <a:tcPr marL="2677" marR="2677" marT="2677" marB="0" anchor="b">
                    <a:lnL>
                      <a:noFill/>
                    </a:lnL>
                    <a:lnR>
                      <a:noFill/>
                    </a:lnR>
                    <a:lnT>
                      <a:noFill/>
                    </a:lnT>
                    <a:lnB>
                      <a:noFill/>
                    </a:lnB>
                    <a:solidFill>
                      <a:srgbClr val="F3DB87"/>
                    </a:solidFill>
                  </a:tcPr>
                </a:tc>
                <a:tc>
                  <a:txBody>
                    <a:bodyPr/>
                    <a:lstStyle/>
                    <a:p>
                      <a:pPr algn="r" fontAlgn="b"/>
                      <a:r>
                        <a:rPr lang="en-US" sz="400" b="0" i="0" u="none" strike="noStrike">
                          <a:solidFill>
                            <a:srgbClr val="000000"/>
                          </a:solidFill>
                          <a:effectLst/>
                          <a:latin typeface="Calibri" panose="020F0502020204030204" pitchFamily="34" charset="0"/>
                        </a:rPr>
                        <a:t>77.4%</a:t>
                      </a:r>
                    </a:p>
                  </a:txBody>
                  <a:tcPr marL="2677" marR="2677" marT="2677" marB="0" anchor="b">
                    <a:lnL>
                      <a:noFill/>
                    </a:lnL>
                    <a:lnR>
                      <a:noFill/>
                    </a:lnR>
                    <a:lnT>
                      <a:noFill/>
                    </a:lnT>
                    <a:lnB>
                      <a:noFill/>
                    </a:lnB>
                    <a:solidFill>
                      <a:srgbClr val="D7E082"/>
                    </a:solidFill>
                  </a:tcPr>
                </a:tc>
                <a:tc>
                  <a:txBody>
                    <a:bodyPr/>
                    <a:lstStyle/>
                    <a:p>
                      <a:pPr algn="r" fontAlgn="b"/>
                      <a:r>
                        <a:rPr lang="en-US" sz="400" b="0" i="0" u="none" strike="noStrike">
                          <a:solidFill>
                            <a:srgbClr val="000000"/>
                          </a:solidFill>
                          <a:effectLst/>
                          <a:latin typeface="Calibri" panose="020F0502020204030204" pitchFamily="34" charset="0"/>
                        </a:rPr>
                        <a:t>77.4%</a:t>
                      </a:r>
                    </a:p>
                  </a:txBody>
                  <a:tcPr marL="2677" marR="2677" marT="2677" marB="0" anchor="b">
                    <a:lnL>
                      <a:noFill/>
                    </a:lnL>
                    <a:lnR>
                      <a:noFill/>
                    </a:lnR>
                    <a:lnT>
                      <a:noFill/>
                    </a:lnT>
                    <a:lnB>
                      <a:noFill/>
                    </a:lnB>
                    <a:solidFill>
                      <a:srgbClr val="D7E082"/>
                    </a:solidFill>
                  </a:tcPr>
                </a:tc>
                <a:extLst>
                  <a:ext uri="{0D108BD9-81ED-4DB2-BD59-A6C34878D82A}">
                    <a16:rowId xmlns:a16="http://schemas.microsoft.com/office/drawing/2014/main" val="2880915397"/>
                  </a:ext>
                </a:extLst>
              </a:tr>
              <a:tr h="16568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Unfavorable attitude towards cannabis use</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58.9%</a:t>
                      </a:r>
                    </a:p>
                  </a:txBody>
                  <a:tcPr marL="2677" marR="2677" marT="2677" marB="0" anchor="b">
                    <a:lnL>
                      <a:noFill/>
                    </a:lnL>
                    <a:lnR>
                      <a:noFill/>
                    </a:lnR>
                    <a:lnT>
                      <a:noFill/>
                    </a:lnT>
                    <a:lnB>
                      <a:noFill/>
                    </a:lnB>
                    <a:solidFill>
                      <a:srgbClr val="D5B48D"/>
                    </a:solidFill>
                  </a:tcPr>
                </a:tc>
                <a:tc>
                  <a:txBody>
                    <a:bodyPr/>
                    <a:lstStyle/>
                    <a:p>
                      <a:pPr algn="r" fontAlgn="b"/>
                      <a:r>
                        <a:rPr lang="en-US" sz="400" b="0" i="0" u="none" strike="noStrike">
                          <a:solidFill>
                            <a:srgbClr val="000000"/>
                          </a:solidFill>
                          <a:effectLst/>
                          <a:latin typeface="Calibri" panose="020F0502020204030204" pitchFamily="34" charset="0"/>
                        </a:rPr>
                        <a:t>78.1%</a:t>
                      </a:r>
                    </a:p>
                  </a:txBody>
                  <a:tcPr marL="2677" marR="2677" marT="2677" marB="0" anchor="b">
                    <a:lnL>
                      <a:noFill/>
                    </a:lnL>
                    <a:lnR>
                      <a:noFill/>
                    </a:lnR>
                    <a:lnT>
                      <a:noFill/>
                    </a:lnT>
                    <a:lnB>
                      <a:noFill/>
                    </a:lnB>
                    <a:solidFill>
                      <a:srgbClr val="EDE683"/>
                    </a:solidFill>
                  </a:tcPr>
                </a:tc>
                <a:tc>
                  <a:txBody>
                    <a:bodyPr/>
                    <a:lstStyle/>
                    <a:p>
                      <a:pPr algn="r" fontAlgn="b"/>
                      <a:r>
                        <a:rPr lang="en-US" sz="400" b="0" i="0" u="none" strike="noStrike">
                          <a:solidFill>
                            <a:srgbClr val="000000"/>
                          </a:solidFill>
                          <a:effectLst/>
                          <a:latin typeface="Calibri" panose="020F0502020204030204" pitchFamily="34" charset="0"/>
                        </a:rPr>
                        <a:t>70.3%</a:t>
                      </a:r>
                    </a:p>
                  </a:txBody>
                  <a:tcPr marL="2677" marR="2677" marT="2677" marB="0" anchor="b">
                    <a:lnL>
                      <a:noFill/>
                    </a:lnL>
                    <a:lnR>
                      <a:noFill/>
                    </a:lnR>
                    <a:lnT>
                      <a:noFill/>
                    </a:lnT>
                    <a:lnB>
                      <a:noFill/>
                    </a:lnB>
                    <a:solidFill>
                      <a:srgbClr val="F2DA87"/>
                    </a:solidFill>
                  </a:tcPr>
                </a:tc>
                <a:tc>
                  <a:txBody>
                    <a:bodyPr/>
                    <a:lstStyle/>
                    <a:p>
                      <a:pPr algn="r" fontAlgn="b"/>
                      <a:r>
                        <a:rPr lang="en-US" sz="400" b="0" i="0" u="none" strike="noStrike">
                          <a:solidFill>
                            <a:srgbClr val="000000"/>
                          </a:solidFill>
                          <a:effectLst/>
                          <a:latin typeface="Calibri" panose="020F0502020204030204" pitchFamily="34" charset="0"/>
                        </a:rPr>
                        <a:t>75.2%</a:t>
                      </a:r>
                    </a:p>
                  </a:txBody>
                  <a:tcPr marL="2677" marR="2677" marT="2677" marB="0" anchor="b">
                    <a:lnL>
                      <a:noFill/>
                    </a:lnL>
                    <a:lnR>
                      <a:noFill/>
                    </a:lnR>
                    <a:lnT>
                      <a:noFill/>
                    </a:lnT>
                    <a:lnB>
                      <a:noFill/>
                    </a:lnB>
                    <a:solidFill>
                      <a:srgbClr val="FFEB84"/>
                    </a:solidFill>
                  </a:tcPr>
                </a:tc>
                <a:tc>
                  <a:txBody>
                    <a:bodyPr/>
                    <a:lstStyle/>
                    <a:p>
                      <a:pPr algn="r" fontAlgn="b"/>
                      <a:r>
                        <a:rPr lang="en-US" sz="400" b="0" i="0" u="none" strike="noStrike">
                          <a:solidFill>
                            <a:srgbClr val="000000"/>
                          </a:solidFill>
                          <a:effectLst/>
                          <a:latin typeface="Calibri" panose="020F0502020204030204" pitchFamily="34" charset="0"/>
                        </a:rPr>
                        <a:t>75.3%</a:t>
                      </a:r>
                    </a:p>
                  </a:txBody>
                  <a:tcPr marL="2677" marR="2677" marT="2677" marB="0" anchor="b">
                    <a:lnL>
                      <a:noFill/>
                    </a:lnL>
                    <a:lnR>
                      <a:noFill/>
                    </a:lnR>
                    <a:lnT>
                      <a:noFill/>
                    </a:lnT>
                    <a:lnB>
                      <a:noFill/>
                    </a:lnB>
                    <a:solidFill>
                      <a:srgbClr val="FFEB84"/>
                    </a:solidFill>
                  </a:tcPr>
                </a:tc>
                <a:tc>
                  <a:txBody>
                    <a:bodyPr/>
                    <a:lstStyle/>
                    <a:p>
                      <a:pPr algn="r" fontAlgn="b"/>
                      <a:r>
                        <a:rPr lang="en-US" sz="400" b="0" i="0" u="none" strike="noStrike">
                          <a:solidFill>
                            <a:srgbClr val="000000"/>
                          </a:solidFill>
                          <a:effectLst/>
                          <a:latin typeface="Calibri" panose="020F0502020204030204" pitchFamily="34" charset="0"/>
                        </a:rPr>
                        <a:t>66.1%</a:t>
                      </a:r>
                    </a:p>
                  </a:txBody>
                  <a:tcPr marL="2677" marR="2677" marT="2677" marB="0" anchor="b">
                    <a:lnL>
                      <a:noFill/>
                    </a:lnL>
                    <a:lnR>
                      <a:noFill/>
                    </a:lnR>
                    <a:lnT>
                      <a:noFill/>
                    </a:lnT>
                    <a:lnB>
                      <a:noFill/>
                    </a:lnB>
                    <a:solidFill>
                      <a:srgbClr val="E7CC89"/>
                    </a:solidFill>
                  </a:tcPr>
                </a:tc>
                <a:tc>
                  <a:txBody>
                    <a:bodyPr/>
                    <a:lstStyle/>
                    <a:p>
                      <a:pPr algn="r" fontAlgn="b"/>
                      <a:r>
                        <a:rPr lang="en-US" sz="400" b="0" i="0" u="none" strike="noStrike">
                          <a:solidFill>
                            <a:srgbClr val="000000"/>
                          </a:solidFill>
                          <a:effectLst/>
                          <a:latin typeface="Calibri" panose="020F0502020204030204" pitchFamily="34" charset="0"/>
                        </a:rPr>
                        <a:t>70.0%</a:t>
                      </a:r>
                    </a:p>
                  </a:txBody>
                  <a:tcPr marL="2677" marR="2677" marT="2677" marB="0" anchor="b">
                    <a:lnL>
                      <a:noFill/>
                    </a:lnL>
                    <a:lnR>
                      <a:noFill/>
                    </a:lnR>
                    <a:lnT>
                      <a:noFill/>
                    </a:lnT>
                    <a:lnB>
                      <a:noFill/>
                    </a:lnB>
                    <a:solidFill>
                      <a:srgbClr val="F1D987"/>
                    </a:solidFill>
                  </a:tcPr>
                </a:tc>
                <a:tc>
                  <a:txBody>
                    <a:bodyPr/>
                    <a:lstStyle/>
                    <a:p>
                      <a:pPr algn="r" fontAlgn="b"/>
                      <a:r>
                        <a:rPr lang="en-US" sz="400" b="0" i="0" u="none" strike="noStrike">
                          <a:solidFill>
                            <a:srgbClr val="000000"/>
                          </a:solidFill>
                          <a:effectLst/>
                          <a:latin typeface="Calibri" panose="020F0502020204030204" pitchFamily="34" charset="0"/>
                        </a:rPr>
                        <a:t>61.6%</a:t>
                      </a:r>
                    </a:p>
                  </a:txBody>
                  <a:tcPr marL="2677" marR="2677" marT="2677" marB="0" anchor="b">
                    <a:lnL>
                      <a:noFill/>
                    </a:lnL>
                    <a:lnR>
                      <a:noFill/>
                    </a:lnR>
                    <a:lnT>
                      <a:noFill/>
                    </a:lnT>
                    <a:lnB>
                      <a:noFill/>
                    </a:lnB>
                    <a:solidFill>
                      <a:srgbClr val="DCBD8B"/>
                    </a:solidFill>
                  </a:tcPr>
                </a:tc>
                <a:tc>
                  <a:txBody>
                    <a:bodyPr/>
                    <a:lstStyle/>
                    <a:p>
                      <a:pPr algn="r" fontAlgn="b"/>
                      <a:r>
                        <a:rPr lang="en-US" sz="400" b="0" i="0" u="none" strike="noStrike">
                          <a:solidFill>
                            <a:srgbClr val="000000"/>
                          </a:solidFill>
                          <a:effectLst/>
                          <a:latin typeface="Calibri" panose="020F0502020204030204" pitchFamily="34" charset="0"/>
                        </a:rPr>
                        <a:t>73.2%</a:t>
                      </a:r>
                    </a:p>
                  </a:txBody>
                  <a:tcPr marL="2677" marR="2677" marT="2677" marB="0" anchor="b">
                    <a:lnL>
                      <a:noFill/>
                    </a:lnL>
                    <a:lnR>
                      <a:noFill/>
                    </a:lnR>
                    <a:lnT>
                      <a:noFill/>
                    </a:lnT>
                    <a:lnB>
                      <a:noFill/>
                    </a:lnB>
                    <a:solidFill>
                      <a:srgbClr val="E7E483"/>
                    </a:solidFill>
                  </a:tcPr>
                </a:tc>
                <a:tc>
                  <a:txBody>
                    <a:bodyPr/>
                    <a:lstStyle/>
                    <a:p>
                      <a:pPr algn="r" fontAlgn="b"/>
                      <a:r>
                        <a:rPr lang="en-US" sz="400" b="0" i="0" u="none" strike="noStrike">
                          <a:solidFill>
                            <a:srgbClr val="000000"/>
                          </a:solidFill>
                          <a:effectLst/>
                          <a:latin typeface="Calibri" panose="020F0502020204030204" pitchFamily="34" charset="0"/>
                        </a:rPr>
                        <a:t>52.8%</a:t>
                      </a:r>
                    </a:p>
                  </a:txBody>
                  <a:tcPr marL="2677" marR="2677" marT="2677" marB="0" anchor="b">
                    <a:lnL>
                      <a:noFill/>
                    </a:lnL>
                    <a:lnR>
                      <a:noFill/>
                    </a:lnR>
                    <a:lnT>
                      <a:noFill/>
                    </a:lnT>
                    <a:lnB>
                      <a:noFill/>
                    </a:lnB>
                    <a:solidFill>
                      <a:srgbClr val="D4B38D"/>
                    </a:solidFill>
                  </a:tcPr>
                </a:tc>
                <a:tc>
                  <a:txBody>
                    <a:bodyPr/>
                    <a:lstStyle/>
                    <a:p>
                      <a:pPr algn="r" fontAlgn="b"/>
                      <a:r>
                        <a:rPr lang="en-US" sz="400" b="0" i="0" u="none" strike="noStrike">
                          <a:solidFill>
                            <a:srgbClr val="000000"/>
                          </a:solidFill>
                          <a:effectLst/>
                          <a:latin typeface="Calibri" panose="020F0502020204030204" pitchFamily="34" charset="0"/>
                        </a:rPr>
                        <a:t>50.4%</a:t>
                      </a:r>
                    </a:p>
                  </a:txBody>
                  <a:tcPr marL="2677" marR="2677" marT="2677" marB="0" anchor="b">
                    <a:lnL>
                      <a:noFill/>
                    </a:lnL>
                    <a:lnR>
                      <a:noFill/>
                    </a:lnR>
                    <a:lnT>
                      <a:noFill/>
                    </a:lnT>
                    <a:lnB>
                      <a:noFill/>
                    </a:lnB>
                    <a:solidFill>
                      <a:srgbClr val="CDAA8E"/>
                    </a:solidFill>
                  </a:tcPr>
                </a:tc>
                <a:tc>
                  <a:txBody>
                    <a:bodyPr/>
                    <a:lstStyle/>
                    <a:p>
                      <a:pPr algn="r" fontAlgn="b"/>
                      <a:r>
                        <a:rPr lang="en-US" sz="400" b="0" i="0" u="none" strike="noStrike">
                          <a:solidFill>
                            <a:srgbClr val="000000"/>
                          </a:solidFill>
                          <a:effectLst/>
                          <a:latin typeface="Calibri" panose="020F0502020204030204" pitchFamily="34" charset="0"/>
                        </a:rPr>
                        <a:t>65.2%</a:t>
                      </a:r>
                    </a:p>
                  </a:txBody>
                  <a:tcPr marL="2677" marR="2677" marT="2677" marB="0" anchor="b">
                    <a:lnL>
                      <a:noFill/>
                    </a:lnL>
                    <a:lnR>
                      <a:noFill/>
                    </a:lnR>
                    <a:lnT>
                      <a:noFill/>
                    </a:lnT>
                    <a:lnB>
                      <a:noFill/>
                    </a:lnB>
                    <a:solidFill>
                      <a:srgbClr val="F6DF86"/>
                    </a:solidFill>
                  </a:tcPr>
                </a:tc>
                <a:tc>
                  <a:txBody>
                    <a:bodyPr/>
                    <a:lstStyle/>
                    <a:p>
                      <a:pPr algn="r" fontAlgn="b"/>
                      <a:r>
                        <a:rPr lang="en-US" sz="400" b="0" i="0" u="none" strike="noStrike">
                          <a:solidFill>
                            <a:srgbClr val="000000"/>
                          </a:solidFill>
                          <a:effectLst/>
                          <a:latin typeface="Calibri" panose="020F0502020204030204" pitchFamily="34" charset="0"/>
                        </a:rPr>
                        <a:t>59.8%</a:t>
                      </a:r>
                    </a:p>
                  </a:txBody>
                  <a:tcPr marL="2677" marR="2677" marT="2677" marB="0" anchor="b">
                    <a:lnL>
                      <a:noFill/>
                    </a:lnL>
                    <a:lnR>
                      <a:noFill/>
                    </a:lnR>
                    <a:lnT>
                      <a:noFill/>
                    </a:lnT>
                    <a:lnB>
                      <a:noFill/>
                    </a:lnB>
                    <a:solidFill>
                      <a:srgbClr val="E7CC89"/>
                    </a:solidFill>
                  </a:tcPr>
                </a:tc>
                <a:tc>
                  <a:txBody>
                    <a:bodyPr/>
                    <a:lstStyle/>
                    <a:p>
                      <a:pPr algn="r" fontAlgn="b"/>
                      <a:r>
                        <a:rPr lang="en-US" sz="400" b="0" i="0" u="none" strike="noStrike">
                          <a:solidFill>
                            <a:srgbClr val="000000"/>
                          </a:solidFill>
                          <a:effectLst/>
                          <a:latin typeface="Calibri" panose="020F0502020204030204" pitchFamily="34" charset="0"/>
                        </a:rPr>
                        <a:t>71.4%</a:t>
                      </a:r>
                    </a:p>
                  </a:txBody>
                  <a:tcPr marL="2677" marR="2677" marT="2677" marB="0" anchor="b">
                    <a:lnL>
                      <a:noFill/>
                    </a:lnL>
                    <a:lnR>
                      <a:noFill/>
                    </a:lnR>
                    <a:lnT>
                      <a:noFill/>
                    </a:lnT>
                    <a:lnB>
                      <a:noFill/>
                    </a:lnB>
                    <a:solidFill>
                      <a:srgbClr val="F5E884"/>
                    </a:solidFill>
                  </a:tcPr>
                </a:tc>
                <a:tc>
                  <a:txBody>
                    <a:bodyPr/>
                    <a:lstStyle/>
                    <a:p>
                      <a:pPr algn="r" fontAlgn="b"/>
                      <a:r>
                        <a:rPr lang="en-US" sz="400" b="0" i="0" u="none" strike="noStrike">
                          <a:solidFill>
                            <a:srgbClr val="000000"/>
                          </a:solidFill>
                          <a:effectLst/>
                          <a:latin typeface="Calibri" panose="020F0502020204030204" pitchFamily="34" charset="0"/>
                        </a:rPr>
                        <a:t>69.3%</a:t>
                      </a:r>
                    </a:p>
                  </a:txBody>
                  <a:tcPr marL="2677" marR="2677" marT="2677" marB="0" anchor="b">
                    <a:lnL>
                      <a:noFill/>
                    </a:lnL>
                    <a:lnR>
                      <a:noFill/>
                    </a:lnR>
                    <a:lnT>
                      <a:noFill/>
                    </a:lnT>
                    <a:lnB>
                      <a:noFill/>
                    </a:lnB>
                    <a:solidFill>
                      <a:srgbClr val="FEEA85"/>
                    </a:solidFill>
                  </a:tcPr>
                </a:tc>
                <a:tc>
                  <a:txBody>
                    <a:bodyPr/>
                    <a:lstStyle/>
                    <a:p>
                      <a:pPr algn="r" fontAlgn="b"/>
                      <a:r>
                        <a:rPr lang="en-US" sz="400" b="0" i="0" u="none" strike="noStrike">
                          <a:solidFill>
                            <a:srgbClr val="000000"/>
                          </a:solidFill>
                          <a:effectLst/>
                          <a:latin typeface="Calibri" panose="020F0502020204030204" pitchFamily="34" charset="0"/>
                        </a:rPr>
                        <a:t>40.6%</a:t>
                      </a:r>
                    </a:p>
                  </a:txBody>
                  <a:tcPr marL="2677" marR="2677" marT="2677" marB="0" anchor="b">
                    <a:lnL>
                      <a:noFill/>
                    </a:lnL>
                    <a:lnR>
                      <a:noFill/>
                    </a:lnR>
                    <a:lnT>
                      <a:noFill/>
                    </a:lnT>
                    <a:lnB>
                      <a:noFill/>
                    </a:lnB>
                    <a:solidFill>
                      <a:srgbClr val="B68C93"/>
                    </a:solidFill>
                  </a:tcPr>
                </a:tc>
                <a:tc>
                  <a:txBody>
                    <a:bodyPr/>
                    <a:lstStyle/>
                    <a:p>
                      <a:pPr algn="r" fontAlgn="b"/>
                      <a:r>
                        <a:rPr lang="en-US" sz="400" b="0" i="0" u="none" strike="noStrike">
                          <a:solidFill>
                            <a:srgbClr val="000000"/>
                          </a:solidFill>
                          <a:effectLst/>
                          <a:latin typeface="Calibri" panose="020F0502020204030204" pitchFamily="34" charset="0"/>
                        </a:rPr>
                        <a:t>57.4%</a:t>
                      </a:r>
                    </a:p>
                  </a:txBody>
                  <a:tcPr marL="2677" marR="2677" marT="2677" marB="0" anchor="b">
                    <a:lnL>
                      <a:noFill/>
                    </a:lnL>
                    <a:lnR>
                      <a:noFill/>
                    </a:lnR>
                    <a:lnT>
                      <a:noFill/>
                    </a:lnT>
                    <a:lnB>
                      <a:noFill/>
                    </a:lnB>
                    <a:solidFill>
                      <a:srgbClr val="E0C38A"/>
                    </a:solidFill>
                  </a:tcPr>
                </a:tc>
                <a:tc>
                  <a:txBody>
                    <a:bodyPr/>
                    <a:lstStyle/>
                    <a:p>
                      <a:pPr algn="r" fontAlgn="b"/>
                      <a:r>
                        <a:rPr lang="en-US" sz="400" b="0" i="0" u="none" strike="noStrike">
                          <a:solidFill>
                            <a:srgbClr val="000000"/>
                          </a:solidFill>
                          <a:effectLst/>
                          <a:latin typeface="Calibri" panose="020F0502020204030204" pitchFamily="34" charset="0"/>
                        </a:rPr>
                        <a:t>52.4%</a:t>
                      </a:r>
                    </a:p>
                  </a:txBody>
                  <a:tcPr marL="2677" marR="2677" marT="2677" marB="0" anchor="b">
                    <a:lnL>
                      <a:noFill/>
                    </a:lnL>
                    <a:lnR>
                      <a:noFill/>
                    </a:lnR>
                    <a:lnT>
                      <a:noFill/>
                    </a:lnT>
                    <a:lnB>
                      <a:noFill/>
                    </a:lnB>
                    <a:solidFill>
                      <a:srgbClr val="D4B38D"/>
                    </a:solidFill>
                  </a:tcPr>
                </a:tc>
                <a:extLst>
                  <a:ext uri="{0D108BD9-81ED-4DB2-BD59-A6C34878D82A}">
                    <a16:rowId xmlns:a16="http://schemas.microsoft.com/office/drawing/2014/main" val="768568385"/>
                  </a:ext>
                </a:extLst>
              </a:tr>
              <a:tr h="191091">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Perception of regular cannabis use as harmful</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49.3%</a:t>
                      </a:r>
                    </a:p>
                  </a:txBody>
                  <a:tcPr marL="2677" marR="2677" marT="2677" marB="0" anchor="b">
                    <a:lnL>
                      <a:noFill/>
                    </a:lnL>
                    <a:lnR>
                      <a:noFill/>
                    </a:lnR>
                    <a:lnT>
                      <a:noFill/>
                    </a:lnT>
                    <a:lnB>
                      <a:noFill/>
                    </a:lnB>
                    <a:solidFill>
                      <a:srgbClr val="BC9491"/>
                    </a:solidFill>
                  </a:tcPr>
                </a:tc>
                <a:tc>
                  <a:txBody>
                    <a:bodyPr/>
                    <a:lstStyle/>
                    <a:p>
                      <a:pPr algn="r" fontAlgn="b"/>
                      <a:r>
                        <a:rPr lang="en-US" sz="400" b="0" i="0" u="none" strike="noStrike">
                          <a:solidFill>
                            <a:srgbClr val="000000"/>
                          </a:solidFill>
                          <a:effectLst/>
                          <a:latin typeface="Calibri" panose="020F0502020204030204" pitchFamily="34" charset="0"/>
                        </a:rPr>
                        <a:t>74.0%</a:t>
                      </a:r>
                    </a:p>
                  </a:txBody>
                  <a:tcPr marL="2677" marR="2677" marT="2677" marB="0" anchor="b">
                    <a:lnL>
                      <a:noFill/>
                    </a:lnL>
                    <a:lnR>
                      <a:noFill/>
                    </a:lnR>
                    <a:lnT>
                      <a:noFill/>
                    </a:lnT>
                    <a:lnB>
                      <a:noFill/>
                    </a:lnB>
                    <a:solidFill>
                      <a:srgbClr val="FBE685"/>
                    </a:solidFill>
                  </a:tcPr>
                </a:tc>
                <a:tc>
                  <a:txBody>
                    <a:bodyPr/>
                    <a:lstStyle/>
                    <a:p>
                      <a:pPr algn="r" fontAlgn="b"/>
                      <a:r>
                        <a:rPr lang="en-US" sz="400" b="0" i="0" u="none" strike="noStrike">
                          <a:solidFill>
                            <a:srgbClr val="000000"/>
                          </a:solidFill>
                          <a:effectLst/>
                          <a:latin typeface="Calibri" panose="020F0502020204030204" pitchFamily="34" charset="0"/>
                        </a:rPr>
                        <a:t>59.9%</a:t>
                      </a:r>
                    </a:p>
                  </a:txBody>
                  <a:tcPr marL="2677" marR="2677" marT="2677" marB="0" anchor="b">
                    <a:lnL>
                      <a:noFill/>
                    </a:lnL>
                    <a:lnR>
                      <a:noFill/>
                    </a:lnR>
                    <a:lnT>
                      <a:noFill/>
                    </a:lnT>
                    <a:lnB>
                      <a:noFill/>
                    </a:lnB>
                    <a:solidFill>
                      <a:srgbClr val="D7B78C"/>
                    </a:solidFill>
                  </a:tcPr>
                </a:tc>
                <a:tc>
                  <a:txBody>
                    <a:bodyPr/>
                    <a:lstStyle/>
                    <a:p>
                      <a:pPr algn="r" fontAlgn="b"/>
                      <a:r>
                        <a:rPr lang="en-US" sz="400" b="0" i="0" u="none" strike="noStrike">
                          <a:solidFill>
                            <a:srgbClr val="000000"/>
                          </a:solidFill>
                          <a:effectLst/>
                          <a:latin typeface="Calibri" panose="020F0502020204030204" pitchFamily="34" charset="0"/>
                        </a:rPr>
                        <a:t>62.9%</a:t>
                      </a:r>
                    </a:p>
                  </a:txBody>
                  <a:tcPr marL="2677" marR="2677" marT="2677" marB="0" anchor="b">
                    <a:lnL>
                      <a:noFill/>
                    </a:lnL>
                    <a:lnR>
                      <a:noFill/>
                    </a:lnR>
                    <a:lnT>
                      <a:noFill/>
                    </a:lnT>
                    <a:lnB>
                      <a:noFill/>
                    </a:lnB>
                    <a:solidFill>
                      <a:srgbClr val="DFC18B"/>
                    </a:solidFill>
                  </a:tcPr>
                </a:tc>
                <a:tc>
                  <a:txBody>
                    <a:bodyPr/>
                    <a:lstStyle/>
                    <a:p>
                      <a:pPr algn="r" fontAlgn="b"/>
                      <a:r>
                        <a:rPr lang="en-US" sz="400" b="0" i="0" u="none" strike="noStrike">
                          <a:solidFill>
                            <a:srgbClr val="000000"/>
                          </a:solidFill>
                          <a:effectLst/>
                          <a:latin typeface="Calibri" panose="020F0502020204030204" pitchFamily="34" charset="0"/>
                        </a:rPr>
                        <a:t>58.5%</a:t>
                      </a:r>
                    </a:p>
                  </a:txBody>
                  <a:tcPr marL="2677" marR="2677" marT="2677" marB="0" anchor="b">
                    <a:lnL>
                      <a:noFill/>
                    </a:lnL>
                    <a:lnR>
                      <a:noFill/>
                    </a:lnR>
                    <a:lnT>
                      <a:noFill/>
                    </a:lnT>
                    <a:lnB>
                      <a:noFill/>
                    </a:lnB>
                    <a:solidFill>
                      <a:srgbClr val="D4B38D"/>
                    </a:solidFill>
                  </a:tcPr>
                </a:tc>
                <a:tc>
                  <a:txBody>
                    <a:bodyPr/>
                    <a:lstStyle/>
                    <a:p>
                      <a:pPr algn="r" fontAlgn="b"/>
                      <a:r>
                        <a:rPr lang="en-US" sz="400" b="0" i="0" u="none" strike="noStrike">
                          <a:solidFill>
                            <a:srgbClr val="000000"/>
                          </a:solidFill>
                          <a:effectLst/>
                          <a:latin typeface="Calibri" panose="020F0502020204030204" pitchFamily="34" charset="0"/>
                        </a:rPr>
                        <a:t>62.0%</a:t>
                      </a:r>
                    </a:p>
                  </a:txBody>
                  <a:tcPr marL="2677" marR="2677" marT="2677" marB="0" anchor="b">
                    <a:lnL>
                      <a:noFill/>
                    </a:lnL>
                    <a:lnR>
                      <a:noFill/>
                    </a:lnR>
                    <a:lnT>
                      <a:noFill/>
                    </a:lnT>
                    <a:lnB>
                      <a:noFill/>
                    </a:lnB>
                    <a:solidFill>
                      <a:srgbClr val="DDBE8B"/>
                    </a:solidFill>
                  </a:tcPr>
                </a:tc>
                <a:tc>
                  <a:txBody>
                    <a:bodyPr/>
                    <a:lstStyle/>
                    <a:p>
                      <a:pPr algn="r" fontAlgn="b"/>
                      <a:r>
                        <a:rPr lang="en-US" sz="400" b="0" i="0" u="none" strike="noStrike">
                          <a:solidFill>
                            <a:srgbClr val="000000"/>
                          </a:solidFill>
                          <a:effectLst/>
                          <a:latin typeface="Calibri" panose="020F0502020204030204" pitchFamily="34" charset="0"/>
                        </a:rPr>
                        <a:t>52.7%</a:t>
                      </a:r>
                    </a:p>
                  </a:txBody>
                  <a:tcPr marL="2677" marR="2677" marT="2677" marB="0" anchor="b">
                    <a:lnL>
                      <a:noFill/>
                    </a:lnL>
                    <a:lnR>
                      <a:noFill/>
                    </a:lnR>
                    <a:lnT>
                      <a:noFill/>
                    </a:lnT>
                    <a:lnB>
                      <a:noFill/>
                    </a:lnB>
                    <a:solidFill>
                      <a:srgbClr val="C59F90"/>
                    </a:solidFill>
                  </a:tcPr>
                </a:tc>
                <a:tc>
                  <a:txBody>
                    <a:bodyPr/>
                    <a:lstStyle/>
                    <a:p>
                      <a:pPr algn="r" fontAlgn="b"/>
                      <a:r>
                        <a:rPr lang="en-US" sz="400" b="0" i="0" u="none" strike="noStrike">
                          <a:solidFill>
                            <a:srgbClr val="000000"/>
                          </a:solidFill>
                          <a:effectLst/>
                          <a:latin typeface="Calibri" panose="020F0502020204030204" pitchFamily="34" charset="0"/>
                        </a:rPr>
                        <a:t>56.4%</a:t>
                      </a:r>
                    </a:p>
                  </a:txBody>
                  <a:tcPr marL="2677" marR="2677" marT="2677" marB="0" anchor="b">
                    <a:lnL>
                      <a:noFill/>
                    </a:lnL>
                    <a:lnR>
                      <a:noFill/>
                    </a:lnR>
                    <a:lnT>
                      <a:noFill/>
                    </a:lnT>
                    <a:lnB>
                      <a:noFill/>
                    </a:lnB>
                    <a:solidFill>
                      <a:srgbClr val="CEAB8E"/>
                    </a:solidFill>
                  </a:tcPr>
                </a:tc>
                <a:tc>
                  <a:txBody>
                    <a:bodyPr/>
                    <a:lstStyle/>
                    <a:p>
                      <a:pPr algn="r" fontAlgn="b"/>
                      <a:r>
                        <a:rPr lang="en-US" sz="400" b="0" i="0" u="none" strike="noStrike">
                          <a:solidFill>
                            <a:srgbClr val="000000"/>
                          </a:solidFill>
                          <a:effectLst/>
                          <a:latin typeface="Calibri" panose="020F0502020204030204" pitchFamily="34" charset="0"/>
                        </a:rPr>
                        <a:t>62.5%</a:t>
                      </a:r>
                    </a:p>
                  </a:txBody>
                  <a:tcPr marL="2677" marR="2677" marT="2677" marB="0" anchor="b">
                    <a:lnL>
                      <a:noFill/>
                    </a:lnL>
                    <a:lnR>
                      <a:noFill/>
                    </a:lnR>
                    <a:lnT>
                      <a:noFill/>
                    </a:lnT>
                    <a:lnB>
                      <a:noFill/>
                    </a:lnB>
                    <a:solidFill>
                      <a:srgbClr val="EFD688"/>
                    </a:solidFill>
                  </a:tcPr>
                </a:tc>
                <a:tc>
                  <a:txBody>
                    <a:bodyPr/>
                    <a:lstStyle/>
                    <a:p>
                      <a:pPr algn="r" fontAlgn="b"/>
                      <a:r>
                        <a:rPr lang="en-US" sz="400" b="0" i="0" u="none" strike="noStrike">
                          <a:solidFill>
                            <a:srgbClr val="000000"/>
                          </a:solidFill>
                          <a:effectLst/>
                          <a:latin typeface="Calibri" panose="020F0502020204030204" pitchFamily="34" charset="0"/>
                        </a:rPr>
                        <a:t>56.9%</a:t>
                      </a:r>
                    </a:p>
                  </a:txBody>
                  <a:tcPr marL="2677" marR="2677" marT="2677" marB="0" anchor="b">
                    <a:lnL>
                      <a:noFill/>
                    </a:lnL>
                    <a:lnR>
                      <a:noFill/>
                    </a:lnR>
                    <a:lnT>
                      <a:noFill/>
                    </a:lnT>
                    <a:lnB>
                      <a:noFill/>
                    </a:lnB>
                    <a:solidFill>
                      <a:srgbClr val="DFC18B"/>
                    </a:solidFill>
                  </a:tcPr>
                </a:tc>
                <a:tc>
                  <a:txBody>
                    <a:bodyPr/>
                    <a:lstStyle/>
                    <a:p>
                      <a:pPr algn="r" fontAlgn="b"/>
                      <a:r>
                        <a:rPr lang="en-US" sz="400" b="0" i="0" u="none" strike="noStrike">
                          <a:solidFill>
                            <a:srgbClr val="000000"/>
                          </a:solidFill>
                          <a:effectLst/>
                          <a:latin typeface="Calibri" panose="020F0502020204030204" pitchFamily="34" charset="0"/>
                        </a:rPr>
                        <a:t>55.4%</a:t>
                      </a:r>
                    </a:p>
                  </a:txBody>
                  <a:tcPr marL="2677" marR="2677" marT="2677" marB="0" anchor="b">
                    <a:lnL>
                      <a:noFill/>
                    </a:lnL>
                    <a:lnR>
                      <a:noFill/>
                    </a:lnR>
                    <a:lnT>
                      <a:noFill/>
                    </a:lnT>
                    <a:lnB>
                      <a:noFill/>
                    </a:lnB>
                    <a:solidFill>
                      <a:srgbClr val="DBBC8B"/>
                    </a:solidFill>
                  </a:tcPr>
                </a:tc>
                <a:tc>
                  <a:txBody>
                    <a:bodyPr/>
                    <a:lstStyle/>
                    <a:p>
                      <a:pPr algn="r" fontAlgn="b"/>
                      <a:r>
                        <a:rPr lang="en-US" sz="400" b="0" i="0" u="none" strike="noStrike">
                          <a:solidFill>
                            <a:srgbClr val="000000"/>
                          </a:solidFill>
                          <a:effectLst/>
                          <a:latin typeface="Calibri" panose="020F0502020204030204" pitchFamily="34" charset="0"/>
                        </a:rPr>
                        <a:t>66.9%</a:t>
                      </a:r>
                    </a:p>
                  </a:txBody>
                  <a:tcPr marL="2677" marR="2677" marT="2677" marB="0" anchor="b">
                    <a:lnL>
                      <a:noFill/>
                    </a:lnL>
                    <a:lnR>
                      <a:noFill/>
                    </a:lnR>
                    <a:lnT>
                      <a:noFill/>
                    </a:lnT>
                    <a:lnB>
                      <a:noFill/>
                    </a:lnB>
                    <a:solidFill>
                      <a:srgbClr val="FBE685"/>
                    </a:solidFill>
                  </a:tcPr>
                </a:tc>
                <a:tc>
                  <a:txBody>
                    <a:bodyPr/>
                    <a:lstStyle/>
                    <a:p>
                      <a:pPr algn="r" fontAlgn="b"/>
                      <a:r>
                        <a:rPr lang="en-US" sz="400" b="0" i="0" u="none" strike="noStrike">
                          <a:solidFill>
                            <a:srgbClr val="000000"/>
                          </a:solidFill>
                          <a:effectLst/>
                          <a:latin typeface="Calibri" panose="020F0502020204030204" pitchFamily="34" charset="0"/>
                        </a:rPr>
                        <a:t>57.5%</a:t>
                      </a:r>
                    </a:p>
                  </a:txBody>
                  <a:tcPr marL="2677" marR="2677" marT="2677" marB="0" anchor="b">
                    <a:lnL>
                      <a:noFill/>
                    </a:lnL>
                    <a:lnR>
                      <a:noFill/>
                    </a:lnR>
                    <a:lnT>
                      <a:noFill/>
                    </a:lnT>
                    <a:lnB>
                      <a:noFill/>
                    </a:lnB>
                    <a:solidFill>
                      <a:srgbClr val="E1C48A"/>
                    </a:solidFill>
                  </a:tcPr>
                </a:tc>
                <a:tc>
                  <a:txBody>
                    <a:bodyPr/>
                    <a:lstStyle/>
                    <a:p>
                      <a:pPr algn="r" fontAlgn="b"/>
                      <a:r>
                        <a:rPr lang="en-US" sz="400" b="0" i="0" u="none" strike="noStrike">
                          <a:solidFill>
                            <a:srgbClr val="000000"/>
                          </a:solidFill>
                          <a:effectLst/>
                          <a:latin typeface="Calibri" panose="020F0502020204030204" pitchFamily="34" charset="0"/>
                        </a:rPr>
                        <a:t>58.1%</a:t>
                      </a:r>
                    </a:p>
                  </a:txBody>
                  <a:tcPr marL="2677" marR="2677" marT="2677" marB="0" anchor="b">
                    <a:lnL>
                      <a:noFill/>
                    </a:lnL>
                    <a:lnR>
                      <a:noFill/>
                    </a:lnR>
                    <a:lnT>
                      <a:noFill/>
                    </a:lnT>
                    <a:lnB>
                      <a:noFill/>
                    </a:lnB>
                    <a:solidFill>
                      <a:srgbClr val="E2C58A"/>
                    </a:solidFill>
                  </a:tcPr>
                </a:tc>
                <a:tc>
                  <a:txBody>
                    <a:bodyPr/>
                    <a:lstStyle/>
                    <a:p>
                      <a:pPr algn="r" fontAlgn="b"/>
                      <a:r>
                        <a:rPr lang="en-US" sz="400" b="0" i="0" u="none" strike="noStrike">
                          <a:solidFill>
                            <a:srgbClr val="000000"/>
                          </a:solidFill>
                          <a:effectLst/>
                          <a:latin typeface="Calibri" panose="020F0502020204030204" pitchFamily="34" charset="0"/>
                        </a:rPr>
                        <a:t>65.6%</a:t>
                      </a:r>
                    </a:p>
                  </a:txBody>
                  <a:tcPr marL="2677" marR="2677" marT="2677" marB="0" anchor="b">
                    <a:lnL>
                      <a:noFill/>
                    </a:lnL>
                    <a:lnR>
                      <a:noFill/>
                    </a:lnR>
                    <a:lnT>
                      <a:noFill/>
                    </a:lnT>
                    <a:lnB>
                      <a:noFill/>
                    </a:lnB>
                    <a:solidFill>
                      <a:srgbClr val="F5DE86"/>
                    </a:solidFill>
                  </a:tcPr>
                </a:tc>
                <a:tc>
                  <a:txBody>
                    <a:bodyPr/>
                    <a:lstStyle/>
                    <a:p>
                      <a:pPr algn="r" fontAlgn="b"/>
                      <a:r>
                        <a:rPr lang="en-US" sz="400" b="0" i="0" u="none" strike="noStrike">
                          <a:solidFill>
                            <a:srgbClr val="000000"/>
                          </a:solidFill>
                          <a:effectLst/>
                          <a:latin typeface="Calibri" panose="020F0502020204030204" pitchFamily="34" charset="0"/>
                        </a:rPr>
                        <a:t>58.8%</a:t>
                      </a:r>
                    </a:p>
                  </a:txBody>
                  <a:tcPr marL="2677" marR="2677" marT="2677" marB="0" anchor="b">
                    <a:lnL>
                      <a:noFill/>
                    </a:lnL>
                    <a:lnR>
                      <a:noFill/>
                    </a:lnR>
                    <a:lnT>
                      <a:noFill/>
                    </a:lnT>
                    <a:lnB>
                      <a:noFill/>
                    </a:lnB>
                    <a:solidFill>
                      <a:srgbClr val="E4C88A"/>
                    </a:solidFill>
                  </a:tcPr>
                </a:tc>
                <a:tc>
                  <a:txBody>
                    <a:bodyPr/>
                    <a:lstStyle/>
                    <a:p>
                      <a:pPr algn="r" fontAlgn="b"/>
                      <a:r>
                        <a:rPr lang="en-US" sz="400" b="0" i="0" u="none" strike="noStrike">
                          <a:solidFill>
                            <a:srgbClr val="000000"/>
                          </a:solidFill>
                          <a:effectLst/>
                          <a:latin typeface="Calibri" panose="020F0502020204030204" pitchFamily="34" charset="0"/>
                        </a:rPr>
                        <a:t>63.2%</a:t>
                      </a:r>
                    </a:p>
                  </a:txBody>
                  <a:tcPr marL="2677" marR="2677" marT="2677" marB="0" anchor="b">
                    <a:lnL>
                      <a:noFill/>
                    </a:lnL>
                    <a:lnR>
                      <a:noFill/>
                    </a:lnR>
                    <a:lnT>
                      <a:noFill/>
                    </a:lnT>
                    <a:lnB>
                      <a:noFill/>
                    </a:lnB>
                    <a:solidFill>
                      <a:srgbClr val="EFD688"/>
                    </a:solidFill>
                  </a:tcPr>
                </a:tc>
                <a:tc>
                  <a:txBody>
                    <a:bodyPr/>
                    <a:lstStyle/>
                    <a:p>
                      <a:pPr algn="r" fontAlgn="b"/>
                      <a:r>
                        <a:rPr lang="en-US" sz="400" b="0" i="0" u="none" strike="noStrike">
                          <a:solidFill>
                            <a:srgbClr val="000000"/>
                          </a:solidFill>
                          <a:effectLst/>
                          <a:latin typeface="Calibri" panose="020F0502020204030204" pitchFamily="34" charset="0"/>
                        </a:rPr>
                        <a:t>55.9%</a:t>
                      </a:r>
                    </a:p>
                  </a:txBody>
                  <a:tcPr marL="2677" marR="2677" marT="2677" marB="0" anchor="b">
                    <a:lnL>
                      <a:noFill/>
                    </a:lnL>
                    <a:lnR>
                      <a:noFill/>
                    </a:lnR>
                    <a:lnT>
                      <a:noFill/>
                    </a:lnT>
                    <a:lnB>
                      <a:noFill/>
                    </a:lnB>
                    <a:solidFill>
                      <a:srgbClr val="DDBE8B"/>
                    </a:solidFill>
                  </a:tcPr>
                </a:tc>
                <a:extLst>
                  <a:ext uri="{0D108BD9-81ED-4DB2-BD59-A6C34878D82A}">
                    <a16:rowId xmlns:a16="http://schemas.microsoft.com/office/drawing/2014/main" val="3770154299"/>
                  </a:ext>
                </a:extLst>
              </a:tr>
              <a:tr h="274552">
                <a:tc>
                  <a:txBody>
                    <a:bodyPr/>
                    <a:lstStyle/>
                    <a:p>
                      <a:pPr algn="l" fontAlgn="b"/>
                      <a:r>
                        <a:rPr lang="en-US" sz="400" b="0" i="0" u="none" strike="noStrike">
                          <a:solidFill>
                            <a:srgbClr val="000000"/>
                          </a:solidFill>
                          <a:effectLst/>
                          <a:latin typeface="Calibri" panose="020F0502020204030204" pitchFamily="34" charset="0"/>
                        </a:rPr>
                        <a:t>Family protective factors</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Has opportunities for prosocial involvement in family</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54.9%</a:t>
                      </a:r>
                    </a:p>
                  </a:txBody>
                  <a:tcPr marL="2677" marR="2677" marT="2677" marB="0" anchor="b">
                    <a:lnL>
                      <a:noFill/>
                    </a:lnL>
                    <a:lnR>
                      <a:noFill/>
                    </a:lnR>
                    <a:lnT>
                      <a:noFill/>
                    </a:lnT>
                    <a:lnB>
                      <a:noFill/>
                    </a:lnB>
                    <a:solidFill>
                      <a:srgbClr val="CAA68F"/>
                    </a:solidFill>
                  </a:tcPr>
                </a:tc>
                <a:tc>
                  <a:txBody>
                    <a:bodyPr/>
                    <a:lstStyle/>
                    <a:p>
                      <a:pPr algn="r" fontAlgn="b"/>
                      <a:r>
                        <a:rPr lang="en-US" sz="400" b="0" i="0" u="none" strike="noStrike">
                          <a:solidFill>
                            <a:srgbClr val="000000"/>
                          </a:solidFill>
                          <a:effectLst/>
                          <a:latin typeface="Calibri" panose="020F0502020204030204" pitchFamily="34" charset="0"/>
                        </a:rPr>
                        <a:t>47.8%</a:t>
                      </a:r>
                    </a:p>
                  </a:txBody>
                  <a:tcPr marL="2677" marR="2677" marT="2677" marB="0" anchor="b">
                    <a:lnL>
                      <a:noFill/>
                    </a:lnL>
                    <a:lnR>
                      <a:noFill/>
                    </a:lnR>
                    <a:lnT>
                      <a:noFill/>
                    </a:lnT>
                    <a:lnB>
                      <a:noFill/>
                    </a:lnB>
                    <a:solidFill>
                      <a:srgbClr val="B88F92"/>
                    </a:solidFill>
                  </a:tcPr>
                </a:tc>
                <a:tc>
                  <a:txBody>
                    <a:bodyPr/>
                    <a:lstStyle/>
                    <a:p>
                      <a:pPr algn="r" fontAlgn="b"/>
                      <a:r>
                        <a:rPr lang="en-US" sz="400" b="0" i="0" u="none" strike="noStrike">
                          <a:solidFill>
                            <a:srgbClr val="000000"/>
                          </a:solidFill>
                          <a:effectLst/>
                          <a:latin typeface="Calibri" panose="020F0502020204030204" pitchFamily="34" charset="0"/>
                        </a:rPr>
                        <a:t>63.3%</a:t>
                      </a:r>
                    </a:p>
                  </a:txBody>
                  <a:tcPr marL="2677" marR="2677" marT="2677" marB="0" anchor="b">
                    <a:lnL>
                      <a:noFill/>
                    </a:lnL>
                    <a:lnR>
                      <a:noFill/>
                    </a:lnR>
                    <a:lnT>
                      <a:noFill/>
                    </a:lnT>
                    <a:lnB>
                      <a:noFill/>
                    </a:lnB>
                    <a:solidFill>
                      <a:srgbClr val="E0C38A"/>
                    </a:solidFill>
                  </a:tcPr>
                </a:tc>
                <a:tc>
                  <a:txBody>
                    <a:bodyPr/>
                    <a:lstStyle/>
                    <a:p>
                      <a:pPr algn="r" fontAlgn="b"/>
                      <a:r>
                        <a:rPr lang="en-US" sz="400" b="0" i="0" u="none" strike="noStrike">
                          <a:solidFill>
                            <a:srgbClr val="000000"/>
                          </a:solidFill>
                          <a:effectLst/>
                          <a:latin typeface="Calibri" panose="020F0502020204030204" pitchFamily="34" charset="0"/>
                        </a:rPr>
                        <a:t>55.0%</a:t>
                      </a:r>
                    </a:p>
                  </a:txBody>
                  <a:tcPr marL="2677" marR="2677" marT="2677" marB="0" anchor="b">
                    <a:lnL>
                      <a:noFill/>
                    </a:lnL>
                    <a:lnR>
                      <a:noFill/>
                    </a:lnR>
                    <a:lnT>
                      <a:noFill/>
                    </a:lnT>
                    <a:lnB>
                      <a:noFill/>
                    </a:lnB>
                    <a:solidFill>
                      <a:srgbClr val="CBA78F"/>
                    </a:solidFill>
                  </a:tcPr>
                </a:tc>
                <a:tc>
                  <a:txBody>
                    <a:bodyPr/>
                    <a:lstStyle/>
                    <a:p>
                      <a:pPr algn="r" fontAlgn="b"/>
                      <a:r>
                        <a:rPr lang="en-US" sz="400" b="0" i="0" u="none" strike="noStrike">
                          <a:solidFill>
                            <a:srgbClr val="000000"/>
                          </a:solidFill>
                          <a:effectLst/>
                          <a:latin typeface="Calibri" panose="020F0502020204030204" pitchFamily="34" charset="0"/>
                        </a:rPr>
                        <a:t>65.4%</a:t>
                      </a:r>
                    </a:p>
                  </a:txBody>
                  <a:tcPr marL="2677" marR="2677" marT="2677" marB="0" anchor="b">
                    <a:lnL>
                      <a:noFill/>
                    </a:lnL>
                    <a:lnR>
                      <a:noFill/>
                    </a:lnR>
                    <a:lnT>
                      <a:noFill/>
                    </a:lnT>
                    <a:lnB>
                      <a:noFill/>
                    </a:lnB>
                    <a:solidFill>
                      <a:srgbClr val="E5CA89"/>
                    </a:solidFill>
                  </a:tcPr>
                </a:tc>
                <a:tc>
                  <a:txBody>
                    <a:bodyPr/>
                    <a:lstStyle/>
                    <a:p>
                      <a:pPr algn="r" fontAlgn="b"/>
                      <a:r>
                        <a:rPr lang="en-US" sz="400" b="0" i="0" u="none" strike="noStrike">
                          <a:solidFill>
                            <a:srgbClr val="000000"/>
                          </a:solidFill>
                          <a:effectLst/>
                          <a:latin typeface="Calibri" panose="020F0502020204030204" pitchFamily="34" charset="0"/>
                        </a:rPr>
                        <a:t>60.6%</a:t>
                      </a:r>
                    </a:p>
                  </a:txBody>
                  <a:tcPr marL="2677" marR="2677" marT="2677" marB="0" anchor="b">
                    <a:lnL>
                      <a:noFill/>
                    </a:lnL>
                    <a:lnR>
                      <a:noFill/>
                    </a:lnR>
                    <a:lnT>
                      <a:noFill/>
                    </a:lnT>
                    <a:lnB>
                      <a:noFill/>
                    </a:lnB>
                    <a:solidFill>
                      <a:srgbClr val="D9BA8C"/>
                    </a:solidFill>
                  </a:tcPr>
                </a:tc>
                <a:tc>
                  <a:txBody>
                    <a:bodyPr/>
                    <a:lstStyle/>
                    <a:p>
                      <a:pPr algn="r" fontAlgn="b"/>
                      <a:r>
                        <a:rPr lang="en-US" sz="400" b="0" i="0" u="none" strike="noStrike">
                          <a:solidFill>
                            <a:srgbClr val="000000"/>
                          </a:solidFill>
                          <a:effectLst/>
                          <a:latin typeface="Calibri" panose="020F0502020204030204" pitchFamily="34" charset="0"/>
                        </a:rPr>
                        <a:t>51.8%</a:t>
                      </a:r>
                    </a:p>
                  </a:txBody>
                  <a:tcPr marL="2677" marR="2677" marT="2677" marB="0" anchor="b">
                    <a:lnL>
                      <a:noFill/>
                    </a:lnL>
                    <a:lnR>
                      <a:noFill/>
                    </a:lnR>
                    <a:lnT>
                      <a:noFill/>
                    </a:lnT>
                    <a:lnB>
                      <a:noFill/>
                    </a:lnB>
                    <a:solidFill>
                      <a:srgbClr val="C39C90"/>
                    </a:solidFill>
                  </a:tcPr>
                </a:tc>
                <a:tc>
                  <a:txBody>
                    <a:bodyPr/>
                    <a:lstStyle/>
                    <a:p>
                      <a:pPr algn="r" fontAlgn="b"/>
                      <a:r>
                        <a:rPr lang="en-US" sz="400" b="0" i="0" u="none" strike="noStrike">
                          <a:solidFill>
                            <a:srgbClr val="000000"/>
                          </a:solidFill>
                          <a:effectLst/>
                          <a:latin typeface="Calibri" panose="020F0502020204030204" pitchFamily="34" charset="0"/>
                        </a:rPr>
                        <a:t>54.0%</a:t>
                      </a:r>
                    </a:p>
                  </a:txBody>
                  <a:tcPr marL="2677" marR="2677" marT="2677" marB="0" anchor="b">
                    <a:lnL>
                      <a:noFill/>
                    </a:lnL>
                    <a:lnR>
                      <a:noFill/>
                    </a:lnR>
                    <a:lnT>
                      <a:noFill/>
                    </a:lnT>
                    <a:lnB>
                      <a:noFill/>
                    </a:lnB>
                    <a:solidFill>
                      <a:srgbClr val="C8A38F"/>
                    </a:solidFill>
                  </a:tcPr>
                </a:tc>
                <a:tc>
                  <a:txBody>
                    <a:bodyPr/>
                    <a:lstStyle/>
                    <a:p>
                      <a:pPr algn="r" fontAlgn="b"/>
                      <a:r>
                        <a:rPr lang="en-US" sz="400" b="0" i="0" u="none" strike="noStrike">
                          <a:solidFill>
                            <a:srgbClr val="000000"/>
                          </a:solidFill>
                          <a:effectLst/>
                          <a:latin typeface="Calibri" panose="020F0502020204030204" pitchFamily="34" charset="0"/>
                        </a:rPr>
                        <a:t>62.6%</a:t>
                      </a:r>
                    </a:p>
                  </a:txBody>
                  <a:tcPr marL="2677" marR="2677" marT="2677" marB="0" anchor="b">
                    <a:lnL>
                      <a:noFill/>
                    </a:lnL>
                    <a:lnR>
                      <a:noFill/>
                    </a:lnR>
                    <a:lnT>
                      <a:noFill/>
                    </a:lnT>
                    <a:lnB>
                      <a:noFill/>
                    </a:lnB>
                    <a:solidFill>
                      <a:srgbClr val="EFD688"/>
                    </a:solidFill>
                  </a:tcPr>
                </a:tc>
                <a:tc>
                  <a:txBody>
                    <a:bodyPr/>
                    <a:lstStyle/>
                    <a:p>
                      <a:pPr algn="r" fontAlgn="b"/>
                      <a:r>
                        <a:rPr lang="en-US" sz="400" b="0" i="0" u="none" strike="noStrike">
                          <a:solidFill>
                            <a:srgbClr val="000000"/>
                          </a:solidFill>
                          <a:effectLst/>
                          <a:latin typeface="Calibri" panose="020F0502020204030204" pitchFamily="34" charset="0"/>
                        </a:rPr>
                        <a:t>42.6%</a:t>
                      </a:r>
                    </a:p>
                  </a:txBody>
                  <a:tcPr marL="2677" marR="2677" marT="2677" marB="0" anchor="b">
                    <a:lnL>
                      <a:noFill/>
                    </a:lnL>
                    <a:lnR>
                      <a:noFill/>
                    </a:lnR>
                    <a:lnT>
                      <a:noFill/>
                    </a:lnT>
                    <a:lnB>
                      <a:noFill/>
                    </a:lnB>
                    <a:solidFill>
                      <a:srgbClr val="B88E92"/>
                    </a:solidFill>
                  </a:tcPr>
                </a:tc>
                <a:tc>
                  <a:txBody>
                    <a:bodyPr/>
                    <a:lstStyle/>
                    <a:p>
                      <a:pPr algn="r" fontAlgn="b"/>
                      <a:r>
                        <a:rPr lang="en-US" sz="400" b="0" i="0" u="none" strike="noStrike">
                          <a:solidFill>
                            <a:srgbClr val="000000"/>
                          </a:solidFill>
                          <a:effectLst/>
                          <a:latin typeface="Calibri" panose="020F0502020204030204" pitchFamily="34" charset="0"/>
                        </a:rPr>
                        <a:t>41.3%</a:t>
                      </a:r>
                    </a:p>
                  </a:txBody>
                  <a:tcPr marL="2677" marR="2677" marT="2677" marB="0" anchor="b">
                    <a:lnL>
                      <a:noFill/>
                    </a:lnL>
                    <a:lnR>
                      <a:noFill/>
                    </a:lnR>
                    <a:lnT>
                      <a:noFill/>
                    </a:lnT>
                    <a:lnB>
                      <a:noFill/>
                    </a:lnB>
                    <a:solidFill>
                      <a:srgbClr val="B48993"/>
                    </a:solidFill>
                  </a:tcPr>
                </a:tc>
                <a:tc>
                  <a:txBody>
                    <a:bodyPr/>
                    <a:lstStyle/>
                    <a:p>
                      <a:pPr algn="r" fontAlgn="b"/>
                      <a:r>
                        <a:rPr lang="en-US" sz="400" b="0" i="0" u="none" strike="noStrike">
                          <a:solidFill>
                            <a:srgbClr val="000000"/>
                          </a:solidFill>
                          <a:effectLst/>
                          <a:latin typeface="Calibri" panose="020F0502020204030204" pitchFamily="34" charset="0"/>
                        </a:rPr>
                        <a:t>47.8%</a:t>
                      </a:r>
                    </a:p>
                  </a:txBody>
                  <a:tcPr marL="2677" marR="2677" marT="2677" marB="0" anchor="b">
                    <a:lnL>
                      <a:noFill/>
                    </a:lnL>
                    <a:lnR>
                      <a:noFill/>
                    </a:lnR>
                    <a:lnT>
                      <a:noFill/>
                    </a:lnT>
                    <a:lnB>
                      <a:noFill/>
                    </a:lnB>
                    <a:solidFill>
                      <a:srgbClr val="C6A190"/>
                    </a:solidFill>
                  </a:tcPr>
                </a:tc>
                <a:tc>
                  <a:txBody>
                    <a:bodyPr/>
                    <a:lstStyle/>
                    <a:p>
                      <a:pPr algn="r" fontAlgn="b"/>
                      <a:r>
                        <a:rPr lang="en-US" sz="400" b="0" i="0" u="none" strike="noStrike">
                          <a:solidFill>
                            <a:srgbClr val="000000"/>
                          </a:solidFill>
                          <a:effectLst/>
                          <a:latin typeface="Calibri" panose="020F0502020204030204" pitchFamily="34" charset="0"/>
                        </a:rPr>
                        <a:t>38.0%</a:t>
                      </a:r>
                    </a:p>
                  </a:txBody>
                  <a:tcPr marL="2677" marR="2677" marT="2677" marB="0" anchor="b">
                    <a:lnL>
                      <a:noFill/>
                    </a:lnL>
                    <a:lnR>
                      <a:noFill/>
                    </a:lnR>
                    <a:lnT>
                      <a:noFill/>
                    </a:lnT>
                    <a:lnB>
                      <a:noFill/>
                    </a:lnB>
                    <a:solidFill>
                      <a:srgbClr val="AB7D95"/>
                    </a:solidFill>
                  </a:tcPr>
                </a:tc>
                <a:tc>
                  <a:txBody>
                    <a:bodyPr/>
                    <a:lstStyle/>
                    <a:p>
                      <a:pPr algn="r" fontAlgn="b"/>
                      <a:r>
                        <a:rPr lang="en-US" sz="400" b="0" i="0" u="none" strike="noStrike">
                          <a:solidFill>
                            <a:srgbClr val="000000"/>
                          </a:solidFill>
                          <a:effectLst/>
                          <a:latin typeface="Calibri" panose="020F0502020204030204" pitchFamily="34" charset="0"/>
                        </a:rPr>
                        <a:t>63.2%</a:t>
                      </a:r>
                    </a:p>
                  </a:txBody>
                  <a:tcPr marL="2677" marR="2677" marT="2677" marB="0" anchor="b">
                    <a:lnL>
                      <a:noFill/>
                    </a:lnL>
                    <a:lnR>
                      <a:noFill/>
                    </a:lnR>
                    <a:lnT>
                      <a:noFill/>
                    </a:lnT>
                    <a:lnB>
                      <a:noFill/>
                    </a:lnB>
                    <a:solidFill>
                      <a:srgbClr val="EFD688"/>
                    </a:solidFill>
                  </a:tcPr>
                </a:tc>
                <a:tc>
                  <a:txBody>
                    <a:bodyPr/>
                    <a:lstStyle/>
                    <a:p>
                      <a:pPr algn="r" fontAlgn="b"/>
                      <a:r>
                        <a:rPr lang="en-US" sz="400" b="0" i="0" u="none" strike="noStrike">
                          <a:solidFill>
                            <a:srgbClr val="000000"/>
                          </a:solidFill>
                          <a:effectLst/>
                          <a:latin typeface="Calibri" panose="020F0502020204030204" pitchFamily="34" charset="0"/>
                        </a:rPr>
                        <a:t>55.2%</a:t>
                      </a:r>
                    </a:p>
                  </a:txBody>
                  <a:tcPr marL="2677" marR="2677" marT="2677" marB="0" anchor="b">
                    <a:lnL>
                      <a:noFill/>
                    </a:lnL>
                    <a:lnR>
                      <a:noFill/>
                    </a:lnR>
                    <a:lnT>
                      <a:noFill/>
                    </a:lnT>
                    <a:lnB>
                      <a:noFill/>
                    </a:lnB>
                    <a:solidFill>
                      <a:srgbClr val="DBBC8B"/>
                    </a:solidFill>
                  </a:tcPr>
                </a:tc>
                <a:tc>
                  <a:txBody>
                    <a:bodyPr/>
                    <a:lstStyle/>
                    <a:p>
                      <a:pPr algn="r" fontAlgn="b"/>
                      <a:r>
                        <a:rPr lang="en-US" sz="400" b="0" i="0" u="none" strike="noStrike">
                          <a:solidFill>
                            <a:srgbClr val="000000"/>
                          </a:solidFill>
                          <a:effectLst/>
                          <a:latin typeface="Calibri" panose="020F0502020204030204" pitchFamily="34" charset="0"/>
                        </a:rPr>
                        <a:t>20.6%</a:t>
                      </a:r>
                    </a:p>
                  </a:txBody>
                  <a:tcPr marL="2677" marR="2677" marT="2677" marB="0" anchor="b">
                    <a:lnL>
                      <a:noFill/>
                    </a:lnL>
                    <a:lnR>
                      <a:noFill/>
                    </a:lnR>
                    <a:lnT>
                      <a:noFill/>
                    </a:lnT>
                    <a:lnB>
                      <a:noFill/>
                    </a:lnB>
                    <a:solidFill>
                      <a:srgbClr val="834A9D"/>
                    </a:solidFill>
                  </a:tcPr>
                </a:tc>
                <a:tc>
                  <a:txBody>
                    <a:bodyPr/>
                    <a:lstStyle/>
                    <a:p>
                      <a:pPr algn="r" fontAlgn="b"/>
                      <a:r>
                        <a:rPr lang="en-US" sz="400" b="0" i="0" u="none" strike="noStrike">
                          <a:solidFill>
                            <a:srgbClr val="000000"/>
                          </a:solidFill>
                          <a:effectLst/>
                          <a:latin typeface="Calibri" panose="020F0502020204030204" pitchFamily="34" charset="0"/>
                        </a:rPr>
                        <a:t>38.1%</a:t>
                      </a:r>
                    </a:p>
                  </a:txBody>
                  <a:tcPr marL="2677" marR="2677" marT="2677" marB="0" anchor="b">
                    <a:lnL>
                      <a:noFill/>
                    </a:lnL>
                    <a:lnR>
                      <a:noFill/>
                    </a:lnR>
                    <a:lnT>
                      <a:noFill/>
                    </a:lnT>
                    <a:lnB>
                      <a:noFill/>
                    </a:lnB>
                    <a:solidFill>
                      <a:srgbClr val="B08394"/>
                    </a:solidFill>
                  </a:tcPr>
                </a:tc>
                <a:tc>
                  <a:txBody>
                    <a:bodyPr/>
                    <a:lstStyle/>
                    <a:p>
                      <a:pPr algn="r" fontAlgn="b"/>
                      <a:r>
                        <a:rPr lang="en-US" sz="400" b="0" i="0" u="none" strike="noStrike">
                          <a:solidFill>
                            <a:srgbClr val="000000"/>
                          </a:solidFill>
                          <a:effectLst/>
                          <a:latin typeface="Calibri" panose="020F0502020204030204" pitchFamily="34" charset="0"/>
                        </a:rPr>
                        <a:t>34.9%</a:t>
                      </a:r>
                    </a:p>
                  </a:txBody>
                  <a:tcPr marL="2677" marR="2677" marT="2677" marB="0" anchor="b">
                    <a:lnL>
                      <a:noFill/>
                    </a:lnL>
                    <a:lnR>
                      <a:noFill/>
                    </a:lnR>
                    <a:lnT>
                      <a:noFill/>
                    </a:lnT>
                    <a:lnB>
                      <a:noFill/>
                    </a:lnB>
                    <a:solidFill>
                      <a:srgbClr val="A87996"/>
                    </a:solidFill>
                  </a:tcPr>
                </a:tc>
                <a:extLst>
                  <a:ext uri="{0D108BD9-81ED-4DB2-BD59-A6C34878D82A}">
                    <a16:rowId xmlns:a16="http://schemas.microsoft.com/office/drawing/2014/main" val="530737376"/>
                  </a:ext>
                </a:extLst>
              </a:tr>
              <a:tr h="165687">
                <a:tc>
                  <a:txBody>
                    <a:bodyPr/>
                    <a:lstStyle/>
                    <a:p>
                      <a:pPr algn="l" fontAlgn="b"/>
                      <a:r>
                        <a:rPr lang="en-US" sz="400" b="0" i="0" u="none" strike="noStrike">
                          <a:solidFill>
                            <a:srgbClr val="000000"/>
                          </a:solidFill>
                          <a:effectLst/>
                          <a:latin typeface="Calibri" panose="020F0502020204030204" pitchFamily="34" charset="0"/>
                        </a:rPr>
                        <a:t>School protective factors</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Enjoys school</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19.4%</a:t>
                      </a:r>
                    </a:p>
                  </a:txBody>
                  <a:tcPr marL="2677" marR="2677" marT="2677" marB="0" anchor="b">
                    <a:lnL>
                      <a:noFill/>
                    </a:lnL>
                    <a:lnR>
                      <a:noFill/>
                    </a:lnR>
                    <a:lnT>
                      <a:noFill/>
                    </a:lnT>
                    <a:lnB>
                      <a:noFill/>
                    </a:lnB>
                    <a:solidFill>
                      <a:srgbClr val="7030A0"/>
                    </a:solidFill>
                  </a:tcPr>
                </a:tc>
                <a:tc>
                  <a:txBody>
                    <a:bodyPr/>
                    <a:lstStyle/>
                    <a:p>
                      <a:pPr algn="r" fontAlgn="b"/>
                      <a:r>
                        <a:rPr lang="en-US" sz="400" b="0" i="0" u="none" strike="noStrike">
                          <a:solidFill>
                            <a:srgbClr val="000000"/>
                          </a:solidFill>
                          <a:effectLst/>
                          <a:latin typeface="Calibri" panose="020F0502020204030204" pitchFamily="34" charset="0"/>
                        </a:rPr>
                        <a:t>27.0%</a:t>
                      </a:r>
                    </a:p>
                  </a:txBody>
                  <a:tcPr marL="2677" marR="2677" marT="2677" marB="0" anchor="b">
                    <a:lnL>
                      <a:noFill/>
                    </a:lnL>
                    <a:lnR>
                      <a:noFill/>
                    </a:lnR>
                    <a:lnT>
                      <a:noFill/>
                    </a:lnT>
                    <a:lnB>
                      <a:noFill/>
                    </a:lnB>
                    <a:solidFill>
                      <a:srgbClr val="83499D"/>
                    </a:solidFill>
                  </a:tcPr>
                </a:tc>
                <a:tc>
                  <a:txBody>
                    <a:bodyPr/>
                    <a:lstStyle/>
                    <a:p>
                      <a:pPr algn="r" fontAlgn="b"/>
                      <a:r>
                        <a:rPr lang="en-US" sz="400" b="0" i="0" u="none" strike="noStrike">
                          <a:solidFill>
                            <a:srgbClr val="000000"/>
                          </a:solidFill>
                          <a:effectLst/>
                          <a:latin typeface="Calibri" panose="020F0502020204030204" pitchFamily="34" charset="0"/>
                        </a:rPr>
                        <a:t>22.7%</a:t>
                      </a:r>
                    </a:p>
                  </a:txBody>
                  <a:tcPr marL="2677" marR="2677" marT="2677" marB="0" anchor="b">
                    <a:lnL>
                      <a:noFill/>
                    </a:lnL>
                    <a:lnR>
                      <a:noFill/>
                    </a:lnR>
                    <a:lnT>
                      <a:noFill/>
                    </a:lnT>
                    <a:lnB>
                      <a:noFill/>
                    </a:lnB>
                    <a:solidFill>
                      <a:srgbClr val="783B9F"/>
                    </a:solidFill>
                  </a:tcPr>
                </a:tc>
                <a:tc>
                  <a:txBody>
                    <a:bodyPr/>
                    <a:lstStyle/>
                    <a:p>
                      <a:pPr algn="r" fontAlgn="b"/>
                      <a:r>
                        <a:rPr lang="en-US" sz="400" b="0" i="0" u="none" strike="noStrike">
                          <a:solidFill>
                            <a:srgbClr val="000000"/>
                          </a:solidFill>
                          <a:effectLst/>
                          <a:latin typeface="Calibri" panose="020F0502020204030204" pitchFamily="34" charset="0"/>
                        </a:rPr>
                        <a:t>24.4%</a:t>
                      </a:r>
                    </a:p>
                  </a:txBody>
                  <a:tcPr marL="2677" marR="2677" marT="2677" marB="0" anchor="b">
                    <a:lnL>
                      <a:noFill/>
                    </a:lnL>
                    <a:lnR>
                      <a:noFill/>
                    </a:lnR>
                    <a:lnT>
                      <a:noFill/>
                    </a:lnT>
                    <a:lnB>
                      <a:noFill/>
                    </a:lnB>
                    <a:solidFill>
                      <a:srgbClr val="7C409E"/>
                    </a:solidFill>
                  </a:tcPr>
                </a:tc>
                <a:tc>
                  <a:txBody>
                    <a:bodyPr/>
                    <a:lstStyle/>
                    <a:p>
                      <a:pPr algn="r" fontAlgn="b"/>
                      <a:r>
                        <a:rPr lang="en-US" sz="400" b="0" i="0" u="none" strike="noStrike">
                          <a:solidFill>
                            <a:srgbClr val="000000"/>
                          </a:solidFill>
                          <a:effectLst/>
                          <a:latin typeface="Calibri" panose="020F0502020204030204" pitchFamily="34" charset="0"/>
                        </a:rPr>
                        <a:t>28.1%</a:t>
                      </a:r>
                    </a:p>
                  </a:txBody>
                  <a:tcPr marL="2677" marR="2677" marT="2677" marB="0" anchor="b">
                    <a:lnL>
                      <a:noFill/>
                    </a:lnL>
                    <a:lnR>
                      <a:noFill/>
                    </a:lnR>
                    <a:lnT>
                      <a:noFill/>
                    </a:lnT>
                    <a:lnB>
                      <a:noFill/>
                    </a:lnB>
                    <a:solidFill>
                      <a:srgbClr val="864D9C"/>
                    </a:solidFill>
                  </a:tcPr>
                </a:tc>
                <a:tc>
                  <a:txBody>
                    <a:bodyPr/>
                    <a:lstStyle/>
                    <a:p>
                      <a:pPr algn="r" fontAlgn="b"/>
                      <a:r>
                        <a:rPr lang="en-US" sz="400" b="0" i="0" u="none" strike="noStrike">
                          <a:solidFill>
                            <a:srgbClr val="000000"/>
                          </a:solidFill>
                          <a:effectLst/>
                          <a:latin typeface="Calibri" panose="020F0502020204030204" pitchFamily="34" charset="0"/>
                        </a:rPr>
                        <a:t>27.0%</a:t>
                      </a:r>
                    </a:p>
                  </a:txBody>
                  <a:tcPr marL="2677" marR="2677" marT="2677" marB="0" anchor="b">
                    <a:lnL>
                      <a:noFill/>
                    </a:lnL>
                    <a:lnR>
                      <a:noFill/>
                    </a:lnR>
                    <a:lnT>
                      <a:noFill/>
                    </a:lnT>
                    <a:lnB>
                      <a:noFill/>
                    </a:lnB>
                    <a:solidFill>
                      <a:srgbClr val="83499D"/>
                    </a:solidFill>
                  </a:tcPr>
                </a:tc>
                <a:tc>
                  <a:txBody>
                    <a:bodyPr/>
                    <a:lstStyle/>
                    <a:p>
                      <a:pPr algn="r" fontAlgn="b"/>
                      <a:r>
                        <a:rPr lang="en-US" sz="400" b="0" i="0" u="none" strike="noStrike">
                          <a:solidFill>
                            <a:srgbClr val="000000"/>
                          </a:solidFill>
                          <a:effectLst/>
                          <a:latin typeface="Calibri" panose="020F0502020204030204" pitchFamily="34" charset="0"/>
                        </a:rPr>
                        <a:t>24.9%</a:t>
                      </a:r>
                    </a:p>
                  </a:txBody>
                  <a:tcPr marL="2677" marR="2677" marT="2677" marB="0" anchor="b">
                    <a:lnL>
                      <a:noFill/>
                    </a:lnL>
                    <a:lnR>
                      <a:noFill/>
                    </a:lnR>
                    <a:lnT>
                      <a:noFill/>
                    </a:lnT>
                    <a:lnB>
                      <a:noFill/>
                    </a:lnB>
                    <a:solidFill>
                      <a:srgbClr val="7E429E"/>
                    </a:solidFill>
                  </a:tcPr>
                </a:tc>
                <a:tc>
                  <a:txBody>
                    <a:bodyPr/>
                    <a:lstStyle/>
                    <a:p>
                      <a:pPr algn="r" fontAlgn="b"/>
                      <a:r>
                        <a:rPr lang="en-US" sz="400" b="0" i="0" u="none" strike="noStrike">
                          <a:solidFill>
                            <a:srgbClr val="000000"/>
                          </a:solidFill>
                          <a:effectLst/>
                          <a:latin typeface="Calibri" panose="020F0502020204030204" pitchFamily="34" charset="0"/>
                        </a:rPr>
                        <a:t>24.7%</a:t>
                      </a:r>
                    </a:p>
                  </a:txBody>
                  <a:tcPr marL="2677" marR="2677" marT="2677" marB="0" anchor="b">
                    <a:lnL>
                      <a:noFill/>
                    </a:lnL>
                    <a:lnR>
                      <a:noFill/>
                    </a:lnR>
                    <a:lnT>
                      <a:noFill/>
                    </a:lnT>
                    <a:lnB>
                      <a:noFill/>
                    </a:lnB>
                    <a:solidFill>
                      <a:srgbClr val="7D419E"/>
                    </a:solidFill>
                  </a:tcPr>
                </a:tc>
                <a:tc>
                  <a:txBody>
                    <a:bodyPr/>
                    <a:lstStyle/>
                    <a:p>
                      <a:pPr algn="r" fontAlgn="b"/>
                      <a:r>
                        <a:rPr lang="en-US" sz="400" b="0" i="0" u="none" strike="noStrike">
                          <a:solidFill>
                            <a:srgbClr val="000000"/>
                          </a:solidFill>
                          <a:effectLst/>
                          <a:latin typeface="Calibri" panose="020F0502020204030204" pitchFamily="34" charset="0"/>
                        </a:rPr>
                        <a:t>27.1%</a:t>
                      </a:r>
                    </a:p>
                  </a:txBody>
                  <a:tcPr marL="2677" marR="2677" marT="2677" marB="0" anchor="b">
                    <a:lnL>
                      <a:noFill/>
                    </a:lnL>
                    <a:lnR>
                      <a:noFill/>
                    </a:lnR>
                    <a:lnT>
                      <a:noFill/>
                    </a:lnT>
                    <a:lnB>
                      <a:noFill/>
                    </a:lnB>
                    <a:solidFill>
                      <a:srgbClr val="8D569B"/>
                    </a:solidFill>
                  </a:tcPr>
                </a:tc>
                <a:tc>
                  <a:txBody>
                    <a:bodyPr/>
                    <a:lstStyle/>
                    <a:p>
                      <a:pPr algn="r" fontAlgn="b"/>
                      <a:r>
                        <a:rPr lang="en-US" sz="400" b="0" i="0" u="none" strike="noStrike">
                          <a:solidFill>
                            <a:srgbClr val="000000"/>
                          </a:solidFill>
                          <a:effectLst/>
                          <a:latin typeface="Calibri" panose="020F0502020204030204" pitchFamily="34" charset="0"/>
                        </a:rPr>
                        <a:t>19.8%</a:t>
                      </a:r>
                    </a:p>
                  </a:txBody>
                  <a:tcPr marL="2677" marR="2677" marT="2677" marB="0" anchor="b">
                    <a:lnL>
                      <a:noFill/>
                    </a:lnL>
                    <a:lnR>
                      <a:noFill/>
                    </a:lnR>
                    <a:lnT>
                      <a:noFill/>
                    </a:lnT>
                    <a:lnB>
                      <a:noFill/>
                    </a:lnB>
                    <a:solidFill>
                      <a:srgbClr val="793B9F"/>
                    </a:solidFill>
                  </a:tcPr>
                </a:tc>
                <a:tc>
                  <a:txBody>
                    <a:bodyPr/>
                    <a:lstStyle/>
                    <a:p>
                      <a:pPr algn="r" fontAlgn="b"/>
                      <a:r>
                        <a:rPr lang="en-US" sz="400" b="0" i="0" u="none" strike="noStrike">
                          <a:solidFill>
                            <a:srgbClr val="000000"/>
                          </a:solidFill>
                          <a:effectLst/>
                          <a:latin typeface="Calibri" panose="020F0502020204030204" pitchFamily="34" charset="0"/>
                        </a:rPr>
                        <a:t>21.9%</a:t>
                      </a:r>
                    </a:p>
                  </a:txBody>
                  <a:tcPr marL="2677" marR="2677" marT="2677" marB="0" anchor="b">
                    <a:lnL>
                      <a:noFill/>
                    </a:lnL>
                    <a:lnR>
                      <a:noFill/>
                    </a:lnR>
                    <a:lnT>
                      <a:noFill/>
                    </a:lnT>
                    <a:lnB>
                      <a:noFill/>
                    </a:lnB>
                    <a:solidFill>
                      <a:srgbClr val="7E439E"/>
                    </a:solidFill>
                  </a:tcPr>
                </a:tc>
                <a:tc>
                  <a:txBody>
                    <a:bodyPr/>
                    <a:lstStyle/>
                    <a:p>
                      <a:pPr algn="r" fontAlgn="b"/>
                      <a:r>
                        <a:rPr lang="en-US" sz="400" b="0" i="0" u="none" strike="noStrike">
                          <a:solidFill>
                            <a:srgbClr val="000000"/>
                          </a:solidFill>
                          <a:effectLst/>
                          <a:latin typeface="Calibri" panose="020F0502020204030204" pitchFamily="34" charset="0"/>
                        </a:rPr>
                        <a:t>23.4%</a:t>
                      </a:r>
                    </a:p>
                  </a:txBody>
                  <a:tcPr marL="2677" marR="2677" marT="2677" marB="0" anchor="b">
                    <a:lnL>
                      <a:noFill/>
                    </a:lnL>
                    <a:lnR>
                      <a:noFill/>
                    </a:lnR>
                    <a:lnT>
                      <a:noFill/>
                    </a:lnT>
                    <a:lnB>
                      <a:noFill/>
                    </a:lnB>
                    <a:solidFill>
                      <a:srgbClr val="83489D"/>
                    </a:solidFill>
                  </a:tcPr>
                </a:tc>
                <a:tc>
                  <a:txBody>
                    <a:bodyPr/>
                    <a:lstStyle/>
                    <a:p>
                      <a:pPr algn="r" fontAlgn="b"/>
                      <a:r>
                        <a:rPr lang="en-US" sz="400" b="0" i="0" u="none" strike="noStrike">
                          <a:solidFill>
                            <a:srgbClr val="000000"/>
                          </a:solidFill>
                          <a:effectLst/>
                          <a:latin typeface="Calibri" panose="020F0502020204030204" pitchFamily="34" charset="0"/>
                        </a:rPr>
                        <a:t>18.2%</a:t>
                      </a:r>
                    </a:p>
                  </a:txBody>
                  <a:tcPr marL="2677" marR="2677" marT="2677" marB="0" anchor="b">
                    <a:lnL>
                      <a:noFill/>
                    </a:lnL>
                    <a:lnR>
                      <a:noFill/>
                    </a:lnR>
                    <a:lnT>
                      <a:noFill/>
                    </a:lnT>
                    <a:lnB>
                      <a:noFill/>
                    </a:lnB>
                    <a:solidFill>
                      <a:srgbClr val="7436A0"/>
                    </a:solidFill>
                  </a:tcPr>
                </a:tc>
                <a:tc>
                  <a:txBody>
                    <a:bodyPr/>
                    <a:lstStyle/>
                    <a:p>
                      <a:pPr algn="r" fontAlgn="b"/>
                      <a:r>
                        <a:rPr lang="en-US" sz="400" b="0" i="0" u="none" strike="noStrike">
                          <a:solidFill>
                            <a:srgbClr val="000000"/>
                          </a:solidFill>
                          <a:effectLst/>
                          <a:latin typeface="Calibri" panose="020F0502020204030204" pitchFamily="34" charset="0"/>
                        </a:rPr>
                        <a:t>28.2%</a:t>
                      </a:r>
                    </a:p>
                  </a:txBody>
                  <a:tcPr marL="2677" marR="2677" marT="2677" marB="0" anchor="b">
                    <a:lnL>
                      <a:noFill/>
                    </a:lnL>
                    <a:lnR>
                      <a:noFill/>
                    </a:lnR>
                    <a:lnT>
                      <a:noFill/>
                    </a:lnT>
                    <a:lnB>
                      <a:noFill/>
                    </a:lnB>
                    <a:solidFill>
                      <a:srgbClr val="976399"/>
                    </a:solidFill>
                  </a:tcPr>
                </a:tc>
                <a:tc>
                  <a:txBody>
                    <a:bodyPr/>
                    <a:lstStyle/>
                    <a:p>
                      <a:pPr algn="r" fontAlgn="b"/>
                      <a:r>
                        <a:rPr lang="en-US" sz="400" b="0" i="0" u="none" strike="noStrike">
                          <a:solidFill>
                            <a:srgbClr val="000000"/>
                          </a:solidFill>
                          <a:effectLst/>
                          <a:latin typeface="Calibri" panose="020F0502020204030204" pitchFamily="34" charset="0"/>
                        </a:rPr>
                        <a:t>24.1%</a:t>
                      </a:r>
                    </a:p>
                  </a:txBody>
                  <a:tcPr marL="2677" marR="2677" marT="2677" marB="0" anchor="b">
                    <a:lnL>
                      <a:noFill/>
                    </a:lnL>
                    <a:lnR>
                      <a:noFill/>
                    </a:lnR>
                    <a:lnT>
                      <a:noFill/>
                    </a:lnT>
                    <a:lnB>
                      <a:noFill/>
                    </a:lnB>
                    <a:solidFill>
                      <a:srgbClr val="8C559B"/>
                    </a:solidFill>
                  </a:tcPr>
                </a:tc>
                <a:tc>
                  <a:txBody>
                    <a:bodyPr/>
                    <a:lstStyle/>
                    <a:p>
                      <a:pPr algn="r" fontAlgn="b"/>
                      <a:r>
                        <a:rPr lang="en-US" sz="400" b="0" i="0" u="none" strike="noStrike">
                          <a:solidFill>
                            <a:srgbClr val="000000"/>
                          </a:solidFill>
                          <a:effectLst/>
                          <a:latin typeface="Calibri" panose="020F0502020204030204" pitchFamily="34" charset="0"/>
                        </a:rPr>
                        <a:t>13.8%</a:t>
                      </a:r>
                    </a:p>
                  </a:txBody>
                  <a:tcPr marL="2677" marR="2677" marT="2677" marB="0" anchor="b">
                    <a:lnL>
                      <a:noFill/>
                    </a:lnL>
                    <a:lnR>
                      <a:noFill/>
                    </a:lnR>
                    <a:lnT>
                      <a:noFill/>
                    </a:lnT>
                    <a:lnB>
                      <a:noFill/>
                    </a:lnB>
                    <a:solidFill>
                      <a:srgbClr val="7233A0"/>
                    </a:solidFill>
                  </a:tcPr>
                </a:tc>
                <a:tc>
                  <a:txBody>
                    <a:bodyPr/>
                    <a:lstStyle/>
                    <a:p>
                      <a:pPr algn="r" fontAlgn="b"/>
                      <a:r>
                        <a:rPr lang="en-US" sz="400" b="0" i="0" u="none" strike="noStrike">
                          <a:solidFill>
                            <a:srgbClr val="000000"/>
                          </a:solidFill>
                          <a:effectLst/>
                          <a:latin typeface="Calibri" panose="020F0502020204030204" pitchFamily="34" charset="0"/>
                        </a:rPr>
                        <a:t>20.6%</a:t>
                      </a:r>
                    </a:p>
                  </a:txBody>
                  <a:tcPr marL="2677" marR="2677" marT="2677" marB="0" anchor="b">
                    <a:lnL>
                      <a:noFill/>
                    </a:lnL>
                    <a:lnR>
                      <a:noFill/>
                    </a:lnR>
                    <a:lnT>
                      <a:noFill/>
                    </a:lnT>
                    <a:lnB>
                      <a:noFill/>
                    </a:lnB>
                    <a:solidFill>
                      <a:srgbClr val="834A9D"/>
                    </a:solidFill>
                  </a:tcPr>
                </a:tc>
                <a:tc>
                  <a:txBody>
                    <a:bodyPr/>
                    <a:lstStyle/>
                    <a:p>
                      <a:pPr algn="r" fontAlgn="b"/>
                      <a:r>
                        <a:rPr lang="en-US" sz="400" b="0" i="0" u="none" strike="noStrike">
                          <a:solidFill>
                            <a:srgbClr val="000000"/>
                          </a:solidFill>
                          <a:effectLst/>
                          <a:latin typeface="Calibri" panose="020F0502020204030204" pitchFamily="34" charset="0"/>
                        </a:rPr>
                        <a:t>19.5%</a:t>
                      </a:r>
                    </a:p>
                  </a:txBody>
                  <a:tcPr marL="2677" marR="2677" marT="2677" marB="0" anchor="b">
                    <a:lnL>
                      <a:noFill/>
                    </a:lnL>
                    <a:lnR>
                      <a:noFill/>
                    </a:lnR>
                    <a:lnT>
                      <a:noFill/>
                    </a:lnT>
                    <a:lnB>
                      <a:noFill/>
                    </a:lnB>
                    <a:solidFill>
                      <a:srgbClr val="81469D"/>
                    </a:solidFill>
                  </a:tcPr>
                </a:tc>
                <a:extLst>
                  <a:ext uri="{0D108BD9-81ED-4DB2-BD59-A6C34878D82A}">
                    <a16:rowId xmlns:a16="http://schemas.microsoft.com/office/drawing/2014/main" val="3038028498"/>
                  </a:ext>
                </a:extLst>
              </a:tr>
              <a:tr h="16329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Tries their best in school</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51.4%</a:t>
                      </a:r>
                    </a:p>
                  </a:txBody>
                  <a:tcPr marL="2677" marR="2677" marT="2677" marB="0" anchor="b">
                    <a:lnL>
                      <a:noFill/>
                    </a:lnL>
                    <a:lnR>
                      <a:noFill/>
                    </a:lnR>
                    <a:lnT>
                      <a:noFill/>
                    </a:lnT>
                    <a:lnB>
                      <a:noFill/>
                    </a:lnB>
                    <a:solidFill>
                      <a:srgbClr val="C29B90"/>
                    </a:solidFill>
                  </a:tcPr>
                </a:tc>
                <a:tc>
                  <a:txBody>
                    <a:bodyPr/>
                    <a:lstStyle/>
                    <a:p>
                      <a:pPr algn="r" fontAlgn="b"/>
                      <a:r>
                        <a:rPr lang="en-US" sz="400" b="0" i="0" u="none" strike="noStrike">
                          <a:solidFill>
                            <a:srgbClr val="000000"/>
                          </a:solidFill>
                          <a:effectLst/>
                          <a:latin typeface="Calibri" panose="020F0502020204030204" pitchFamily="34" charset="0"/>
                        </a:rPr>
                        <a:t>67.8%</a:t>
                      </a:r>
                    </a:p>
                  </a:txBody>
                  <a:tcPr marL="2677" marR="2677" marT="2677" marB="0" anchor="b">
                    <a:lnL>
                      <a:noFill/>
                    </a:lnL>
                    <a:lnR>
                      <a:noFill/>
                    </a:lnR>
                    <a:lnT>
                      <a:noFill/>
                    </a:lnT>
                    <a:lnB>
                      <a:noFill/>
                    </a:lnB>
                    <a:solidFill>
                      <a:srgbClr val="ECD288"/>
                    </a:solidFill>
                  </a:tcPr>
                </a:tc>
                <a:tc>
                  <a:txBody>
                    <a:bodyPr/>
                    <a:lstStyle/>
                    <a:p>
                      <a:pPr algn="r" fontAlgn="b"/>
                      <a:r>
                        <a:rPr lang="en-US" sz="400" b="0" i="0" u="none" strike="noStrike">
                          <a:solidFill>
                            <a:srgbClr val="000000"/>
                          </a:solidFill>
                          <a:effectLst/>
                          <a:latin typeface="Calibri" panose="020F0502020204030204" pitchFamily="34" charset="0"/>
                        </a:rPr>
                        <a:t>69.0%</a:t>
                      </a:r>
                    </a:p>
                  </a:txBody>
                  <a:tcPr marL="2677" marR="2677" marT="2677" marB="0" anchor="b">
                    <a:lnL>
                      <a:noFill/>
                    </a:lnL>
                    <a:lnR>
                      <a:noFill/>
                    </a:lnR>
                    <a:lnT>
                      <a:noFill/>
                    </a:lnT>
                    <a:lnB>
                      <a:noFill/>
                    </a:lnB>
                    <a:solidFill>
                      <a:srgbClr val="EFD688"/>
                    </a:solidFill>
                  </a:tcPr>
                </a:tc>
                <a:tc>
                  <a:txBody>
                    <a:bodyPr/>
                    <a:lstStyle/>
                    <a:p>
                      <a:pPr algn="r" fontAlgn="b"/>
                      <a:r>
                        <a:rPr lang="en-US" sz="400" b="0" i="0" u="none" strike="noStrike">
                          <a:solidFill>
                            <a:srgbClr val="000000"/>
                          </a:solidFill>
                          <a:effectLst/>
                          <a:latin typeface="Calibri" panose="020F0502020204030204" pitchFamily="34" charset="0"/>
                        </a:rPr>
                        <a:t>66.3%</a:t>
                      </a:r>
                    </a:p>
                  </a:txBody>
                  <a:tcPr marL="2677" marR="2677" marT="2677" marB="0" anchor="b">
                    <a:lnL>
                      <a:noFill/>
                    </a:lnL>
                    <a:lnR>
                      <a:noFill/>
                    </a:lnR>
                    <a:lnT>
                      <a:noFill/>
                    </a:lnT>
                    <a:lnB>
                      <a:noFill/>
                    </a:lnB>
                    <a:solidFill>
                      <a:srgbClr val="E8CD89"/>
                    </a:solidFill>
                  </a:tcPr>
                </a:tc>
                <a:tc>
                  <a:txBody>
                    <a:bodyPr/>
                    <a:lstStyle/>
                    <a:p>
                      <a:pPr algn="r" fontAlgn="b"/>
                      <a:r>
                        <a:rPr lang="en-US" sz="400" b="0" i="0" u="none" strike="noStrike">
                          <a:solidFill>
                            <a:srgbClr val="000000"/>
                          </a:solidFill>
                          <a:effectLst/>
                          <a:latin typeface="Calibri" panose="020F0502020204030204" pitchFamily="34" charset="0"/>
                        </a:rPr>
                        <a:t>72.9%</a:t>
                      </a:r>
                    </a:p>
                  </a:txBody>
                  <a:tcPr marL="2677" marR="2677" marT="2677" marB="0" anchor="b">
                    <a:lnL>
                      <a:noFill/>
                    </a:lnL>
                    <a:lnR>
                      <a:noFill/>
                    </a:lnR>
                    <a:lnT>
                      <a:noFill/>
                    </a:lnT>
                    <a:lnB>
                      <a:noFill/>
                    </a:lnB>
                    <a:solidFill>
                      <a:srgbClr val="F9E386"/>
                    </a:solidFill>
                  </a:tcPr>
                </a:tc>
                <a:tc>
                  <a:txBody>
                    <a:bodyPr/>
                    <a:lstStyle/>
                    <a:p>
                      <a:pPr algn="r" fontAlgn="b"/>
                      <a:r>
                        <a:rPr lang="en-US" sz="400" b="0" i="0" u="none" strike="noStrike">
                          <a:solidFill>
                            <a:srgbClr val="000000"/>
                          </a:solidFill>
                          <a:effectLst/>
                          <a:latin typeface="Calibri" panose="020F0502020204030204" pitchFamily="34" charset="0"/>
                        </a:rPr>
                        <a:t>67.4%</a:t>
                      </a:r>
                    </a:p>
                  </a:txBody>
                  <a:tcPr marL="2677" marR="2677" marT="2677" marB="0" anchor="b">
                    <a:lnL>
                      <a:noFill/>
                    </a:lnL>
                    <a:lnR>
                      <a:noFill/>
                    </a:lnR>
                    <a:lnT>
                      <a:noFill/>
                    </a:lnT>
                    <a:lnB>
                      <a:noFill/>
                    </a:lnB>
                    <a:solidFill>
                      <a:srgbClr val="EBD088"/>
                    </a:solidFill>
                  </a:tcPr>
                </a:tc>
                <a:tc>
                  <a:txBody>
                    <a:bodyPr/>
                    <a:lstStyle/>
                    <a:p>
                      <a:pPr algn="r" fontAlgn="b"/>
                      <a:r>
                        <a:rPr lang="en-US" sz="400" b="0" i="0" u="none" strike="noStrike">
                          <a:solidFill>
                            <a:srgbClr val="000000"/>
                          </a:solidFill>
                          <a:effectLst/>
                          <a:latin typeface="Calibri" panose="020F0502020204030204" pitchFamily="34" charset="0"/>
                        </a:rPr>
                        <a:t>65.5%</a:t>
                      </a:r>
                    </a:p>
                  </a:txBody>
                  <a:tcPr marL="2677" marR="2677" marT="2677" marB="0" anchor="b">
                    <a:lnL>
                      <a:noFill/>
                    </a:lnL>
                    <a:lnR>
                      <a:noFill/>
                    </a:lnR>
                    <a:lnT>
                      <a:noFill/>
                    </a:lnT>
                    <a:lnB>
                      <a:noFill/>
                    </a:lnB>
                    <a:solidFill>
                      <a:srgbClr val="E6CA89"/>
                    </a:solidFill>
                  </a:tcPr>
                </a:tc>
                <a:tc>
                  <a:txBody>
                    <a:bodyPr/>
                    <a:lstStyle/>
                    <a:p>
                      <a:pPr algn="r" fontAlgn="b"/>
                      <a:r>
                        <a:rPr lang="en-US" sz="400" b="0" i="0" u="none" strike="noStrike">
                          <a:solidFill>
                            <a:srgbClr val="000000"/>
                          </a:solidFill>
                          <a:effectLst/>
                          <a:latin typeface="Calibri" panose="020F0502020204030204" pitchFamily="34" charset="0"/>
                        </a:rPr>
                        <a:t>63.4%</a:t>
                      </a:r>
                    </a:p>
                  </a:txBody>
                  <a:tcPr marL="2677" marR="2677" marT="2677" marB="0" anchor="b">
                    <a:lnL>
                      <a:noFill/>
                    </a:lnL>
                    <a:lnR>
                      <a:noFill/>
                    </a:lnR>
                    <a:lnT>
                      <a:noFill/>
                    </a:lnT>
                    <a:lnB>
                      <a:noFill/>
                    </a:lnB>
                    <a:solidFill>
                      <a:srgbClr val="E0C38A"/>
                    </a:solidFill>
                  </a:tcPr>
                </a:tc>
                <a:tc>
                  <a:txBody>
                    <a:bodyPr/>
                    <a:lstStyle/>
                    <a:p>
                      <a:pPr algn="r" fontAlgn="b"/>
                      <a:r>
                        <a:rPr lang="en-US" sz="400" b="0" i="0" u="none" strike="noStrike">
                          <a:solidFill>
                            <a:srgbClr val="000000"/>
                          </a:solidFill>
                          <a:effectLst/>
                          <a:latin typeface="Calibri" panose="020F0502020204030204" pitchFamily="34" charset="0"/>
                        </a:rPr>
                        <a:t>68.0%</a:t>
                      </a:r>
                    </a:p>
                  </a:txBody>
                  <a:tcPr marL="2677" marR="2677" marT="2677" marB="0" anchor="b">
                    <a:lnL>
                      <a:noFill/>
                    </a:lnL>
                    <a:lnR>
                      <a:noFill/>
                    </a:lnR>
                    <a:lnT>
                      <a:noFill/>
                    </a:lnT>
                    <a:lnB>
                      <a:noFill/>
                    </a:lnB>
                    <a:solidFill>
                      <a:srgbClr val="FEEA85"/>
                    </a:solidFill>
                  </a:tcPr>
                </a:tc>
                <a:tc>
                  <a:txBody>
                    <a:bodyPr/>
                    <a:lstStyle/>
                    <a:p>
                      <a:pPr algn="r" fontAlgn="b"/>
                      <a:r>
                        <a:rPr lang="en-US" sz="400" b="0" i="0" u="none" strike="noStrike">
                          <a:solidFill>
                            <a:srgbClr val="000000"/>
                          </a:solidFill>
                          <a:effectLst/>
                          <a:latin typeface="Calibri" panose="020F0502020204030204" pitchFamily="34" charset="0"/>
                        </a:rPr>
                        <a:t>62.7%</a:t>
                      </a:r>
                    </a:p>
                  </a:txBody>
                  <a:tcPr marL="2677" marR="2677" marT="2677" marB="0" anchor="b">
                    <a:lnL>
                      <a:noFill/>
                    </a:lnL>
                    <a:lnR>
                      <a:noFill/>
                    </a:lnR>
                    <a:lnT>
                      <a:noFill/>
                    </a:lnT>
                    <a:lnB>
                      <a:noFill/>
                    </a:lnB>
                    <a:solidFill>
                      <a:srgbClr val="EFD688"/>
                    </a:solidFill>
                  </a:tcPr>
                </a:tc>
                <a:tc>
                  <a:txBody>
                    <a:bodyPr/>
                    <a:lstStyle/>
                    <a:p>
                      <a:pPr algn="r" fontAlgn="b"/>
                      <a:r>
                        <a:rPr lang="en-US" sz="400" b="0" i="0" u="none" strike="noStrike">
                          <a:solidFill>
                            <a:srgbClr val="000000"/>
                          </a:solidFill>
                          <a:effectLst/>
                          <a:latin typeface="Calibri" panose="020F0502020204030204" pitchFamily="34" charset="0"/>
                        </a:rPr>
                        <a:t>59.6%</a:t>
                      </a:r>
                    </a:p>
                  </a:txBody>
                  <a:tcPr marL="2677" marR="2677" marT="2677" marB="0" anchor="b">
                    <a:lnL>
                      <a:noFill/>
                    </a:lnL>
                    <a:lnR>
                      <a:noFill/>
                    </a:lnR>
                    <a:lnT>
                      <a:noFill/>
                    </a:lnT>
                    <a:lnB>
                      <a:noFill/>
                    </a:lnB>
                    <a:solidFill>
                      <a:srgbClr val="E7CB89"/>
                    </a:solidFill>
                  </a:tcPr>
                </a:tc>
                <a:tc>
                  <a:txBody>
                    <a:bodyPr/>
                    <a:lstStyle/>
                    <a:p>
                      <a:pPr algn="r" fontAlgn="b"/>
                      <a:r>
                        <a:rPr lang="en-US" sz="400" b="0" i="0" u="none" strike="noStrike">
                          <a:solidFill>
                            <a:srgbClr val="000000"/>
                          </a:solidFill>
                          <a:effectLst/>
                          <a:latin typeface="Calibri" panose="020F0502020204030204" pitchFamily="34" charset="0"/>
                        </a:rPr>
                        <a:t>67.3%</a:t>
                      </a:r>
                    </a:p>
                  </a:txBody>
                  <a:tcPr marL="2677" marR="2677" marT="2677" marB="0" anchor="b">
                    <a:lnL>
                      <a:noFill/>
                    </a:lnL>
                    <a:lnR>
                      <a:noFill/>
                    </a:lnR>
                    <a:lnT>
                      <a:noFill/>
                    </a:lnT>
                    <a:lnB>
                      <a:noFill/>
                    </a:lnB>
                    <a:solidFill>
                      <a:srgbClr val="FCE785"/>
                    </a:solidFill>
                  </a:tcPr>
                </a:tc>
                <a:tc>
                  <a:txBody>
                    <a:bodyPr/>
                    <a:lstStyle/>
                    <a:p>
                      <a:pPr algn="r" fontAlgn="b"/>
                      <a:r>
                        <a:rPr lang="en-US" sz="400" b="0" i="0" u="none" strike="noStrike">
                          <a:solidFill>
                            <a:srgbClr val="000000"/>
                          </a:solidFill>
                          <a:effectLst/>
                          <a:latin typeface="Calibri" panose="020F0502020204030204" pitchFamily="34" charset="0"/>
                        </a:rPr>
                        <a:t>56.4%</a:t>
                      </a:r>
                    </a:p>
                  </a:txBody>
                  <a:tcPr marL="2677" marR="2677" marT="2677" marB="0" anchor="b">
                    <a:lnL>
                      <a:noFill/>
                    </a:lnL>
                    <a:lnR>
                      <a:noFill/>
                    </a:lnR>
                    <a:lnT>
                      <a:noFill/>
                    </a:lnT>
                    <a:lnB>
                      <a:noFill/>
                    </a:lnB>
                    <a:solidFill>
                      <a:srgbClr val="DEC08B"/>
                    </a:solidFill>
                  </a:tcPr>
                </a:tc>
                <a:tc>
                  <a:txBody>
                    <a:bodyPr/>
                    <a:lstStyle/>
                    <a:p>
                      <a:pPr algn="r" fontAlgn="b"/>
                      <a:r>
                        <a:rPr lang="en-US" sz="400" b="0" i="0" u="none" strike="noStrike">
                          <a:solidFill>
                            <a:srgbClr val="000000"/>
                          </a:solidFill>
                          <a:effectLst/>
                          <a:latin typeface="Calibri" panose="020F0502020204030204" pitchFamily="34" charset="0"/>
                        </a:rPr>
                        <a:t>62.4%</a:t>
                      </a:r>
                    </a:p>
                  </a:txBody>
                  <a:tcPr marL="2677" marR="2677" marT="2677" marB="0" anchor="b">
                    <a:lnL>
                      <a:noFill/>
                    </a:lnL>
                    <a:lnR>
                      <a:noFill/>
                    </a:lnR>
                    <a:lnT>
                      <a:noFill/>
                    </a:lnT>
                    <a:lnB>
                      <a:noFill/>
                    </a:lnB>
                    <a:solidFill>
                      <a:srgbClr val="EDD488"/>
                    </a:solidFill>
                  </a:tcPr>
                </a:tc>
                <a:tc>
                  <a:txBody>
                    <a:bodyPr/>
                    <a:lstStyle/>
                    <a:p>
                      <a:pPr algn="r" fontAlgn="b"/>
                      <a:r>
                        <a:rPr lang="en-US" sz="400" b="0" i="0" u="none" strike="noStrike">
                          <a:solidFill>
                            <a:srgbClr val="000000"/>
                          </a:solidFill>
                          <a:effectLst/>
                          <a:latin typeface="Calibri" panose="020F0502020204030204" pitchFamily="34" charset="0"/>
                        </a:rPr>
                        <a:t>72.7%</a:t>
                      </a:r>
                    </a:p>
                  </a:txBody>
                  <a:tcPr marL="2677" marR="2677" marT="2677" marB="0" anchor="b">
                    <a:lnL>
                      <a:noFill/>
                    </a:lnL>
                    <a:lnR>
                      <a:noFill/>
                    </a:lnR>
                    <a:lnT>
                      <a:noFill/>
                    </a:lnT>
                    <a:lnB>
                      <a:noFill/>
                    </a:lnB>
                    <a:solidFill>
                      <a:srgbClr val="EEE784"/>
                    </a:solidFill>
                  </a:tcPr>
                </a:tc>
                <a:tc>
                  <a:txBody>
                    <a:bodyPr/>
                    <a:lstStyle/>
                    <a:p>
                      <a:pPr algn="r" fontAlgn="b"/>
                      <a:r>
                        <a:rPr lang="en-US" sz="400" b="0" i="0" u="none" strike="noStrike">
                          <a:solidFill>
                            <a:srgbClr val="000000"/>
                          </a:solidFill>
                          <a:effectLst/>
                          <a:latin typeface="Calibri" panose="020F0502020204030204" pitchFamily="34" charset="0"/>
                        </a:rPr>
                        <a:t>57.1%</a:t>
                      </a:r>
                    </a:p>
                  </a:txBody>
                  <a:tcPr marL="2677" marR="2677" marT="2677" marB="0" anchor="b">
                    <a:lnL>
                      <a:noFill/>
                    </a:lnL>
                    <a:lnR>
                      <a:noFill/>
                    </a:lnR>
                    <a:lnT>
                      <a:noFill/>
                    </a:lnT>
                    <a:lnB>
                      <a:noFill/>
                    </a:lnB>
                    <a:solidFill>
                      <a:srgbClr val="E0C28B"/>
                    </a:solidFill>
                  </a:tcPr>
                </a:tc>
                <a:tc>
                  <a:txBody>
                    <a:bodyPr/>
                    <a:lstStyle/>
                    <a:p>
                      <a:pPr algn="r" fontAlgn="b"/>
                      <a:r>
                        <a:rPr lang="en-US" sz="400" b="0" i="0" u="none" strike="noStrike">
                          <a:solidFill>
                            <a:srgbClr val="000000"/>
                          </a:solidFill>
                          <a:effectLst/>
                          <a:latin typeface="Calibri" panose="020F0502020204030204" pitchFamily="34" charset="0"/>
                        </a:rPr>
                        <a:t>57.9%</a:t>
                      </a:r>
                    </a:p>
                  </a:txBody>
                  <a:tcPr marL="2677" marR="2677" marT="2677" marB="0" anchor="b">
                    <a:lnL>
                      <a:noFill/>
                    </a:lnL>
                    <a:lnR>
                      <a:noFill/>
                    </a:lnR>
                    <a:lnT>
                      <a:noFill/>
                    </a:lnT>
                    <a:lnB>
                      <a:noFill/>
                    </a:lnB>
                    <a:solidFill>
                      <a:srgbClr val="E2C58A"/>
                    </a:solidFill>
                  </a:tcPr>
                </a:tc>
                <a:tc>
                  <a:txBody>
                    <a:bodyPr/>
                    <a:lstStyle/>
                    <a:p>
                      <a:pPr algn="r" fontAlgn="b"/>
                      <a:r>
                        <a:rPr lang="en-US" sz="400" b="0" i="0" u="none" strike="noStrike">
                          <a:solidFill>
                            <a:srgbClr val="000000"/>
                          </a:solidFill>
                          <a:effectLst/>
                          <a:latin typeface="Calibri" panose="020F0502020204030204" pitchFamily="34" charset="0"/>
                        </a:rPr>
                        <a:t>49.3%</a:t>
                      </a:r>
                    </a:p>
                  </a:txBody>
                  <a:tcPr marL="2677" marR="2677" marT="2677" marB="0" anchor="b">
                    <a:lnL>
                      <a:noFill/>
                    </a:lnL>
                    <a:lnR>
                      <a:noFill/>
                    </a:lnR>
                    <a:lnT>
                      <a:noFill/>
                    </a:lnT>
                    <a:lnB>
                      <a:noFill/>
                    </a:lnB>
                    <a:solidFill>
                      <a:srgbClr val="CCA88E"/>
                    </a:solidFill>
                  </a:tcPr>
                </a:tc>
                <a:extLst>
                  <a:ext uri="{0D108BD9-81ED-4DB2-BD59-A6C34878D82A}">
                    <a16:rowId xmlns:a16="http://schemas.microsoft.com/office/drawing/2014/main" val="1360741887"/>
                  </a:ext>
                </a:extLst>
              </a:tr>
              <a:tr h="274552">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Has opportunities for prosocial involvement in school</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61.9%</a:t>
                      </a:r>
                    </a:p>
                  </a:txBody>
                  <a:tcPr marL="2677" marR="2677" marT="2677" marB="0" anchor="b">
                    <a:lnL>
                      <a:noFill/>
                    </a:lnL>
                    <a:lnR>
                      <a:noFill/>
                    </a:lnR>
                    <a:lnT>
                      <a:noFill/>
                    </a:lnT>
                    <a:lnB>
                      <a:noFill/>
                    </a:lnB>
                    <a:solidFill>
                      <a:srgbClr val="DCBE8B"/>
                    </a:solidFill>
                  </a:tcPr>
                </a:tc>
                <a:tc>
                  <a:txBody>
                    <a:bodyPr/>
                    <a:lstStyle/>
                    <a:p>
                      <a:pPr algn="r" fontAlgn="b"/>
                      <a:r>
                        <a:rPr lang="en-US" sz="400" b="0" i="0" u="none" strike="noStrike">
                          <a:solidFill>
                            <a:srgbClr val="000000"/>
                          </a:solidFill>
                          <a:effectLst/>
                          <a:latin typeface="Calibri" panose="020F0502020204030204" pitchFamily="34" charset="0"/>
                        </a:rPr>
                        <a:t>67.1%</a:t>
                      </a:r>
                    </a:p>
                  </a:txBody>
                  <a:tcPr marL="2677" marR="2677" marT="2677" marB="0" anchor="b">
                    <a:lnL>
                      <a:noFill/>
                    </a:lnL>
                    <a:lnR>
                      <a:noFill/>
                    </a:lnR>
                    <a:lnT>
                      <a:noFill/>
                    </a:lnT>
                    <a:lnB>
                      <a:noFill/>
                    </a:lnB>
                    <a:solidFill>
                      <a:srgbClr val="EACF89"/>
                    </a:solidFill>
                  </a:tcPr>
                </a:tc>
                <a:tc>
                  <a:txBody>
                    <a:bodyPr/>
                    <a:lstStyle/>
                    <a:p>
                      <a:pPr algn="r" fontAlgn="b"/>
                      <a:r>
                        <a:rPr lang="en-US" sz="400" b="0" i="0" u="none" strike="noStrike">
                          <a:solidFill>
                            <a:srgbClr val="000000"/>
                          </a:solidFill>
                          <a:effectLst/>
                          <a:latin typeface="Calibri" panose="020F0502020204030204" pitchFamily="34" charset="0"/>
                        </a:rPr>
                        <a:t>78.2%</a:t>
                      </a:r>
                    </a:p>
                  </a:txBody>
                  <a:tcPr marL="2677" marR="2677" marT="2677" marB="0" anchor="b">
                    <a:lnL>
                      <a:noFill/>
                    </a:lnL>
                    <a:lnR>
                      <a:noFill/>
                    </a:lnR>
                    <a:lnT>
                      <a:noFill/>
                    </a:lnT>
                    <a:lnB>
                      <a:noFill/>
                    </a:lnB>
                    <a:solidFill>
                      <a:srgbClr val="EDE683"/>
                    </a:solidFill>
                  </a:tcPr>
                </a:tc>
                <a:tc>
                  <a:txBody>
                    <a:bodyPr/>
                    <a:lstStyle/>
                    <a:p>
                      <a:pPr algn="r" fontAlgn="b"/>
                      <a:r>
                        <a:rPr lang="en-US" sz="400" b="0" i="0" u="none" strike="noStrike">
                          <a:solidFill>
                            <a:srgbClr val="000000"/>
                          </a:solidFill>
                          <a:effectLst/>
                          <a:latin typeface="Calibri" panose="020F0502020204030204" pitchFamily="34" charset="0"/>
                        </a:rPr>
                        <a:t>71.3%</a:t>
                      </a:r>
                    </a:p>
                  </a:txBody>
                  <a:tcPr marL="2677" marR="2677" marT="2677" marB="0" anchor="b">
                    <a:lnL>
                      <a:noFill/>
                    </a:lnL>
                    <a:lnR>
                      <a:noFill/>
                    </a:lnR>
                    <a:lnT>
                      <a:noFill/>
                    </a:lnT>
                    <a:lnB>
                      <a:noFill/>
                    </a:lnB>
                    <a:solidFill>
                      <a:srgbClr val="F5DD86"/>
                    </a:solidFill>
                  </a:tcPr>
                </a:tc>
                <a:tc>
                  <a:txBody>
                    <a:bodyPr/>
                    <a:lstStyle/>
                    <a:p>
                      <a:pPr algn="r" fontAlgn="b"/>
                      <a:r>
                        <a:rPr lang="en-US" sz="400" b="0" i="0" u="none" strike="noStrike">
                          <a:solidFill>
                            <a:srgbClr val="000000"/>
                          </a:solidFill>
                          <a:effectLst/>
                          <a:latin typeface="Calibri" panose="020F0502020204030204" pitchFamily="34" charset="0"/>
                        </a:rPr>
                        <a:t>80.7%</a:t>
                      </a:r>
                    </a:p>
                  </a:txBody>
                  <a:tcPr marL="2677" marR="2677" marT="2677" marB="0" anchor="b">
                    <a:lnL>
                      <a:noFill/>
                    </a:lnL>
                    <a:lnR>
                      <a:noFill/>
                    </a:lnR>
                    <a:lnT>
                      <a:noFill/>
                    </a:lnT>
                    <a:lnB>
                      <a:noFill/>
                    </a:lnB>
                    <a:solidFill>
                      <a:srgbClr val="DDE283"/>
                    </a:solidFill>
                  </a:tcPr>
                </a:tc>
                <a:tc>
                  <a:txBody>
                    <a:bodyPr/>
                    <a:lstStyle/>
                    <a:p>
                      <a:pPr algn="r" fontAlgn="b"/>
                      <a:r>
                        <a:rPr lang="en-US" sz="400" b="0" i="0" u="none" strike="noStrike">
                          <a:solidFill>
                            <a:srgbClr val="000000"/>
                          </a:solidFill>
                          <a:effectLst/>
                          <a:latin typeface="Calibri" panose="020F0502020204030204" pitchFamily="34" charset="0"/>
                        </a:rPr>
                        <a:t>68.7%</a:t>
                      </a:r>
                    </a:p>
                  </a:txBody>
                  <a:tcPr marL="2677" marR="2677" marT="2677" marB="0" anchor="b">
                    <a:lnL>
                      <a:noFill/>
                    </a:lnL>
                    <a:lnR>
                      <a:noFill/>
                    </a:lnR>
                    <a:lnT>
                      <a:noFill/>
                    </a:lnT>
                    <a:lnB>
                      <a:noFill/>
                    </a:lnB>
                    <a:solidFill>
                      <a:srgbClr val="EED588"/>
                    </a:solidFill>
                  </a:tcPr>
                </a:tc>
                <a:tc>
                  <a:txBody>
                    <a:bodyPr/>
                    <a:lstStyle/>
                    <a:p>
                      <a:pPr algn="r" fontAlgn="b"/>
                      <a:r>
                        <a:rPr lang="en-US" sz="400" b="0" i="0" u="none" strike="noStrike">
                          <a:solidFill>
                            <a:srgbClr val="000000"/>
                          </a:solidFill>
                          <a:effectLst/>
                          <a:latin typeface="Calibri" panose="020F0502020204030204" pitchFamily="34" charset="0"/>
                        </a:rPr>
                        <a:t>59.9%</a:t>
                      </a:r>
                    </a:p>
                  </a:txBody>
                  <a:tcPr marL="2677" marR="2677" marT="2677" marB="0" anchor="b">
                    <a:lnL>
                      <a:noFill/>
                    </a:lnL>
                    <a:lnR>
                      <a:noFill/>
                    </a:lnR>
                    <a:lnT>
                      <a:noFill/>
                    </a:lnT>
                    <a:lnB>
                      <a:noFill/>
                    </a:lnB>
                    <a:solidFill>
                      <a:srgbClr val="D7B78C"/>
                    </a:solidFill>
                  </a:tcPr>
                </a:tc>
                <a:tc>
                  <a:txBody>
                    <a:bodyPr/>
                    <a:lstStyle/>
                    <a:p>
                      <a:pPr algn="r" fontAlgn="b"/>
                      <a:r>
                        <a:rPr lang="en-US" sz="400" b="0" i="0" u="none" strike="noStrike">
                          <a:solidFill>
                            <a:srgbClr val="000000"/>
                          </a:solidFill>
                          <a:effectLst/>
                          <a:latin typeface="Calibri" panose="020F0502020204030204" pitchFamily="34" charset="0"/>
                        </a:rPr>
                        <a:t>65.9%</a:t>
                      </a:r>
                    </a:p>
                  </a:txBody>
                  <a:tcPr marL="2677" marR="2677" marT="2677" marB="0" anchor="b">
                    <a:lnL>
                      <a:noFill/>
                    </a:lnL>
                    <a:lnR>
                      <a:noFill/>
                    </a:lnR>
                    <a:lnT>
                      <a:noFill/>
                    </a:lnT>
                    <a:lnB>
                      <a:noFill/>
                    </a:lnB>
                    <a:solidFill>
                      <a:srgbClr val="E7CB89"/>
                    </a:solidFill>
                  </a:tcPr>
                </a:tc>
                <a:tc>
                  <a:txBody>
                    <a:bodyPr/>
                    <a:lstStyle/>
                    <a:p>
                      <a:pPr algn="r" fontAlgn="b"/>
                      <a:r>
                        <a:rPr lang="en-US" sz="400" b="0" i="0" u="none" strike="noStrike">
                          <a:solidFill>
                            <a:srgbClr val="000000"/>
                          </a:solidFill>
                          <a:effectLst/>
                          <a:latin typeface="Calibri" panose="020F0502020204030204" pitchFamily="34" charset="0"/>
                        </a:rPr>
                        <a:t>71.4%</a:t>
                      </a:r>
                    </a:p>
                  </a:txBody>
                  <a:tcPr marL="2677" marR="2677" marT="2677" marB="0" anchor="b">
                    <a:lnL>
                      <a:noFill/>
                    </a:lnL>
                    <a:lnR>
                      <a:noFill/>
                    </a:lnR>
                    <a:lnT>
                      <a:noFill/>
                    </a:lnT>
                    <a:lnB>
                      <a:noFill/>
                    </a:lnB>
                    <a:solidFill>
                      <a:srgbClr val="F0E784"/>
                    </a:solidFill>
                  </a:tcPr>
                </a:tc>
                <a:tc>
                  <a:txBody>
                    <a:bodyPr/>
                    <a:lstStyle/>
                    <a:p>
                      <a:pPr algn="r" fontAlgn="b"/>
                      <a:r>
                        <a:rPr lang="en-US" sz="400" b="0" i="0" u="none" strike="noStrike">
                          <a:solidFill>
                            <a:srgbClr val="000000"/>
                          </a:solidFill>
                          <a:effectLst/>
                          <a:latin typeface="Calibri" panose="020F0502020204030204" pitchFamily="34" charset="0"/>
                        </a:rPr>
                        <a:t>67.3%</a:t>
                      </a:r>
                    </a:p>
                  </a:txBody>
                  <a:tcPr marL="2677" marR="2677" marT="2677" marB="0" anchor="b">
                    <a:lnL>
                      <a:noFill/>
                    </a:lnL>
                    <a:lnR>
                      <a:noFill/>
                    </a:lnR>
                    <a:lnT>
                      <a:noFill/>
                    </a:lnT>
                    <a:lnB>
                      <a:noFill/>
                    </a:lnB>
                    <a:solidFill>
                      <a:srgbClr val="FCE785"/>
                    </a:solidFill>
                  </a:tcPr>
                </a:tc>
                <a:tc>
                  <a:txBody>
                    <a:bodyPr/>
                    <a:lstStyle/>
                    <a:p>
                      <a:pPr algn="r" fontAlgn="b"/>
                      <a:r>
                        <a:rPr lang="en-US" sz="400" b="0" i="0" u="none" strike="noStrike">
                          <a:solidFill>
                            <a:srgbClr val="000000"/>
                          </a:solidFill>
                          <a:effectLst/>
                          <a:latin typeface="Calibri" panose="020F0502020204030204" pitchFamily="34" charset="0"/>
                        </a:rPr>
                        <a:t>63.9%</a:t>
                      </a:r>
                    </a:p>
                  </a:txBody>
                  <a:tcPr marL="2677" marR="2677" marT="2677" marB="0" anchor="b">
                    <a:lnL>
                      <a:noFill/>
                    </a:lnL>
                    <a:lnR>
                      <a:noFill/>
                    </a:lnR>
                    <a:lnT>
                      <a:noFill/>
                    </a:lnT>
                    <a:lnB>
                      <a:noFill/>
                    </a:lnB>
                    <a:solidFill>
                      <a:srgbClr val="F2DB87"/>
                    </a:solidFill>
                  </a:tcPr>
                </a:tc>
                <a:tc>
                  <a:txBody>
                    <a:bodyPr/>
                    <a:lstStyle/>
                    <a:p>
                      <a:pPr algn="r" fontAlgn="b"/>
                      <a:r>
                        <a:rPr lang="en-US" sz="400" b="0" i="0" u="none" strike="noStrike">
                          <a:solidFill>
                            <a:srgbClr val="000000"/>
                          </a:solidFill>
                          <a:effectLst/>
                          <a:latin typeface="Calibri" panose="020F0502020204030204" pitchFamily="34" charset="0"/>
                        </a:rPr>
                        <a:t>64.8%</a:t>
                      </a:r>
                    </a:p>
                  </a:txBody>
                  <a:tcPr marL="2677" marR="2677" marT="2677" marB="0" anchor="b">
                    <a:lnL>
                      <a:noFill/>
                    </a:lnL>
                    <a:lnR>
                      <a:noFill/>
                    </a:lnR>
                    <a:lnT>
                      <a:noFill/>
                    </a:lnT>
                    <a:lnB>
                      <a:noFill/>
                    </a:lnB>
                    <a:solidFill>
                      <a:srgbClr val="F5DE86"/>
                    </a:solidFill>
                  </a:tcPr>
                </a:tc>
                <a:tc>
                  <a:txBody>
                    <a:bodyPr/>
                    <a:lstStyle/>
                    <a:p>
                      <a:pPr algn="r" fontAlgn="b"/>
                      <a:r>
                        <a:rPr lang="en-US" sz="400" b="0" i="0" u="none" strike="noStrike">
                          <a:solidFill>
                            <a:srgbClr val="000000"/>
                          </a:solidFill>
                          <a:effectLst/>
                          <a:latin typeface="Calibri" panose="020F0502020204030204" pitchFamily="34" charset="0"/>
                        </a:rPr>
                        <a:t>53.9%</a:t>
                      </a:r>
                    </a:p>
                  </a:txBody>
                  <a:tcPr marL="2677" marR="2677" marT="2677" marB="0" anchor="b">
                    <a:lnL>
                      <a:noFill/>
                    </a:lnL>
                    <a:lnR>
                      <a:noFill/>
                    </a:lnR>
                    <a:lnT>
                      <a:noFill/>
                    </a:lnT>
                    <a:lnB>
                      <a:noFill/>
                    </a:lnB>
                    <a:solidFill>
                      <a:srgbClr val="D7B78C"/>
                    </a:solidFill>
                  </a:tcPr>
                </a:tc>
                <a:tc>
                  <a:txBody>
                    <a:bodyPr/>
                    <a:lstStyle/>
                    <a:p>
                      <a:pPr algn="r" fontAlgn="b"/>
                      <a:r>
                        <a:rPr lang="en-US" sz="400" b="0" i="0" u="none" strike="noStrike">
                          <a:solidFill>
                            <a:srgbClr val="000000"/>
                          </a:solidFill>
                          <a:effectLst/>
                          <a:latin typeface="Calibri" panose="020F0502020204030204" pitchFamily="34" charset="0"/>
                        </a:rPr>
                        <a:t>71.9%</a:t>
                      </a:r>
                    </a:p>
                  </a:txBody>
                  <a:tcPr marL="2677" marR="2677" marT="2677" marB="0" anchor="b">
                    <a:lnL>
                      <a:noFill/>
                    </a:lnL>
                    <a:lnR>
                      <a:noFill/>
                    </a:lnR>
                    <a:lnT>
                      <a:noFill/>
                    </a:lnT>
                    <a:lnB>
                      <a:noFill/>
                    </a:lnB>
                    <a:solidFill>
                      <a:srgbClr val="F3E884"/>
                    </a:solidFill>
                  </a:tcPr>
                </a:tc>
                <a:tc>
                  <a:txBody>
                    <a:bodyPr/>
                    <a:lstStyle/>
                    <a:p>
                      <a:pPr algn="r" fontAlgn="b"/>
                      <a:r>
                        <a:rPr lang="en-US" sz="400" b="0" i="0" u="none" strike="noStrike">
                          <a:solidFill>
                            <a:srgbClr val="000000"/>
                          </a:solidFill>
                          <a:effectLst/>
                          <a:latin typeface="Calibri" panose="020F0502020204030204" pitchFamily="34" charset="0"/>
                        </a:rPr>
                        <a:t>68.4%</a:t>
                      </a:r>
                    </a:p>
                  </a:txBody>
                  <a:tcPr marL="2677" marR="2677" marT="2677" marB="0" anchor="b">
                    <a:lnL>
                      <a:noFill/>
                    </a:lnL>
                    <a:lnR>
                      <a:noFill/>
                    </a:lnR>
                    <a:lnT>
                      <a:noFill/>
                    </a:lnT>
                    <a:lnB>
                      <a:noFill/>
                    </a:lnB>
                    <a:solidFill>
                      <a:srgbClr val="FCE785"/>
                    </a:solidFill>
                  </a:tcPr>
                </a:tc>
                <a:tc>
                  <a:txBody>
                    <a:bodyPr/>
                    <a:lstStyle/>
                    <a:p>
                      <a:pPr algn="r" fontAlgn="b"/>
                      <a:r>
                        <a:rPr lang="en-US" sz="400" b="0" i="0" u="none" strike="noStrike">
                          <a:solidFill>
                            <a:srgbClr val="000000"/>
                          </a:solidFill>
                          <a:effectLst/>
                          <a:latin typeface="Calibri" panose="020F0502020204030204" pitchFamily="34" charset="0"/>
                        </a:rPr>
                        <a:t>52.9%</a:t>
                      </a:r>
                    </a:p>
                  </a:txBody>
                  <a:tcPr marL="2677" marR="2677" marT="2677" marB="0" anchor="b">
                    <a:lnL>
                      <a:noFill/>
                    </a:lnL>
                    <a:lnR>
                      <a:noFill/>
                    </a:lnR>
                    <a:lnT>
                      <a:noFill/>
                    </a:lnT>
                    <a:lnB>
                      <a:noFill/>
                    </a:lnB>
                    <a:solidFill>
                      <a:srgbClr val="D5B48D"/>
                    </a:solidFill>
                  </a:tcPr>
                </a:tc>
                <a:tc>
                  <a:txBody>
                    <a:bodyPr/>
                    <a:lstStyle/>
                    <a:p>
                      <a:pPr algn="r" fontAlgn="b"/>
                      <a:r>
                        <a:rPr lang="en-US" sz="400" b="0" i="0" u="none" strike="noStrike">
                          <a:solidFill>
                            <a:srgbClr val="000000"/>
                          </a:solidFill>
                          <a:effectLst/>
                          <a:latin typeface="Calibri" panose="020F0502020204030204" pitchFamily="34" charset="0"/>
                        </a:rPr>
                        <a:t>63.6%</a:t>
                      </a:r>
                    </a:p>
                  </a:txBody>
                  <a:tcPr marL="2677" marR="2677" marT="2677" marB="0" anchor="b">
                    <a:lnL>
                      <a:noFill/>
                    </a:lnL>
                    <a:lnR>
                      <a:noFill/>
                    </a:lnR>
                    <a:lnT>
                      <a:noFill/>
                    </a:lnT>
                    <a:lnB>
                      <a:noFill/>
                    </a:lnB>
                    <a:solidFill>
                      <a:srgbClr val="F0D887"/>
                    </a:solidFill>
                  </a:tcPr>
                </a:tc>
                <a:tc>
                  <a:txBody>
                    <a:bodyPr/>
                    <a:lstStyle/>
                    <a:p>
                      <a:pPr algn="r" fontAlgn="b"/>
                      <a:r>
                        <a:rPr lang="en-US" sz="400" b="0" i="0" u="none" strike="noStrike">
                          <a:solidFill>
                            <a:srgbClr val="000000"/>
                          </a:solidFill>
                          <a:effectLst/>
                          <a:latin typeface="Calibri" panose="020F0502020204030204" pitchFamily="34" charset="0"/>
                        </a:rPr>
                        <a:t>56.2%</a:t>
                      </a:r>
                    </a:p>
                  </a:txBody>
                  <a:tcPr marL="2677" marR="2677" marT="2677" marB="0" anchor="b">
                    <a:lnL>
                      <a:noFill/>
                    </a:lnL>
                    <a:lnR>
                      <a:noFill/>
                    </a:lnR>
                    <a:lnT>
                      <a:noFill/>
                    </a:lnT>
                    <a:lnB>
                      <a:noFill/>
                    </a:lnB>
                    <a:solidFill>
                      <a:srgbClr val="DDBF8B"/>
                    </a:solidFill>
                  </a:tcPr>
                </a:tc>
                <a:extLst>
                  <a:ext uri="{0D108BD9-81ED-4DB2-BD59-A6C34878D82A}">
                    <a16:rowId xmlns:a16="http://schemas.microsoft.com/office/drawing/2014/main" val="447948492"/>
                  </a:ext>
                </a:extLst>
              </a:tr>
              <a:tr h="220120">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Rewarded for prosocial involvement in school</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62.2%</a:t>
                      </a:r>
                    </a:p>
                  </a:txBody>
                  <a:tcPr marL="2677" marR="2677" marT="2677" marB="0" anchor="b">
                    <a:lnL>
                      <a:noFill/>
                    </a:lnL>
                    <a:lnR>
                      <a:noFill/>
                    </a:lnR>
                    <a:lnT>
                      <a:noFill/>
                    </a:lnT>
                    <a:lnB>
                      <a:noFill/>
                    </a:lnB>
                    <a:solidFill>
                      <a:srgbClr val="DDBF8B"/>
                    </a:solidFill>
                  </a:tcPr>
                </a:tc>
                <a:tc>
                  <a:txBody>
                    <a:bodyPr/>
                    <a:lstStyle/>
                    <a:p>
                      <a:pPr algn="r" fontAlgn="b"/>
                      <a:r>
                        <a:rPr lang="en-US" sz="400" b="0" i="0" u="none" strike="noStrike">
                          <a:solidFill>
                            <a:srgbClr val="000000"/>
                          </a:solidFill>
                          <a:effectLst/>
                          <a:latin typeface="Calibri" panose="020F0502020204030204" pitchFamily="34" charset="0"/>
                        </a:rPr>
                        <a:t>65.6%</a:t>
                      </a:r>
                    </a:p>
                  </a:txBody>
                  <a:tcPr marL="2677" marR="2677" marT="2677" marB="0" anchor="b">
                    <a:lnL>
                      <a:noFill/>
                    </a:lnL>
                    <a:lnR>
                      <a:noFill/>
                    </a:lnR>
                    <a:lnT>
                      <a:noFill/>
                    </a:lnT>
                    <a:lnB>
                      <a:noFill/>
                    </a:lnB>
                    <a:solidFill>
                      <a:srgbClr val="E6CA89"/>
                    </a:solidFill>
                  </a:tcPr>
                </a:tc>
                <a:tc>
                  <a:txBody>
                    <a:bodyPr/>
                    <a:lstStyle/>
                    <a:p>
                      <a:pPr algn="r" fontAlgn="b"/>
                      <a:r>
                        <a:rPr lang="en-US" sz="400" b="0" i="0" u="none" strike="noStrike">
                          <a:solidFill>
                            <a:srgbClr val="000000"/>
                          </a:solidFill>
                          <a:effectLst/>
                          <a:latin typeface="Calibri" panose="020F0502020204030204" pitchFamily="34" charset="0"/>
                        </a:rPr>
                        <a:t>65.3%</a:t>
                      </a:r>
                    </a:p>
                  </a:txBody>
                  <a:tcPr marL="2677" marR="2677" marT="2677" marB="0" anchor="b">
                    <a:lnL>
                      <a:noFill/>
                    </a:lnL>
                    <a:lnR>
                      <a:noFill/>
                    </a:lnR>
                    <a:lnT>
                      <a:noFill/>
                    </a:lnT>
                    <a:lnB>
                      <a:noFill/>
                    </a:lnB>
                    <a:solidFill>
                      <a:srgbClr val="E5C989"/>
                    </a:solidFill>
                  </a:tcPr>
                </a:tc>
                <a:tc>
                  <a:txBody>
                    <a:bodyPr/>
                    <a:lstStyle/>
                    <a:p>
                      <a:pPr algn="r" fontAlgn="b"/>
                      <a:r>
                        <a:rPr lang="en-US" sz="400" b="0" i="0" u="none" strike="noStrike">
                          <a:solidFill>
                            <a:srgbClr val="000000"/>
                          </a:solidFill>
                          <a:effectLst/>
                          <a:latin typeface="Calibri" panose="020F0502020204030204" pitchFamily="34" charset="0"/>
                        </a:rPr>
                        <a:t>62.2%</a:t>
                      </a:r>
                    </a:p>
                  </a:txBody>
                  <a:tcPr marL="2677" marR="2677" marT="2677" marB="0" anchor="b">
                    <a:lnL>
                      <a:noFill/>
                    </a:lnL>
                    <a:lnR>
                      <a:noFill/>
                    </a:lnR>
                    <a:lnT>
                      <a:noFill/>
                    </a:lnT>
                    <a:lnB>
                      <a:noFill/>
                    </a:lnB>
                    <a:solidFill>
                      <a:srgbClr val="DDBF8B"/>
                    </a:solidFill>
                  </a:tcPr>
                </a:tc>
                <a:tc>
                  <a:txBody>
                    <a:bodyPr/>
                    <a:lstStyle/>
                    <a:p>
                      <a:pPr algn="r" fontAlgn="b"/>
                      <a:r>
                        <a:rPr lang="en-US" sz="400" b="0" i="0" u="none" strike="noStrike">
                          <a:solidFill>
                            <a:srgbClr val="000000"/>
                          </a:solidFill>
                          <a:effectLst/>
                          <a:latin typeface="Calibri" panose="020F0502020204030204" pitchFamily="34" charset="0"/>
                        </a:rPr>
                        <a:t>77.1%</a:t>
                      </a:r>
                    </a:p>
                  </a:txBody>
                  <a:tcPr marL="2677" marR="2677" marT="2677" marB="0" anchor="b">
                    <a:lnL>
                      <a:noFill/>
                    </a:lnL>
                    <a:lnR>
                      <a:noFill/>
                    </a:lnR>
                    <a:lnT>
                      <a:noFill/>
                    </a:lnT>
                    <a:lnB>
                      <a:noFill/>
                    </a:lnB>
                    <a:solidFill>
                      <a:srgbClr val="F4E884"/>
                    </a:solidFill>
                  </a:tcPr>
                </a:tc>
                <a:tc>
                  <a:txBody>
                    <a:bodyPr/>
                    <a:lstStyle/>
                    <a:p>
                      <a:pPr algn="r" fontAlgn="b"/>
                      <a:r>
                        <a:rPr lang="en-US" sz="400" b="0" i="0" u="none" strike="noStrike">
                          <a:solidFill>
                            <a:srgbClr val="000000"/>
                          </a:solidFill>
                          <a:effectLst/>
                          <a:latin typeface="Calibri" panose="020F0502020204030204" pitchFamily="34" charset="0"/>
                        </a:rPr>
                        <a:t>62.4%</a:t>
                      </a:r>
                    </a:p>
                  </a:txBody>
                  <a:tcPr marL="2677" marR="2677" marT="2677" marB="0" anchor="b">
                    <a:lnL>
                      <a:noFill/>
                    </a:lnL>
                    <a:lnR>
                      <a:noFill/>
                    </a:lnR>
                    <a:lnT>
                      <a:noFill/>
                    </a:lnT>
                    <a:lnB>
                      <a:noFill/>
                    </a:lnB>
                    <a:solidFill>
                      <a:srgbClr val="DEC08B"/>
                    </a:solidFill>
                  </a:tcPr>
                </a:tc>
                <a:tc>
                  <a:txBody>
                    <a:bodyPr/>
                    <a:lstStyle/>
                    <a:p>
                      <a:pPr algn="r" fontAlgn="b"/>
                      <a:r>
                        <a:rPr lang="en-US" sz="400" b="0" i="0" u="none" strike="noStrike">
                          <a:solidFill>
                            <a:srgbClr val="000000"/>
                          </a:solidFill>
                          <a:effectLst/>
                          <a:latin typeface="Calibri" panose="020F0502020204030204" pitchFamily="34" charset="0"/>
                        </a:rPr>
                        <a:t>61.0%</a:t>
                      </a:r>
                    </a:p>
                  </a:txBody>
                  <a:tcPr marL="2677" marR="2677" marT="2677" marB="0" anchor="b">
                    <a:lnL>
                      <a:noFill/>
                    </a:lnL>
                    <a:lnR>
                      <a:noFill/>
                    </a:lnR>
                    <a:lnT>
                      <a:noFill/>
                    </a:lnT>
                    <a:lnB>
                      <a:noFill/>
                    </a:lnB>
                    <a:solidFill>
                      <a:srgbClr val="DABB8C"/>
                    </a:solidFill>
                  </a:tcPr>
                </a:tc>
                <a:tc>
                  <a:txBody>
                    <a:bodyPr/>
                    <a:lstStyle/>
                    <a:p>
                      <a:pPr algn="r" fontAlgn="b"/>
                      <a:r>
                        <a:rPr lang="en-US" sz="400" b="0" i="0" u="none" strike="noStrike">
                          <a:solidFill>
                            <a:srgbClr val="000000"/>
                          </a:solidFill>
                          <a:effectLst/>
                          <a:latin typeface="Calibri" panose="020F0502020204030204" pitchFamily="34" charset="0"/>
                        </a:rPr>
                        <a:t>60.1%</a:t>
                      </a:r>
                    </a:p>
                  </a:txBody>
                  <a:tcPr marL="2677" marR="2677" marT="2677" marB="0" anchor="b">
                    <a:lnL>
                      <a:noFill/>
                    </a:lnL>
                    <a:lnR>
                      <a:noFill/>
                    </a:lnR>
                    <a:lnT>
                      <a:noFill/>
                    </a:lnT>
                    <a:lnB>
                      <a:noFill/>
                    </a:lnB>
                    <a:solidFill>
                      <a:srgbClr val="D8B88C"/>
                    </a:solidFill>
                  </a:tcPr>
                </a:tc>
                <a:tc>
                  <a:txBody>
                    <a:bodyPr/>
                    <a:lstStyle/>
                    <a:p>
                      <a:pPr algn="r" fontAlgn="b"/>
                      <a:r>
                        <a:rPr lang="en-US" sz="400" b="0" i="0" u="none" strike="noStrike">
                          <a:solidFill>
                            <a:srgbClr val="000000"/>
                          </a:solidFill>
                          <a:effectLst/>
                          <a:latin typeface="Calibri" panose="020F0502020204030204" pitchFamily="34" charset="0"/>
                        </a:rPr>
                        <a:t>64.5%</a:t>
                      </a:r>
                    </a:p>
                  </a:txBody>
                  <a:tcPr marL="2677" marR="2677" marT="2677" marB="0" anchor="b">
                    <a:lnL>
                      <a:noFill/>
                    </a:lnL>
                    <a:lnR>
                      <a:noFill/>
                    </a:lnR>
                    <a:lnT>
                      <a:noFill/>
                    </a:lnT>
                    <a:lnB>
                      <a:noFill/>
                    </a:lnB>
                    <a:solidFill>
                      <a:srgbClr val="F4DD87"/>
                    </a:solidFill>
                  </a:tcPr>
                </a:tc>
                <a:tc>
                  <a:txBody>
                    <a:bodyPr/>
                    <a:lstStyle/>
                    <a:p>
                      <a:pPr algn="r" fontAlgn="b"/>
                      <a:r>
                        <a:rPr lang="en-US" sz="400" b="0" i="0" u="none" strike="noStrike">
                          <a:solidFill>
                            <a:srgbClr val="000000"/>
                          </a:solidFill>
                          <a:effectLst/>
                          <a:latin typeface="Calibri" panose="020F0502020204030204" pitchFamily="34" charset="0"/>
                        </a:rPr>
                        <a:t>56.8%</a:t>
                      </a:r>
                    </a:p>
                  </a:txBody>
                  <a:tcPr marL="2677" marR="2677" marT="2677" marB="0" anchor="b">
                    <a:lnL>
                      <a:noFill/>
                    </a:lnL>
                    <a:lnR>
                      <a:noFill/>
                    </a:lnR>
                    <a:lnT>
                      <a:noFill/>
                    </a:lnT>
                    <a:lnB>
                      <a:noFill/>
                    </a:lnB>
                    <a:solidFill>
                      <a:srgbClr val="DFC18B"/>
                    </a:solidFill>
                  </a:tcPr>
                </a:tc>
                <a:tc>
                  <a:txBody>
                    <a:bodyPr/>
                    <a:lstStyle/>
                    <a:p>
                      <a:pPr algn="r" fontAlgn="b"/>
                      <a:r>
                        <a:rPr lang="en-US" sz="400" b="0" i="0" u="none" strike="noStrike">
                          <a:solidFill>
                            <a:srgbClr val="000000"/>
                          </a:solidFill>
                          <a:effectLst/>
                          <a:latin typeface="Calibri" panose="020F0502020204030204" pitchFamily="34" charset="0"/>
                        </a:rPr>
                        <a:t>56.7%</a:t>
                      </a:r>
                    </a:p>
                  </a:txBody>
                  <a:tcPr marL="2677" marR="2677" marT="2677" marB="0" anchor="b">
                    <a:lnL>
                      <a:noFill/>
                    </a:lnL>
                    <a:lnR>
                      <a:noFill/>
                    </a:lnR>
                    <a:lnT>
                      <a:noFill/>
                    </a:lnT>
                    <a:lnB>
                      <a:noFill/>
                    </a:lnB>
                    <a:solidFill>
                      <a:srgbClr val="DFC18B"/>
                    </a:solidFill>
                  </a:tcPr>
                </a:tc>
                <a:tc>
                  <a:txBody>
                    <a:bodyPr/>
                    <a:lstStyle/>
                    <a:p>
                      <a:pPr algn="r" fontAlgn="b"/>
                      <a:r>
                        <a:rPr lang="en-US" sz="400" b="0" i="0" u="none" strike="noStrike">
                          <a:solidFill>
                            <a:srgbClr val="000000"/>
                          </a:solidFill>
                          <a:effectLst/>
                          <a:latin typeface="Calibri" panose="020F0502020204030204" pitchFamily="34" charset="0"/>
                        </a:rPr>
                        <a:t>59.6%</a:t>
                      </a:r>
                    </a:p>
                  </a:txBody>
                  <a:tcPr marL="2677" marR="2677" marT="2677" marB="0" anchor="b">
                    <a:lnL>
                      <a:noFill/>
                    </a:lnL>
                    <a:lnR>
                      <a:noFill/>
                    </a:lnR>
                    <a:lnT>
                      <a:noFill/>
                    </a:lnT>
                    <a:lnB>
                      <a:noFill/>
                    </a:lnB>
                    <a:solidFill>
                      <a:srgbClr val="E7CB89"/>
                    </a:solidFill>
                  </a:tcPr>
                </a:tc>
                <a:tc>
                  <a:txBody>
                    <a:bodyPr/>
                    <a:lstStyle/>
                    <a:p>
                      <a:pPr algn="r" fontAlgn="b"/>
                      <a:r>
                        <a:rPr lang="en-US" sz="400" b="0" i="0" u="none" strike="noStrike">
                          <a:solidFill>
                            <a:srgbClr val="000000"/>
                          </a:solidFill>
                          <a:effectLst/>
                          <a:latin typeface="Calibri" panose="020F0502020204030204" pitchFamily="34" charset="0"/>
                        </a:rPr>
                        <a:t>49.3%</a:t>
                      </a:r>
                    </a:p>
                  </a:txBody>
                  <a:tcPr marL="2677" marR="2677" marT="2677" marB="0" anchor="b">
                    <a:lnL>
                      <a:noFill/>
                    </a:lnL>
                    <a:lnR>
                      <a:noFill/>
                    </a:lnR>
                    <a:lnT>
                      <a:noFill/>
                    </a:lnT>
                    <a:lnB>
                      <a:noFill/>
                    </a:lnB>
                    <a:solidFill>
                      <a:srgbClr val="CAA68F"/>
                    </a:solidFill>
                  </a:tcPr>
                </a:tc>
                <a:tc>
                  <a:txBody>
                    <a:bodyPr/>
                    <a:lstStyle/>
                    <a:p>
                      <a:pPr algn="r" fontAlgn="b"/>
                      <a:r>
                        <a:rPr lang="en-US" sz="400" b="0" i="0" u="none" strike="noStrike">
                          <a:solidFill>
                            <a:srgbClr val="000000"/>
                          </a:solidFill>
                          <a:effectLst/>
                          <a:latin typeface="Calibri" panose="020F0502020204030204" pitchFamily="34" charset="0"/>
                        </a:rPr>
                        <a:t>65.9%</a:t>
                      </a:r>
                    </a:p>
                  </a:txBody>
                  <a:tcPr marL="2677" marR="2677" marT="2677" marB="0" anchor="b">
                    <a:lnL>
                      <a:noFill/>
                    </a:lnL>
                    <a:lnR>
                      <a:noFill/>
                    </a:lnR>
                    <a:lnT>
                      <a:noFill/>
                    </a:lnT>
                    <a:lnB>
                      <a:noFill/>
                    </a:lnB>
                    <a:solidFill>
                      <a:srgbClr val="F6DF86"/>
                    </a:solidFill>
                  </a:tcPr>
                </a:tc>
                <a:tc>
                  <a:txBody>
                    <a:bodyPr/>
                    <a:lstStyle/>
                    <a:p>
                      <a:pPr algn="r" fontAlgn="b"/>
                      <a:r>
                        <a:rPr lang="en-US" sz="400" b="0" i="0" u="none" strike="noStrike">
                          <a:solidFill>
                            <a:srgbClr val="000000"/>
                          </a:solidFill>
                          <a:effectLst/>
                          <a:latin typeface="Calibri" panose="020F0502020204030204" pitchFamily="34" charset="0"/>
                        </a:rPr>
                        <a:t>60.9%</a:t>
                      </a:r>
                    </a:p>
                  </a:txBody>
                  <a:tcPr marL="2677" marR="2677" marT="2677" marB="0" anchor="b">
                    <a:lnL>
                      <a:noFill/>
                    </a:lnL>
                    <a:lnR>
                      <a:noFill/>
                    </a:lnR>
                    <a:lnT>
                      <a:noFill/>
                    </a:lnT>
                    <a:lnB>
                      <a:noFill/>
                    </a:lnB>
                    <a:solidFill>
                      <a:srgbClr val="E9CF89"/>
                    </a:solidFill>
                  </a:tcPr>
                </a:tc>
                <a:tc>
                  <a:txBody>
                    <a:bodyPr/>
                    <a:lstStyle/>
                    <a:p>
                      <a:pPr algn="r" fontAlgn="b"/>
                      <a:r>
                        <a:rPr lang="en-US" sz="400" b="0" i="0" u="none" strike="noStrike">
                          <a:solidFill>
                            <a:srgbClr val="000000"/>
                          </a:solidFill>
                          <a:effectLst/>
                          <a:latin typeface="Calibri" panose="020F0502020204030204" pitchFamily="34" charset="0"/>
                        </a:rPr>
                        <a:t>50.0%</a:t>
                      </a:r>
                    </a:p>
                  </a:txBody>
                  <a:tcPr marL="2677" marR="2677" marT="2677" marB="0" anchor="b">
                    <a:lnL>
                      <a:noFill/>
                    </a:lnL>
                    <a:lnR>
                      <a:noFill/>
                    </a:lnR>
                    <a:lnT>
                      <a:noFill/>
                    </a:lnT>
                    <a:lnB>
                      <a:noFill/>
                    </a:lnB>
                    <a:solidFill>
                      <a:srgbClr val="CEAB8E"/>
                    </a:solidFill>
                  </a:tcPr>
                </a:tc>
                <a:tc>
                  <a:txBody>
                    <a:bodyPr/>
                    <a:lstStyle/>
                    <a:p>
                      <a:pPr algn="r" fontAlgn="b"/>
                      <a:r>
                        <a:rPr lang="en-US" sz="400" b="0" i="0" u="none" strike="noStrike">
                          <a:solidFill>
                            <a:srgbClr val="000000"/>
                          </a:solidFill>
                          <a:effectLst/>
                          <a:latin typeface="Calibri" panose="020F0502020204030204" pitchFamily="34" charset="0"/>
                        </a:rPr>
                        <a:t>53.6%</a:t>
                      </a:r>
                    </a:p>
                  </a:txBody>
                  <a:tcPr marL="2677" marR="2677" marT="2677" marB="0" anchor="b">
                    <a:lnL>
                      <a:noFill/>
                    </a:lnL>
                    <a:lnR>
                      <a:noFill/>
                    </a:lnR>
                    <a:lnT>
                      <a:noFill/>
                    </a:lnT>
                    <a:lnB>
                      <a:noFill/>
                    </a:lnB>
                    <a:solidFill>
                      <a:srgbClr val="D7B78C"/>
                    </a:solidFill>
                  </a:tcPr>
                </a:tc>
                <a:tc>
                  <a:txBody>
                    <a:bodyPr/>
                    <a:lstStyle/>
                    <a:p>
                      <a:pPr algn="r" fontAlgn="b"/>
                      <a:r>
                        <a:rPr lang="en-US" sz="400" b="0" i="0" u="none" strike="noStrike">
                          <a:solidFill>
                            <a:srgbClr val="000000"/>
                          </a:solidFill>
                          <a:effectLst/>
                          <a:latin typeface="Calibri" panose="020F0502020204030204" pitchFamily="34" charset="0"/>
                        </a:rPr>
                        <a:t>50.0%</a:t>
                      </a:r>
                    </a:p>
                  </a:txBody>
                  <a:tcPr marL="2677" marR="2677" marT="2677" marB="0" anchor="b">
                    <a:lnL>
                      <a:noFill/>
                    </a:lnL>
                    <a:lnR>
                      <a:noFill/>
                    </a:lnR>
                    <a:lnT>
                      <a:noFill/>
                    </a:lnT>
                    <a:lnB>
                      <a:noFill/>
                    </a:lnB>
                    <a:solidFill>
                      <a:srgbClr val="CEAB8E"/>
                    </a:solidFill>
                  </a:tcPr>
                </a:tc>
                <a:extLst>
                  <a:ext uri="{0D108BD9-81ED-4DB2-BD59-A6C34878D82A}">
                    <a16:rowId xmlns:a16="http://schemas.microsoft.com/office/drawing/2014/main" val="1620328666"/>
                  </a:ext>
                </a:extLst>
              </a:tr>
              <a:tr h="163297">
                <a:tc>
                  <a:txBody>
                    <a:bodyPr/>
                    <a:lstStyle/>
                    <a:p>
                      <a:pPr algn="l" fontAlgn="b"/>
                      <a:r>
                        <a:rPr lang="en-US" sz="400" b="0" i="0" u="none" strike="noStrike">
                          <a:solidFill>
                            <a:srgbClr val="000000"/>
                          </a:solidFill>
                          <a:effectLst/>
                          <a:latin typeface="Calibri" panose="020F0502020204030204" pitchFamily="34" charset="0"/>
                        </a:rPr>
                        <a:t>Hope protective factors</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Moderate to high hope</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53.9%</a:t>
                      </a:r>
                    </a:p>
                  </a:txBody>
                  <a:tcPr marL="2677" marR="2677" marT="2677" marB="0" anchor="b">
                    <a:lnL>
                      <a:noFill/>
                    </a:lnL>
                    <a:lnR>
                      <a:noFill/>
                    </a:lnR>
                    <a:lnT>
                      <a:noFill/>
                    </a:lnT>
                    <a:lnB>
                      <a:noFill/>
                    </a:lnB>
                    <a:solidFill>
                      <a:srgbClr val="C8A38F"/>
                    </a:solidFill>
                  </a:tcPr>
                </a:tc>
                <a:tc>
                  <a:txBody>
                    <a:bodyPr/>
                    <a:lstStyle/>
                    <a:p>
                      <a:pPr algn="r" fontAlgn="b"/>
                      <a:r>
                        <a:rPr lang="en-US" sz="400" b="0" i="0" u="none" strike="noStrike">
                          <a:solidFill>
                            <a:srgbClr val="000000"/>
                          </a:solidFill>
                          <a:effectLst/>
                          <a:latin typeface="Calibri" panose="020F0502020204030204" pitchFamily="34" charset="0"/>
                        </a:rPr>
                        <a:t>73.0%</a:t>
                      </a:r>
                    </a:p>
                  </a:txBody>
                  <a:tcPr marL="2677" marR="2677" marT="2677" marB="0" anchor="b">
                    <a:lnL>
                      <a:noFill/>
                    </a:lnL>
                    <a:lnR>
                      <a:noFill/>
                    </a:lnR>
                    <a:lnT>
                      <a:noFill/>
                    </a:lnT>
                    <a:lnB>
                      <a:noFill/>
                    </a:lnB>
                    <a:solidFill>
                      <a:srgbClr val="F9E386"/>
                    </a:solidFill>
                  </a:tcPr>
                </a:tc>
                <a:tc>
                  <a:txBody>
                    <a:bodyPr/>
                    <a:lstStyle/>
                    <a:p>
                      <a:pPr algn="r" fontAlgn="b"/>
                      <a:r>
                        <a:rPr lang="en-US" sz="400" b="0" i="0" u="none" strike="noStrike">
                          <a:solidFill>
                            <a:srgbClr val="000000"/>
                          </a:solidFill>
                          <a:effectLst/>
                          <a:latin typeface="Calibri" panose="020F0502020204030204" pitchFamily="34" charset="0"/>
                        </a:rPr>
                        <a:t>76.4%</a:t>
                      </a:r>
                    </a:p>
                  </a:txBody>
                  <a:tcPr marL="2677" marR="2677" marT="2677" marB="0" anchor="b">
                    <a:lnL>
                      <a:noFill/>
                    </a:lnL>
                    <a:lnR>
                      <a:noFill/>
                    </a:lnR>
                    <a:lnT>
                      <a:noFill/>
                    </a:lnT>
                    <a:lnB>
                      <a:noFill/>
                    </a:lnB>
                    <a:solidFill>
                      <a:srgbClr val="F8E984"/>
                    </a:solidFill>
                  </a:tcPr>
                </a:tc>
                <a:tc>
                  <a:txBody>
                    <a:bodyPr/>
                    <a:lstStyle/>
                    <a:p>
                      <a:pPr algn="r" fontAlgn="b"/>
                      <a:r>
                        <a:rPr lang="en-US" sz="400" b="0" i="0" u="none" strike="noStrike">
                          <a:solidFill>
                            <a:srgbClr val="000000"/>
                          </a:solidFill>
                          <a:effectLst/>
                          <a:latin typeface="Calibri" panose="020F0502020204030204" pitchFamily="34" charset="0"/>
                        </a:rPr>
                        <a:t>63.3%</a:t>
                      </a:r>
                    </a:p>
                  </a:txBody>
                  <a:tcPr marL="2677" marR="2677" marT="2677" marB="0" anchor="b">
                    <a:lnL>
                      <a:noFill/>
                    </a:lnL>
                    <a:lnR>
                      <a:noFill/>
                    </a:lnR>
                    <a:lnT>
                      <a:noFill/>
                    </a:lnT>
                    <a:lnB>
                      <a:noFill/>
                    </a:lnB>
                    <a:solidFill>
                      <a:srgbClr val="E0C38A"/>
                    </a:solidFill>
                  </a:tcPr>
                </a:tc>
                <a:tc>
                  <a:txBody>
                    <a:bodyPr/>
                    <a:lstStyle/>
                    <a:p>
                      <a:pPr algn="r" fontAlgn="b"/>
                      <a:r>
                        <a:rPr lang="en-US" sz="400" b="0" i="0" u="none" strike="noStrike">
                          <a:solidFill>
                            <a:srgbClr val="000000"/>
                          </a:solidFill>
                          <a:effectLst/>
                          <a:latin typeface="Calibri" panose="020F0502020204030204" pitchFamily="34" charset="0"/>
                        </a:rPr>
                        <a:t>68.1%</a:t>
                      </a:r>
                    </a:p>
                  </a:txBody>
                  <a:tcPr marL="2677" marR="2677" marT="2677" marB="0" anchor="b">
                    <a:lnL>
                      <a:noFill/>
                    </a:lnL>
                    <a:lnR>
                      <a:noFill/>
                    </a:lnR>
                    <a:lnT>
                      <a:noFill/>
                    </a:lnT>
                    <a:lnB>
                      <a:noFill/>
                    </a:lnB>
                    <a:solidFill>
                      <a:srgbClr val="ECD388"/>
                    </a:solidFill>
                  </a:tcPr>
                </a:tc>
                <a:tc>
                  <a:txBody>
                    <a:bodyPr/>
                    <a:lstStyle/>
                    <a:p>
                      <a:pPr algn="r" fontAlgn="b"/>
                      <a:r>
                        <a:rPr lang="en-US" sz="400" b="0" i="0" u="none" strike="noStrike">
                          <a:solidFill>
                            <a:srgbClr val="000000"/>
                          </a:solidFill>
                          <a:effectLst/>
                          <a:latin typeface="Calibri" panose="020F0502020204030204" pitchFamily="34" charset="0"/>
                        </a:rPr>
                        <a:t>71.3%</a:t>
                      </a:r>
                    </a:p>
                  </a:txBody>
                  <a:tcPr marL="2677" marR="2677" marT="2677" marB="0" anchor="b">
                    <a:lnL>
                      <a:noFill/>
                    </a:lnL>
                    <a:lnR>
                      <a:noFill/>
                    </a:lnR>
                    <a:lnT>
                      <a:noFill/>
                    </a:lnT>
                    <a:lnB>
                      <a:noFill/>
                    </a:lnB>
                    <a:solidFill>
                      <a:srgbClr val="F5DD86"/>
                    </a:solidFill>
                  </a:tcPr>
                </a:tc>
                <a:tc>
                  <a:txBody>
                    <a:bodyPr/>
                    <a:lstStyle/>
                    <a:p>
                      <a:pPr algn="r" fontAlgn="b"/>
                      <a:r>
                        <a:rPr lang="en-US" sz="400" b="0" i="0" u="none" strike="noStrike">
                          <a:solidFill>
                            <a:srgbClr val="000000"/>
                          </a:solidFill>
                          <a:effectLst/>
                          <a:latin typeface="Calibri" panose="020F0502020204030204" pitchFamily="34" charset="0"/>
                        </a:rPr>
                        <a:t>63.0%</a:t>
                      </a:r>
                    </a:p>
                  </a:txBody>
                  <a:tcPr marL="2677" marR="2677" marT="2677" marB="0" anchor="b">
                    <a:lnL>
                      <a:noFill/>
                    </a:lnL>
                    <a:lnR>
                      <a:noFill/>
                    </a:lnR>
                    <a:lnT>
                      <a:noFill/>
                    </a:lnT>
                    <a:lnB>
                      <a:noFill/>
                    </a:lnB>
                    <a:solidFill>
                      <a:srgbClr val="DFC28B"/>
                    </a:solidFill>
                  </a:tcPr>
                </a:tc>
                <a:tc>
                  <a:txBody>
                    <a:bodyPr/>
                    <a:lstStyle/>
                    <a:p>
                      <a:pPr algn="r" fontAlgn="b"/>
                      <a:r>
                        <a:rPr lang="en-US" sz="400" b="0" i="0" u="none" strike="noStrike">
                          <a:solidFill>
                            <a:srgbClr val="000000"/>
                          </a:solidFill>
                          <a:effectLst/>
                          <a:latin typeface="Calibri" panose="020F0502020204030204" pitchFamily="34" charset="0"/>
                        </a:rPr>
                        <a:t>65.0%</a:t>
                      </a:r>
                    </a:p>
                  </a:txBody>
                  <a:tcPr marL="2677" marR="2677" marT="2677" marB="0" anchor="b">
                    <a:lnL>
                      <a:noFill/>
                    </a:lnL>
                    <a:lnR>
                      <a:noFill/>
                    </a:lnR>
                    <a:lnT>
                      <a:noFill/>
                    </a:lnT>
                    <a:lnB>
                      <a:noFill/>
                    </a:lnB>
                    <a:solidFill>
                      <a:srgbClr val="E4C88A"/>
                    </a:solidFill>
                  </a:tcPr>
                </a:tc>
                <a:tc>
                  <a:txBody>
                    <a:bodyPr/>
                    <a:lstStyle/>
                    <a:p>
                      <a:pPr algn="r" fontAlgn="b"/>
                      <a:r>
                        <a:rPr lang="en-US" sz="400" b="0" i="0" u="none" strike="noStrike">
                          <a:solidFill>
                            <a:srgbClr val="000000"/>
                          </a:solidFill>
                          <a:effectLst/>
                          <a:latin typeface="Calibri" panose="020F0502020204030204" pitchFamily="34" charset="0"/>
                        </a:rPr>
                        <a:t>73.4%</a:t>
                      </a:r>
                    </a:p>
                  </a:txBody>
                  <a:tcPr marL="2677" marR="2677" marT="2677" marB="0" anchor="b">
                    <a:lnL>
                      <a:noFill/>
                    </a:lnL>
                    <a:lnR>
                      <a:noFill/>
                    </a:lnR>
                    <a:lnT>
                      <a:noFill/>
                    </a:lnT>
                    <a:lnB>
                      <a:noFill/>
                    </a:lnB>
                    <a:solidFill>
                      <a:srgbClr val="E6E483"/>
                    </a:solidFill>
                  </a:tcPr>
                </a:tc>
                <a:tc>
                  <a:txBody>
                    <a:bodyPr/>
                    <a:lstStyle/>
                    <a:p>
                      <a:pPr algn="r" fontAlgn="b"/>
                      <a:r>
                        <a:rPr lang="en-US" sz="400" b="0" i="0" u="none" strike="noStrike">
                          <a:solidFill>
                            <a:srgbClr val="000000"/>
                          </a:solidFill>
                          <a:effectLst/>
                          <a:latin typeface="Calibri" panose="020F0502020204030204" pitchFamily="34" charset="0"/>
                        </a:rPr>
                        <a:t>57.0%</a:t>
                      </a:r>
                    </a:p>
                  </a:txBody>
                  <a:tcPr marL="2677" marR="2677" marT="2677" marB="0" anchor="b">
                    <a:lnL>
                      <a:noFill/>
                    </a:lnL>
                    <a:lnR>
                      <a:noFill/>
                    </a:lnR>
                    <a:lnT>
                      <a:noFill/>
                    </a:lnT>
                    <a:lnB>
                      <a:noFill/>
                    </a:lnB>
                    <a:solidFill>
                      <a:srgbClr val="DFC28B"/>
                    </a:solidFill>
                  </a:tcPr>
                </a:tc>
                <a:tc>
                  <a:txBody>
                    <a:bodyPr/>
                    <a:lstStyle/>
                    <a:p>
                      <a:pPr algn="r" fontAlgn="b"/>
                      <a:r>
                        <a:rPr lang="en-US" sz="400" b="0" i="0" u="none" strike="noStrike">
                          <a:solidFill>
                            <a:srgbClr val="000000"/>
                          </a:solidFill>
                          <a:effectLst/>
                          <a:latin typeface="Calibri" panose="020F0502020204030204" pitchFamily="34" charset="0"/>
                        </a:rPr>
                        <a:t>54.1%</a:t>
                      </a:r>
                    </a:p>
                  </a:txBody>
                  <a:tcPr marL="2677" marR="2677" marT="2677" marB="0" anchor="b">
                    <a:lnL>
                      <a:noFill/>
                    </a:lnL>
                    <a:lnR>
                      <a:noFill/>
                    </a:lnR>
                    <a:lnT>
                      <a:noFill/>
                    </a:lnT>
                    <a:lnB>
                      <a:noFill/>
                    </a:lnB>
                    <a:solidFill>
                      <a:srgbClr val="D7B78C"/>
                    </a:solidFill>
                  </a:tcPr>
                </a:tc>
                <a:tc>
                  <a:txBody>
                    <a:bodyPr/>
                    <a:lstStyle/>
                    <a:p>
                      <a:pPr algn="r" fontAlgn="b"/>
                      <a:r>
                        <a:rPr lang="en-US" sz="400" b="0" i="0" u="none" strike="noStrike">
                          <a:solidFill>
                            <a:srgbClr val="000000"/>
                          </a:solidFill>
                          <a:effectLst/>
                          <a:latin typeface="Calibri" panose="020F0502020204030204" pitchFamily="34" charset="0"/>
                        </a:rPr>
                        <a:t>57.2%</a:t>
                      </a:r>
                    </a:p>
                  </a:txBody>
                  <a:tcPr marL="2677" marR="2677" marT="2677" marB="0" anchor="b">
                    <a:lnL>
                      <a:noFill/>
                    </a:lnL>
                    <a:lnR>
                      <a:noFill/>
                    </a:lnR>
                    <a:lnT>
                      <a:noFill/>
                    </a:lnT>
                    <a:lnB>
                      <a:noFill/>
                    </a:lnB>
                    <a:solidFill>
                      <a:srgbClr val="E0C38A"/>
                    </a:solidFill>
                  </a:tcPr>
                </a:tc>
                <a:tc>
                  <a:txBody>
                    <a:bodyPr/>
                    <a:lstStyle/>
                    <a:p>
                      <a:pPr algn="r" fontAlgn="b"/>
                      <a:r>
                        <a:rPr lang="en-US" sz="400" b="0" i="0" u="none" strike="noStrike">
                          <a:solidFill>
                            <a:srgbClr val="000000"/>
                          </a:solidFill>
                          <a:effectLst/>
                          <a:latin typeface="Calibri" panose="020F0502020204030204" pitchFamily="34" charset="0"/>
                        </a:rPr>
                        <a:t>47.0%</a:t>
                      </a:r>
                    </a:p>
                  </a:txBody>
                  <a:tcPr marL="2677" marR="2677" marT="2677" marB="0" anchor="b">
                    <a:lnL>
                      <a:noFill/>
                    </a:lnL>
                    <a:lnR>
                      <a:noFill/>
                    </a:lnR>
                    <a:lnT>
                      <a:noFill/>
                    </a:lnT>
                    <a:lnB>
                      <a:noFill/>
                    </a:lnB>
                    <a:solidFill>
                      <a:srgbClr val="C49E90"/>
                    </a:solidFill>
                  </a:tcPr>
                </a:tc>
                <a:tc>
                  <a:txBody>
                    <a:bodyPr/>
                    <a:lstStyle/>
                    <a:p>
                      <a:pPr algn="r" fontAlgn="b"/>
                      <a:r>
                        <a:rPr lang="en-US" sz="400" b="0" i="0" u="none" strike="noStrike">
                          <a:solidFill>
                            <a:srgbClr val="000000"/>
                          </a:solidFill>
                          <a:effectLst/>
                          <a:latin typeface="Calibri" panose="020F0502020204030204" pitchFamily="34" charset="0"/>
                        </a:rPr>
                        <a:t>73.8%</a:t>
                      </a:r>
                    </a:p>
                  </a:txBody>
                  <a:tcPr marL="2677" marR="2677" marT="2677" marB="0" anchor="b">
                    <a:lnL>
                      <a:noFill/>
                    </a:lnL>
                    <a:lnR>
                      <a:noFill/>
                    </a:lnR>
                    <a:lnT>
                      <a:noFill/>
                    </a:lnT>
                    <a:lnB>
                      <a:noFill/>
                    </a:lnB>
                    <a:solidFill>
                      <a:srgbClr val="E9E583"/>
                    </a:solidFill>
                  </a:tcPr>
                </a:tc>
                <a:tc>
                  <a:txBody>
                    <a:bodyPr/>
                    <a:lstStyle/>
                    <a:p>
                      <a:pPr algn="r" fontAlgn="b"/>
                      <a:r>
                        <a:rPr lang="en-US" sz="400" b="0" i="0" u="none" strike="noStrike">
                          <a:solidFill>
                            <a:srgbClr val="000000"/>
                          </a:solidFill>
                          <a:effectLst/>
                          <a:latin typeface="Calibri" panose="020F0502020204030204" pitchFamily="34" charset="0"/>
                        </a:rPr>
                        <a:t>66.2%</a:t>
                      </a:r>
                    </a:p>
                  </a:txBody>
                  <a:tcPr marL="2677" marR="2677" marT="2677" marB="0" anchor="b">
                    <a:lnL>
                      <a:noFill/>
                    </a:lnL>
                    <a:lnR>
                      <a:noFill/>
                    </a:lnR>
                    <a:lnT>
                      <a:noFill/>
                    </a:lnT>
                    <a:lnB>
                      <a:noFill/>
                    </a:lnB>
                    <a:solidFill>
                      <a:srgbClr val="F7E086"/>
                    </a:solidFill>
                  </a:tcPr>
                </a:tc>
                <a:tc>
                  <a:txBody>
                    <a:bodyPr/>
                    <a:lstStyle/>
                    <a:p>
                      <a:pPr algn="r" fontAlgn="b"/>
                      <a:r>
                        <a:rPr lang="en-US" sz="400" b="0" i="0" u="none" strike="noStrike">
                          <a:solidFill>
                            <a:srgbClr val="000000"/>
                          </a:solidFill>
                          <a:effectLst/>
                          <a:latin typeface="Calibri" panose="020F0502020204030204" pitchFamily="34" charset="0"/>
                        </a:rPr>
                        <a:t>33.8%</a:t>
                      </a:r>
                    </a:p>
                  </a:txBody>
                  <a:tcPr marL="2677" marR="2677" marT="2677" marB="0" anchor="b">
                    <a:lnL>
                      <a:noFill/>
                    </a:lnL>
                    <a:lnR>
                      <a:noFill/>
                    </a:lnR>
                    <a:lnT>
                      <a:noFill/>
                    </a:lnT>
                    <a:lnB>
                      <a:noFill/>
                    </a:lnB>
                    <a:solidFill>
                      <a:srgbClr val="A57596"/>
                    </a:solidFill>
                  </a:tcPr>
                </a:tc>
                <a:tc>
                  <a:txBody>
                    <a:bodyPr/>
                    <a:lstStyle/>
                    <a:p>
                      <a:pPr algn="r" fontAlgn="b"/>
                      <a:r>
                        <a:rPr lang="en-US" sz="400" b="0" i="0" u="none" strike="noStrike">
                          <a:solidFill>
                            <a:srgbClr val="000000"/>
                          </a:solidFill>
                          <a:effectLst/>
                          <a:latin typeface="Calibri" panose="020F0502020204030204" pitchFamily="34" charset="0"/>
                        </a:rPr>
                        <a:t>42.0%</a:t>
                      </a:r>
                    </a:p>
                  </a:txBody>
                  <a:tcPr marL="2677" marR="2677" marT="2677" marB="0" anchor="b">
                    <a:lnL>
                      <a:noFill/>
                    </a:lnL>
                    <a:lnR>
                      <a:noFill/>
                    </a:lnR>
                    <a:lnT>
                      <a:noFill/>
                    </a:lnT>
                    <a:lnB>
                      <a:noFill/>
                    </a:lnB>
                    <a:solidFill>
                      <a:srgbClr val="B99092"/>
                    </a:solidFill>
                  </a:tcPr>
                </a:tc>
                <a:tc>
                  <a:txBody>
                    <a:bodyPr/>
                    <a:lstStyle/>
                    <a:p>
                      <a:pPr algn="r" fontAlgn="b"/>
                      <a:r>
                        <a:rPr lang="en-US" sz="400" b="0" i="0" u="none" strike="noStrike">
                          <a:solidFill>
                            <a:srgbClr val="000000"/>
                          </a:solidFill>
                          <a:effectLst/>
                          <a:latin typeface="Calibri" panose="020F0502020204030204" pitchFamily="34" charset="0"/>
                        </a:rPr>
                        <a:t>41.8%</a:t>
                      </a:r>
                    </a:p>
                  </a:txBody>
                  <a:tcPr marL="2677" marR="2677" marT="2677" marB="0" anchor="b">
                    <a:lnL>
                      <a:noFill/>
                    </a:lnL>
                    <a:lnR>
                      <a:noFill/>
                    </a:lnR>
                    <a:lnT>
                      <a:noFill/>
                    </a:lnT>
                    <a:lnB>
                      <a:noFill/>
                    </a:lnB>
                    <a:solidFill>
                      <a:srgbClr val="B99092"/>
                    </a:solidFill>
                  </a:tcPr>
                </a:tc>
                <a:extLst>
                  <a:ext uri="{0D108BD9-81ED-4DB2-BD59-A6C34878D82A}">
                    <a16:rowId xmlns:a16="http://schemas.microsoft.com/office/drawing/2014/main" val="312402786"/>
                  </a:ext>
                </a:extLst>
              </a:tr>
              <a:tr h="163297">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Adults to turn to for help</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42.7%</a:t>
                      </a:r>
                    </a:p>
                  </a:txBody>
                  <a:tcPr marL="2677" marR="2677" marT="2677" marB="0" anchor="b">
                    <a:lnL>
                      <a:noFill/>
                    </a:lnL>
                    <a:lnR>
                      <a:noFill/>
                    </a:lnR>
                    <a:lnT>
                      <a:noFill/>
                    </a:lnT>
                    <a:lnB>
                      <a:noFill/>
                    </a:lnB>
                    <a:solidFill>
                      <a:srgbClr val="AB7E95"/>
                    </a:solidFill>
                  </a:tcPr>
                </a:tc>
                <a:tc>
                  <a:txBody>
                    <a:bodyPr/>
                    <a:lstStyle/>
                    <a:p>
                      <a:pPr algn="r" fontAlgn="b"/>
                      <a:r>
                        <a:rPr lang="en-US" sz="400" b="0" i="0" u="none" strike="noStrike">
                          <a:solidFill>
                            <a:srgbClr val="000000"/>
                          </a:solidFill>
                          <a:effectLst/>
                          <a:latin typeface="Calibri" panose="020F0502020204030204" pitchFamily="34" charset="0"/>
                        </a:rPr>
                        <a:t>37.4%</a:t>
                      </a:r>
                    </a:p>
                  </a:txBody>
                  <a:tcPr marL="2677" marR="2677" marT="2677" marB="0" anchor="b">
                    <a:lnL>
                      <a:noFill/>
                    </a:lnL>
                    <a:lnR>
                      <a:noFill/>
                    </a:lnR>
                    <a:lnT>
                      <a:noFill/>
                    </a:lnT>
                    <a:lnB>
                      <a:noFill/>
                    </a:lnB>
                    <a:solidFill>
                      <a:srgbClr val="9E6C97"/>
                    </a:solidFill>
                  </a:tcPr>
                </a:tc>
                <a:tc>
                  <a:txBody>
                    <a:bodyPr/>
                    <a:lstStyle/>
                    <a:p>
                      <a:pPr algn="r" fontAlgn="b"/>
                      <a:r>
                        <a:rPr lang="en-US" sz="400" b="0" i="0" u="none" strike="noStrike">
                          <a:solidFill>
                            <a:srgbClr val="000000"/>
                          </a:solidFill>
                          <a:effectLst/>
                          <a:latin typeface="Calibri" panose="020F0502020204030204" pitchFamily="34" charset="0"/>
                        </a:rPr>
                        <a:t>39.4%</a:t>
                      </a:r>
                    </a:p>
                  </a:txBody>
                  <a:tcPr marL="2677" marR="2677" marT="2677" marB="0" anchor="b">
                    <a:lnL>
                      <a:noFill/>
                    </a:lnL>
                    <a:lnR>
                      <a:noFill/>
                    </a:lnR>
                    <a:lnT>
                      <a:noFill/>
                    </a:lnT>
                    <a:lnB>
                      <a:noFill/>
                    </a:lnB>
                    <a:solidFill>
                      <a:srgbClr val="A37396"/>
                    </a:solidFill>
                  </a:tcPr>
                </a:tc>
                <a:tc>
                  <a:txBody>
                    <a:bodyPr/>
                    <a:lstStyle/>
                    <a:p>
                      <a:pPr algn="r" fontAlgn="b"/>
                      <a:r>
                        <a:rPr lang="en-US" sz="400" b="0" i="0" u="none" strike="noStrike">
                          <a:solidFill>
                            <a:srgbClr val="000000"/>
                          </a:solidFill>
                          <a:effectLst/>
                          <a:latin typeface="Calibri" panose="020F0502020204030204" pitchFamily="34" charset="0"/>
                        </a:rPr>
                        <a:t>40.0%</a:t>
                      </a:r>
                    </a:p>
                  </a:txBody>
                  <a:tcPr marL="2677" marR="2677" marT="2677" marB="0" anchor="b">
                    <a:lnL>
                      <a:noFill/>
                    </a:lnL>
                    <a:lnR>
                      <a:noFill/>
                    </a:lnR>
                    <a:lnT>
                      <a:noFill/>
                    </a:lnT>
                    <a:lnB>
                      <a:noFill/>
                    </a:lnB>
                    <a:solidFill>
                      <a:srgbClr val="A47596"/>
                    </a:solidFill>
                  </a:tcPr>
                </a:tc>
                <a:tc>
                  <a:txBody>
                    <a:bodyPr/>
                    <a:lstStyle/>
                    <a:p>
                      <a:pPr algn="r" fontAlgn="b"/>
                      <a:r>
                        <a:rPr lang="en-US" sz="400" b="0" i="0" u="none" strike="noStrike">
                          <a:solidFill>
                            <a:srgbClr val="000000"/>
                          </a:solidFill>
                          <a:effectLst/>
                          <a:latin typeface="Calibri" panose="020F0502020204030204" pitchFamily="34" charset="0"/>
                        </a:rPr>
                        <a:t>42.4%</a:t>
                      </a:r>
                    </a:p>
                  </a:txBody>
                  <a:tcPr marL="2677" marR="2677" marT="2677" marB="0" anchor="b">
                    <a:lnL>
                      <a:noFill/>
                    </a:lnL>
                    <a:lnR>
                      <a:noFill/>
                    </a:lnR>
                    <a:lnT>
                      <a:noFill/>
                    </a:lnT>
                    <a:lnB>
                      <a:noFill/>
                    </a:lnB>
                    <a:solidFill>
                      <a:srgbClr val="AA7D95"/>
                    </a:solidFill>
                  </a:tcPr>
                </a:tc>
                <a:tc>
                  <a:txBody>
                    <a:bodyPr/>
                    <a:lstStyle/>
                    <a:p>
                      <a:pPr algn="r" fontAlgn="b"/>
                      <a:r>
                        <a:rPr lang="en-US" sz="400" b="0" i="0" u="none" strike="noStrike">
                          <a:solidFill>
                            <a:srgbClr val="000000"/>
                          </a:solidFill>
                          <a:effectLst/>
                          <a:latin typeface="Calibri" panose="020F0502020204030204" pitchFamily="34" charset="0"/>
                        </a:rPr>
                        <a:t>55.7%</a:t>
                      </a:r>
                    </a:p>
                  </a:txBody>
                  <a:tcPr marL="2677" marR="2677" marT="2677" marB="0" anchor="b">
                    <a:lnL>
                      <a:noFill/>
                    </a:lnL>
                    <a:lnR>
                      <a:noFill/>
                    </a:lnR>
                    <a:lnT>
                      <a:noFill/>
                    </a:lnT>
                    <a:lnB>
                      <a:noFill/>
                    </a:lnB>
                    <a:solidFill>
                      <a:srgbClr val="CDA98E"/>
                    </a:solidFill>
                  </a:tcPr>
                </a:tc>
                <a:tc>
                  <a:txBody>
                    <a:bodyPr/>
                    <a:lstStyle/>
                    <a:p>
                      <a:pPr algn="r" fontAlgn="b"/>
                      <a:r>
                        <a:rPr lang="en-US" sz="400" b="0" i="0" u="none" strike="noStrike">
                          <a:solidFill>
                            <a:srgbClr val="000000"/>
                          </a:solidFill>
                          <a:effectLst/>
                          <a:latin typeface="Calibri" panose="020F0502020204030204" pitchFamily="34" charset="0"/>
                        </a:rPr>
                        <a:t>44.8%</a:t>
                      </a:r>
                    </a:p>
                  </a:txBody>
                  <a:tcPr marL="2677" marR="2677" marT="2677" marB="0" anchor="b">
                    <a:lnL>
                      <a:noFill/>
                    </a:lnL>
                    <a:lnR>
                      <a:noFill/>
                    </a:lnR>
                    <a:lnT>
                      <a:noFill/>
                    </a:lnT>
                    <a:lnB>
                      <a:noFill/>
                    </a:lnB>
                    <a:solidFill>
                      <a:srgbClr val="B18594"/>
                    </a:solidFill>
                  </a:tcPr>
                </a:tc>
                <a:tc>
                  <a:txBody>
                    <a:bodyPr/>
                    <a:lstStyle/>
                    <a:p>
                      <a:pPr algn="r" fontAlgn="b"/>
                      <a:r>
                        <a:rPr lang="en-US" sz="400" b="0" i="0" u="none" strike="noStrike">
                          <a:solidFill>
                            <a:srgbClr val="000000"/>
                          </a:solidFill>
                          <a:effectLst/>
                          <a:latin typeface="Calibri" panose="020F0502020204030204" pitchFamily="34" charset="0"/>
                        </a:rPr>
                        <a:t>45.4%</a:t>
                      </a:r>
                    </a:p>
                  </a:txBody>
                  <a:tcPr marL="2677" marR="2677" marT="2677" marB="0" anchor="b">
                    <a:lnL>
                      <a:noFill/>
                    </a:lnL>
                    <a:lnR>
                      <a:noFill/>
                    </a:lnR>
                    <a:lnT>
                      <a:noFill/>
                    </a:lnT>
                    <a:lnB>
                      <a:noFill/>
                    </a:lnB>
                    <a:solidFill>
                      <a:srgbClr val="B28793"/>
                    </a:solidFill>
                  </a:tcPr>
                </a:tc>
                <a:tc>
                  <a:txBody>
                    <a:bodyPr/>
                    <a:lstStyle/>
                    <a:p>
                      <a:pPr algn="r" fontAlgn="b"/>
                      <a:r>
                        <a:rPr lang="en-US" sz="400" b="0" i="0" u="none" strike="noStrike">
                          <a:solidFill>
                            <a:srgbClr val="000000"/>
                          </a:solidFill>
                          <a:effectLst/>
                          <a:latin typeface="Calibri" panose="020F0502020204030204" pitchFamily="34" charset="0"/>
                        </a:rPr>
                        <a:t>49.5%</a:t>
                      </a:r>
                    </a:p>
                  </a:txBody>
                  <a:tcPr marL="2677" marR="2677" marT="2677" marB="0" anchor="b">
                    <a:lnL>
                      <a:noFill/>
                    </a:lnL>
                    <a:lnR>
                      <a:noFill/>
                    </a:lnR>
                    <a:lnT>
                      <a:noFill/>
                    </a:lnT>
                    <a:lnB>
                      <a:noFill/>
                    </a:lnB>
                    <a:solidFill>
                      <a:srgbClr val="CBA78F"/>
                    </a:solidFill>
                  </a:tcPr>
                </a:tc>
                <a:tc>
                  <a:txBody>
                    <a:bodyPr/>
                    <a:lstStyle/>
                    <a:p>
                      <a:pPr algn="r" fontAlgn="b"/>
                      <a:r>
                        <a:rPr lang="en-US" sz="400" b="0" i="0" u="none" strike="noStrike">
                          <a:solidFill>
                            <a:srgbClr val="000000"/>
                          </a:solidFill>
                          <a:effectLst/>
                          <a:latin typeface="Calibri" panose="020F0502020204030204" pitchFamily="34" charset="0"/>
                        </a:rPr>
                        <a:t>40.9%</a:t>
                      </a:r>
                    </a:p>
                  </a:txBody>
                  <a:tcPr marL="2677" marR="2677" marT="2677" marB="0" anchor="b">
                    <a:lnL>
                      <a:noFill/>
                    </a:lnL>
                    <a:lnR>
                      <a:noFill/>
                    </a:lnR>
                    <a:lnT>
                      <a:noFill/>
                    </a:lnT>
                    <a:lnB>
                      <a:noFill/>
                    </a:lnB>
                    <a:solidFill>
                      <a:srgbClr val="B38893"/>
                    </a:solidFill>
                  </a:tcPr>
                </a:tc>
                <a:tc>
                  <a:txBody>
                    <a:bodyPr/>
                    <a:lstStyle/>
                    <a:p>
                      <a:pPr algn="r" fontAlgn="b"/>
                      <a:r>
                        <a:rPr lang="en-US" sz="400" b="0" i="0" u="none" strike="noStrike">
                          <a:solidFill>
                            <a:srgbClr val="000000"/>
                          </a:solidFill>
                          <a:effectLst/>
                          <a:latin typeface="Calibri" panose="020F0502020204030204" pitchFamily="34" charset="0"/>
                        </a:rPr>
                        <a:t>45.2%</a:t>
                      </a:r>
                    </a:p>
                  </a:txBody>
                  <a:tcPr marL="2677" marR="2677" marT="2677" marB="0" anchor="b">
                    <a:lnL>
                      <a:noFill/>
                    </a:lnL>
                    <a:lnR>
                      <a:noFill/>
                    </a:lnR>
                    <a:lnT>
                      <a:noFill/>
                    </a:lnT>
                    <a:lnB>
                      <a:noFill/>
                    </a:lnB>
                    <a:solidFill>
                      <a:srgbClr val="BF9791"/>
                    </a:solidFill>
                  </a:tcPr>
                </a:tc>
                <a:tc>
                  <a:txBody>
                    <a:bodyPr/>
                    <a:lstStyle/>
                    <a:p>
                      <a:pPr algn="r" fontAlgn="b"/>
                      <a:r>
                        <a:rPr lang="en-US" sz="400" b="0" i="0" u="none" strike="noStrike">
                          <a:solidFill>
                            <a:srgbClr val="000000"/>
                          </a:solidFill>
                          <a:effectLst/>
                          <a:latin typeface="Calibri" panose="020F0502020204030204" pitchFamily="34" charset="0"/>
                        </a:rPr>
                        <a:t>50.0%</a:t>
                      </a:r>
                    </a:p>
                  </a:txBody>
                  <a:tcPr marL="2677" marR="2677" marT="2677" marB="0" anchor="b">
                    <a:lnL>
                      <a:noFill/>
                    </a:lnL>
                    <a:lnR>
                      <a:noFill/>
                    </a:lnR>
                    <a:lnT>
                      <a:noFill/>
                    </a:lnT>
                    <a:lnB>
                      <a:noFill/>
                    </a:lnB>
                    <a:solidFill>
                      <a:srgbClr val="CCA98E"/>
                    </a:solidFill>
                  </a:tcPr>
                </a:tc>
                <a:tc>
                  <a:txBody>
                    <a:bodyPr/>
                    <a:lstStyle/>
                    <a:p>
                      <a:pPr algn="r" fontAlgn="b"/>
                      <a:r>
                        <a:rPr lang="en-US" sz="400" b="0" i="0" u="none" strike="noStrike">
                          <a:solidFill>
                            <a:srgbClr val="000000"/>
                          </a:solidFill>
                          <a:effectLst/>
                          <a:latin typeface="Calibri" panose="020F0502020204030204" pitchFamily="34" charset="0"/>
                        </a:rPr>
                        <a:t>39.3%</a:t>
                      </a:r>
                    </a:p>
                  </a:txBody>
                  <a:tcPr marL="2677" marR="2677" marT="2677" marB="0" anchor="b">
                    <a:lnL>
                      <a:noFill/>
                    </a:lnL>
                    <a:lnR>
                      <a:noFill/>
                    </a:lnR>
                    <a:lnT>
                      <a:noFill/>
                    </a:lnT>
                    <a:lnB>
                      <a:noFill/>
                    </a:lnB>
                    <a:solidFill>
                      <a:srgbClr val="AF8294"/>
                    </a:solidFill>
                  </a:tcPr>
                </a:tc>
                <a:tc>
                  <a:txBody>
                    <a:bodyPr/>
                    <a:lstStyle/>
                    <a:p>
                      <a:pPr algn="r" fontAlgn="b"/>
                      <a:r>
                        <a:rPr lang="en-US" sz="400" b="0" i="0" u="none" strike="noStrike">
                          <a:solidFill>
                            <a:srgbClr val="000000"/>
                          </a:solidFill>
                          <a:effectLst/>
                          <a:latin typeface="Calibri" panose="020F0502020204030204" pitchFamily="34" charset="0"/>
                        </a:rPr>
                        <a:t>47.0%</a:t>
                      </a:r>
                    </a:p>
                  </a:txBody>
                  <a:tcPr marL="2677" marR="2677" marT="2677" marB="0" anchor="b">
                    <a:lnL>
                      <a:noFill/>
                    </a:lnL>
                    <a:lnR>
                      <a:noFill/>
                    </a:lnR>
                    <a:lnT>
                      <a:noFill/>
                    </a:lnT>
                    <a:lnB>
                      <a:noFill/>
                    </a:lnB>
                    <a:solidFill>
                      <a:srgbClr val="C6A190"/>
                    </a:solidFill>
                  </a:tcPr>
                </a:tc>
                <a:tc>
                  <a:txBody>
                    <a:bodyPr/>
                    <a:lstStyle/>
                    <a:p>
                      <a:pPr algn="r" fontAlgn="b"/>
                      <a:r>
                        <a:rPr lang="en-US" sz="400" b="0" i="0" u="none" strike="noStrike">
                          <a:solidFill>
                            <a:srgbClr val="000000"/>
                          </a:solidFill>
                          <a:effectLst/>
                          <a:latin typeface="Calibri" panose="020F0502020204030204" pitchFamily="34" charset="0"/>
                        </a:rPr>
                        <a:t>50.9%</a:t>
                      </a:r>
                    </a:p>
                  </a:txBody>
                  <a:tcPr marL="2677" marR="2677" marT="2677" marB="0" anchor="b">
                    <a:lnL>
                      <a:noFill/>
                    </a:lnL>
                    <a:lnR>
                      <a:noFill/>
                    </a:lnR>
                    <a:lnT>
                      <a:noFill/>
                    </a:lnT>
                    <a:lnB>
                      <a:noFill/>
                    </a:lnB>
                    <a:solidFill>
                      <a:srgbClr val="D0AE8E"/>
                    </a:solidFill>
                  </a:tcPr>
                </a:tc>
                <a:tc>
                  <a:txBody>
                    <a:bodyPr/>
                    <a:lstStyle/>
                    <a:p>
                      <a:pPr algn="r" fontAlgn="b"/>
                      <a:r>
                        <a:rPr lang="en-US" sz="400" b="0" i="0" u="none" strike="noStrike">
                          <a:solidFill>
                            <a:srgbClr val="000000"/>
                          </a:solidFill>
                          <a:effectLst/>
                          <a:latin typeface="Calibri" panose="020F0502020204030204" pitchFamily="34" charset="0"/>
                        </a:rPr>
                        <a:t>38.0%</a:t>
                      </a:r>
                    </a:p>
                  </a:txBody>
                  <a:tcPr marL="2677" marR="2677" marT="2677" marB="0" anchor="b">
                    <a:lnL>
                      <a:noFill/>
                    </a:lnL>
                    <a:lnR>
                      <a:noFill/>
                    </a:lnR>
                    <a:lnT>
                      <a:noFill/>
                    </a:lnT>
                    <a:lnB>
                      <a:noFill/>
                    </a:lnB>
                    <a:solidFill>
                      <a:srgbClr val="AF8394"/>
                    </a:solidFill>
                  </a:tcPr>
                </a:tc>
                <a:tc>
                  <a:txBody>
                    <a:bodyPr/>
                    <a:lstStyle/>
                    <a:p>
                      <a:pPr algn="r" fontAlgn="b"/>
                      <a:r>
                        <a:rPr lang="en-US" sz="400" b="0" i="0" u="none" strike="noStrike">
                          <a:solidFill>
                            <a:srgbClr val="000000"/>
                          </a:solidFill>
                          <a:effectLst/>
                          <a:latin typeface="Calibri" panose="020F0502020204030204" pitchFamily="34" charset="0"/>
                        </a:rPr>
                        <a:t>43.3%</a:t>
                      </a:r>
                    </a:p>
                  </a:txBody>
                  <a:tcPr marL="2677" marR="2677" marT="2677" marB="0" anchor="b">
                    <a:lnL>
                      <a:noFill/>
                    </a:lnL>
                    <a:lnR>
                      <a:noFill/>
                    </a:lnR>
                    <a:lnT>
                      <a:noFill/>
                    </a:lnT>
                    <a:lnB>
                      <a:noFill/>
                    </a:lnB>
                    <a:solidFill>
                      <a:srgbClr val="BD9591"/>
                    </a:solidFill>
                  </a:tcPr>
                </a:tc>
                <a:tc>
                  <a:txBody>
                    <a:bodyPr/>
                    <a:lstStyle/>
                    <a:p>
                      <a:pPr algn="r" fontAlgn="b"/>
                      <a:r>
                        <a:rPr lang="en-US" sz="400" b="0" i="0" u="none" strike="noStrike">
                          <a:solidFill>
                            <a:srgbClr val="000000"/>
                          </a:solidFill>
                          <a:effectLst/>
                          <a:latin typeface="Calibri" panose="020F0502020204030204" pitchFamily="34" charset="0"/>
                        </a:rPr>
                        <a:t>34.8%</a:t>
                      </a:r>
                    </a:p>
                  </a:txBody>
                  <a:tcPr marL="2677" marR="2677" marT="2677" marB="0" anchor="b">
                    <a:lnL>
                      <a:noFill/>
                    </a:lnL>
                    <a:lnR>
                      <a:noFill/>
                    </a:lnR>
                    <a:lnT>
                      <a:noFill/>
                    </a:lnT>
                    <a:lnB>
                      <a:noFill/>
                    </a:lnB>
                    <a:solidFill>
                      <a:srgbClr val="A77896"/>
                    </a:solidFill>
                  </a:tcPr>
                </a:tc>
                <a:extLst>
                  <a:ext uri="{0D108BD9-81ED-4DB2-BD59-A6C34878D82A}">
                    <a16:rowId xmlns:a16="http://schemas.microsoft.com/office/drawing/2014/main" val="531899421"/>
                  </a:ext>
                </a:extLst>
              </a:tr>
              <a:tr h="220120">
                <a:tc>
                  <a:txBody>
                    <a:bodyPr/>
                    <a:lstStyle/>
                    <a:p>
                      <a:pPr algn="l" fontAlgn="b"/>
                      <a:r>
                        <a:rPr lang="en-US" sz="400" b="0" i="0" u="none" strike="noStrike">
                          <a:solidFill>
                            <a:srgbClr val="000000"/>
                          </a:solidFill>
                          <a:effectLst/>
                          <a:latin typeface="Calibri" panose="020F0502020204030204" pitchFamily="34" charset="0"/>
                        </a:rPr>
                        <a:t>Mental health protective factors</a:t>
                      </a: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Did not plan to attempt suicide in past 12 months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73.1%</a:t>
                      </a:r>
                    </a:p>
                  </a:txBody>
                  <a:tcPr marL="2677" marR="2677" marT="2677" marB="0" anchor="b">
                    <a:lnL>
                      <a:noFill/>
                    </a:lnL>
                    <a:lnR>
                      <a:noFill/>
                    </a:lnR>
                    <a:lnT>
                      <a:noFill/>
                    </a:lnT>
                    <a:lnB>
                      <a:noFill/>
                    </a:lnB>
                    <a:solidFill>
                      <a:srgbClr val="F9E386"/>
                    </a:solidFill>
                  </a:tcPr>
                </a:tc>
                <a:tc>
                  <a:txBody>
                    <a:bodyPr/>
                    <a:lstStyle/>
                    <a:p>
                      <a:pPr algn="r" fontAlgn="b"/>
                      <a:r>
                        <a:rPr lang="en-US" sz="400" b="0" i="0" u="none" strike="noStrike">
                          <a:solidFill>
                            <a:srgbClr val="000000"/>
                          </a:solidFill>
                          <a:effectLst/>
                          <a:latin typeface="Calibri" panose="020F0502020204030204" pitchFamily="34" charset="0"/>
                        </a:rPr>
                        <a:t>84.8%</a:t>
                      </a:r>
                    </a:p>
                  </a:txBody>
                  <a:tcPr marL="2677" marR="2677" marT="2677" marB="0" anchor="b">
                    <a:lnL>
                      <a:noFill/>
                    </a:lnL>
                    <a:lnR>
                      <a:noFill/>
                    </a:lnR>
                    <a:lnT>
                      <a:noFill/>
                    </a:lnT>
                    <a:lnB>
                      <a:noFill/>
                    </a:lnB>
                    <a:solidFill>
                      <a:srgbClr val="C3DA81"/>
                    </a:solidFill>
                  </a:tcPr>
                </a:tc>
                <a:tc>
                  <a:txBody>
                    <a:bodyPr/>
                    <a:lstStyle/>
                    <a:p>
                      <a:pPr algn="r" fontAlgn="b"/>
                      <a:r>
                        <a:rPr lang="en-US" sz="400" b="0" i="0" u="none" strike="noStrike">
                          <a:solidFill>
                            <a:srgbClr val="000000"/>
                          </a:solidFill>
                          <a:effectLst/>
                          <a:latin typeface="Calibri" panose="020F0502020204030204" pitchFamily="34" charset="0"/>
                        </a:rPr>
                        <a:t>85.1%</a:t>
                      </a:r>
                    </a:p>
                  </a:txBody>
                  <a:tcPr marL="2677" marR="2677" marT="2677" marB="0" anchor="b">
                    <a:lnL>
                      <a:noFill/>
                    </a:lnL>
                    <a:lnR>
                      <a:noFill/>
                    </a:lnR>
                    <a:lnT>
                      <a:noFill/>
                    </a:lnT>
                    <a:lnB>
                      <a:noFill/>
                    </a:lnB>
                    <a:solidFill>
                      <a:srgbClr val="C1DA81"/>
                    </a:solidFill>
                  </a:tcPr>
                </a:tc>
                <a:tc>
                  <a:txBody>
                    <a:bodyPr/>
                    <a:lstStyle/>
                    <a:p>
                      <a:pPr algn="r" fontAlgn="b"/>
                      <a:r>
                        <a:rPr lang="en-US" sz="400" b="0" i="0" u="none" strike="noStrike">
                          <a:solidFill>
                            <a:srgbClr val="000000"/>
                          </a:solidFill>
                          <a:effectLst/>
                          <a:latin typeface="Calibri" panose="020F0502020204030204" pitchFamily="34" charset="0"/>
                        </a:rPr>
                        <a:t>87.0%</a:t>
                      </a:r>
                    </a:p>
                  </a:txBody>
                  <a:tcPr marL="2677" marR="2677" marT="2677" marB="0" anchor="b">
                    <a:lnL>
                      <a:noFill/>
                    </a:lnL>
                    <a:lnR>
                      <a:noFill/>
                    </a:lnR>
                    <a:lnT>
                      <a:noFill/>
                    </a:lnT>
                    <a:lnB>
                      <a:noFill/>
                    </a:lnB>
                    <a:solidFill>
                      <a:srgbClr val="B5D680"/>
                    </a:solidFill>
                  </a:tcPr>
                </a:tc>
                <a:tc>
                  <a:txBody>
                    <a:bodyPr/>
                    <a:lstStyle/>
                    <a:p>
                      <a:pPr algn="r" fontAlgn="b"/>
                      <a:r>
                        <a:rPr lang="en-US" sz="400" b="0" i="0" u="none" strike="noStrike">
                          <a:solidFill>
                            <a:srgbClr val="000000"/>
                          </a:solidFill>
                          <a:effectLst/>
                          <a:latin typeface="Calibri" panose="020F0502020204030204" pitchFamily="34" charset="0"/>
                        </a:rPr>
                        <a:t>85.6%</a:t>
                      </a:r>
                    </a:p>
                  </a:txBody>
                  <a:tcPr marL="2677" marR="2677" marT="2677" marB="0" anchor="b">
                    <a:lnL>
                      <a:noFill/>
                    </a:lnL>
                    <a:lnR>
                      <a:noFill/>
                    </a:lnR>
                    <a:lnT>
                      <a:noFill/>
                    </a:lnT>
                    <a:lnB>
                      <a:noFill/>
                    </a:lnB>
                    <a:solidFill>
                      <a:srgbClr val="BED981"/>
                    </a:solidFill>
                  </a:tcPr>
                </a:tc>
                <a:tc>
                  <a:txBody>
                    <a:bodyPr/>
                    <a:lstStyle/>
                    <a:p>
                      <a:pPr algn="r" fontAlgn="b"/>
                      <a:r>
                        <a:rPr lang="en-US" sz="400" b="0" i="0" u="none" strike="noStrike">
                          <a:solidFill>
                            <a:srgbClr val="000000"/>
                          </a:solidFill>
                          <a:effectLst/>
                          <a:latin typeface="Calibri" panose="020F0502020204030204" pitchFamily="34" charset="0"/>
                        </a:rPr>
                        <a:t>82.7%</a:t>
                      </a:r>
                    </a:p>
                  </a:txBody>
                  <a:tcPr marL="2677" marR="2677" marT="2677" marB="0" anchor="b">
                    <a:lnL>
                      <a:noFill/>
                    </a:lnL>
                    <a:lnR>
                      <a:noFill/>
                    </a:lnR>
                    <a:lnT>
                      <a:noFill/>
                    </a:lnT>
                    <a:lnB>
                      <a:noFill/>
                    </a:lnB>
                    <a:solidFill>
                      <a:srgbClr val="D0DE82"/>
                    </a:solidFill>
                  </a:tcPr>
                </a:tc>
                <a:tc>
                  <a:txBody>
                    <a:bodyPr/>
                    <a:lstStyle/>
                    <a:p>
                      <a:pPr algn="r" fontAlgn="b"/>
                      <a:r>
                        <a:rPr lang="en-US" sz="400" b="0" i="0" u="none" strike="noStrike">
                          <a:solidFill>
                            <a:srgbClr val="000000"/>
                          </a:solidFill>
                          <a:effectLst/>
                          <a:latin typeface="Calibri" panose="020F0502020204030204" pitchFamily="34" charset="0"/>
                        </a:rPr>
                        <a:t>85.0%</a:t>
                      </a:r>
                    </a:p>
                  </a:txBody>
                  <a:tcPr marL="2677" marR="2677" marT="2677" marB="0" anchor="b">
                    <a:lnL>
                      <a:noFill/>
                    </a:lnL>
                    <a:lnR>
                      <a:noFill/>
                    </a:lnR>
                    <a:lnT>
                      <a:noFill/>
                    </a:lnT>
                    <a:lnB>
                      <a:noFill/>
                    </a:lnB>
                    <a:solidFill>
                      <a:srgbClr val="C2DA81"/>
                    </a:solidFill>
                  </a:tcPr>
                </a:tc>
                <a:tc>
                  <a:txBody>
                    <a:bodyPr/>
                    <a:lstStyle/>
                    <a:p>
                      <a:pPr algn="r" fontAlgn="b"/>
                      <a:r>
                        <a:rPr lang="en-US" sz="400" b="0" i="0" u="none" strike="noStrike">
                          <a:solidFill>
                            <a:srgbClr val="000000"/>
                          </a:solidFill>
                          <a:effectLst/>
                          <a:latin typeface="Calibri" panose="020F0502020204030204" pitchFamily="34" charset="0"/>
                        </a:rPr>
                        <a:t>79.9%</a:t>
                      </a:r>
                    </a:p>
                  </a:txBody>
                  <a:tcPr marL="2677" marR="2677" marT="2677" marB="0" anchor="b">
                    <a:lnL>
                      <a:noFill/>
                    </a:lnL>
                    <a:lnR>
                      <a:noFill/>
                    </a:lnR>
                    <a:lnT>
                      <a:noFill/>
                    </a:lnT>
                    <a:lnB>
                      <a:noFill/>
                    </a:lnB>
                    <a:solidFill>
                      <a:srgbClr val="E2E383"/>
                    </a:solidFill>
                  </a:tcPr>
                </a:tc>
                <a:tc>
                  <a:txBody>
                    <a:bodyPr/>
                    <a:lstStyle/>
                    <a:p>
                      <a:pPr algn="r" fontAlgn="b"/>
                      <a:r>
                        <a:rPr lang="en-US" sz="400" b="0" i="0" u="none" strike="noStrike">
                          <a:solidFill>
                            <a:srgbClr val="000000"/>
                          </a:solidFill>
                          <a:effectLst/>
                          <a:latin typeface="Calibri" panose="020F0502020204030204" pitchFamily="34" charset="0"/>
                        </a:rPr>
                        <a:t>90.1%</a:t>
                      </a:r>
                    </a:p>
                  </a:txBody>
                  <a:tcPr marL="2677" marR="2677" marT="2677" marB="0" anchor="b">
                    <a:lnL>
                      <a:noFill/>
                    </a:lnL>
                    <a:lnR>
                      <a:noFill/>
                    </a:lnR>
                    <a:lnT>
                      <a:noFill/>
                    </a:lnT>
                    <a:lnB>
                      <a:noFill/>
                    </a:lnB>
                    <a:solidFill>
                      <a:srgbClr val="93CC7E"/>
                    </a:solidFill>
                  </a:tcPr>
                </a:tc>
                <a:tc>
                  <a:txBody>
                    <a:bodyPr/>
                    <a:lstStyle/>
                    <a:p>
                      <a:pPr algn="r" fontAlgn="b"/>
                      <a:r>
                        <a:rPr lang="en-US" sz="400" b="0" i="0" u="none" strike="noStrike">
                          <a:solidFill>
                            <a:srgbClr val="000000"/>
                          </a:solidFill>
                          <a:effectLst/>
                          <a:latin typeface="Calibri" panose="020F0502020204030204" pitchFamily="34" charset="0"/>
                        </a:rPr>
                        <a:t>62.9%</a:t>
                      </a:r>
                    </a:p>
                  </a:txBody>
                  <a:tcPr marL="2677" marR="2677" marT="2677" marB="0" anchor="b">
                    <a:lnL>
                      <a:noFill/>
                    </a:lnL>
                    <a:lnR>
                      <a:noFill/>
                    </a:lnR>
                    <a:lnT>
                      <a:noFill/>
                    </a:lnT>
                    <a:lnB>
                      <a:noFill/>
                    </a:lnB>
                    <a:solidFill>
                      <a:srgbClr val="F0D787"/>
                    </a:solidFill>
                  </a:tcPr>
                </a:tc>
                <a:tc>
                  <a:txBody>
                    <a:bodyPr/>
                    <a:lstStyle/>
                    <a:p>
                      <a:pPr algn="r" fontAlgn="b"/>
                      <a:r>
                        <a:rPr lang="en-US" sz="400" b="0" i="0" u="none" strike="noStrike">
                          <a:solidFill>
                            <a:srgbClr val="000000"/>
                          </a:solidFill>
                          <a:effectLst/>
                          <a:latin typeface="Calibri" panose="020F0502020204030204" pitchFamily="34" charset="0"/>
                        </a:rPr>
                        <a:t>61.9%</a:t>
                      </a:r>
                    </a:p>
                  </a:txBody>
                  <a:tcPr marL="2677" marR="2677" marT="2677" marB="0" anchor="b">
                    <a:lnL>
                      <a:noFill/>
                    </a:lnL>
                    <a:lnR>
                      <a:noFill/>
                    </a:lnR>
                    <a:lnT>
                      <a:noFill/>
                    </a:lnT>
                    <a:lnB>
                      <a:noFill/>
                    </a:lnB>
                    <a:solidFill>
                      <a:srgbClr val="EDD488"/>
                    </a:solidFill>
                  </a:tcPr>
                </a:tc>
                <a:tc>
                  <a:txBody>
                    <a:bodyPr/>
                    <a:lstStyle/>
                    <a:p>
                      <a:pPr algn="r" fontAlgn="b"/>
                      <a:r>
                        <a:rPr lang="en-US" sz="400" b="0" i="0" u="none" strike="noStrike">
                          <a:solidFill>
                            <a:srgbClr val="000000"/>
                          </a:solidFill>
                          <a:effectLst/>
                          <a:latin typeface="Calibri" panose="020F0502020204030204" pitchFamily="34" charset="0"/>
                        </a:rPr>
                        <a:t>73.4%</a:t>
                      </a:r>
                    </a:p>
                  </a:txBody>
                  <a:tcPr marL="2677" marR="2677" marT="2677" marB="0" anchor="b">
                    <a:lnL>
                      <a:noFill/>
                    </a:lnL>
                    <a:lnR>
                      <a:noFill/>
                    </a:lnR>
                    <a:lnT>
                      <a:noFill/>
                    </a:lnT>
                    <a:lnB>
                      <a:noFill/>
                    </a:lnB>
                    <a:solidFill>
                      <a:srgbClr val="E6E483"/>
                    </a:solidFill>
                  </a:tcPr>
                </a:tc>
                <a:tc>
                  <a:txBody>
                    <a:bodyPr/>
                    <a:lstStyle/>
                    <a:p>
                      <a:pPr algn="r" fontAlgn="b"/>
                      <a:r>
                        <a:rPr lang="en-US" sz="400" b="0" i="0" u="none" strike="noStrike">
                          <a:solidFill>
                            <a:srgbClr val="000000"/>
                          </a:solidFill>
                          <a:effectLst/>
                          <a:latin typeface="Calibri" panose="020F0502020204030204" pitchFamily="34" charset="0"/>
                        </a:rPr>
                        <a:t>62.4%</a:t>
                      </a:r>
                    </a:p>
                  </a:txBody>
                  <a:tcPr marL="2677" marR="2677" marT="2677" marB="0" anchor="b">
                    <a:lnL>
                      <a:noFill/>
                    </a:lnL>
                    <a:lnR>
                      <a:noFill/>
                    </a:lnR>
                    <a:lnT>
                      <a:noFill/>
                    </a:lnT>
                    <a:lnB>
                      <a:noFill/>
                    </a:lnB>
                    <a:solidFill>
                      <a:srgbClr val="EED588"/>
                    </a:solidFill>
                  </a:tcPr>
                </a:tc>
                <a:tc>
                  <a:txBody>
                    <a:bodyPr/>
                    <a:lstStyle/>
                    <a:p>
                      <a:pPr algn="r" fontAlgn="b"/>
                      <a:r>
                        <a:rPr lang="en-US" sz="400" b="0" i="0" u="none" strike="noStrike">
                          <a:solidFill>
                            <a:srgbClr val="000000"/>
                          </a:solidFill>
                          <a:effectLst/>
                          <a:latin typeface="Calibri" panose="020F0502020204030204" pitchFamily="34" charset="0"/>
                        </a:rPr>
                        <a:t>90.8%</a:t>
                      </a:r>
                    </a:p>
                  </a:txBody>
                  <a:tcPr marL="2677" marR="2677" marT="2677" marB="0" anchor="b">
                    <a:lnL>
                      <a:noFill/>
                    </a:lnL>
                    <a:lnR>
                      <a:noFill/>
                    </a:lnR>
                    <a:lnT>
                      <a:noFill/>
                    </a:lnT>
                    <a:lnB>
                      <a:noFill/>
                    </a:lnB>
                    <a:solidFill>
                      <a:srgbClr val="92CC7E"/>
                    </a:solidFill>
                  </a:tcPr>
                </a:tc>
                <a:tc>
                  <a:txBody>
                    <a:bodyPr/>
                    <a:lstStyle/>
                    <a:p>
                      <a:pPr algn="r" fontAlgn="b"/>
                      <a:r>
                        <a:rPr lang="en-US" sz="400" b="0" i="0" u="none" strike="noStrike">
                          <a:solidFill>
                            <a:srgbClr val="000000"/>
                          </a:solidFill>
                          <a:effectLst/>
                          <a:latin typeface="Calibri" panose="020F0502020204030204" pitchFamily="34" charset="0"/>
                        </a:rPr>
                        <a:t>81.3%</a:t>
                      </a:r>
                    </a:p>
                  </a:txBody>
                  <a:tcPr marL="2677" marR="2677" marT="2677" marB="0" anchor="b">
                    <a:lnL>
                      <a:noFill/>
                    </a:lnL>
                    <a:lnR>
                      <a:noFill/>
                    </a:lnR>
                    <a:lnT>
                      <a:noFill/>
                    </a:lnT>
                    <a:lnB>
                      <a:noFill/>
                    </a:lnB>
                    <a:solidFill>
                      <a:srgbClr val="C3DA81"/>
                    </a:solidFill>
                  </a:tcPr>
                </a:tc>
                <a:tc>
                  <a:txBody>
                    <a:bodyPr/>
                    <a:lstStyle/>
                    <a:p>
                      <a:pPr algn="r" fontAlgn="b"/>
                      <a:r>
                        <a:rPr lang="en-US" sz="400" b="0" i="0" u="none" strike="noStrike">
                          <a:solidFill>
                            <a:srgbClr val="000000"/>
                          </a:solidFill>
                          <a:effectLst/>
                          <a:latin typeface="Calibri" panose="020F0502020204030204" pitchFamily="34" charset="0"/>
                        </a:rPr>
                        <a:t>45.8%</a:t>
                      </a:r>
                    </a:p>
                  </a:txBody>
                  <a:tcPr marL="2677" marR="2677" marT="2677" marB="0" anchor="b">
                    <a:lnL>
                      <a:noFill/>
                    </a:lnL>
                    <a:lnR>
                      <a:noFill/>
                    </a:lnR>
                    <a:lnT>
                      <a:noFill/>
                    </a:lnT>
                    <a:lnB>
                      <a:noFill/>
                    </a:lnB>
                    <a:solidFill>
                      <a:srgbClr val="C39D90"/>
                    </a:solidFill>
                  </a:tcPr>
                </a:tc>
                <a:tc>
                  <a:txBody>
                    <a:bodyPr/>
                    <a:lstStyle/>
                    <a:p>
                      <a:pPr algn="r" fontAlgn="b"/>
                      <a:r>
                        <a:rPr lang="en-US" sz="400" b="0" i="0" u="none" strike="noStrike">
                          <a:solidFill>
                            <a:srgbClr val="000000"/>
                          </a:solidFill>
                          <a:effectLst/>
                          <a:latin typeface="Calibri" panose="020F0502020204030204" pitchFamily="34" charset="0"/>
                        </a:rPr>
                        <a:t>58.6%</a:t>
                      </a:r>
                    </a:p>
                  </a:txBody>
                  <a:tcPr marL="2677" marR="2677" marT="2677" marB="0" anchor="b">
                    <a:lnL>
                      <a:noFill/>
                    </a:lnL>
                    <a:lnR>
                      <a:noFill/>
                    </a:lnR>
                    <a:lnT>
                      <a:noFill/>
                    </a:lnT>
                    <a:lnB>
                      <a:noFill/>
                    </a:lnB>
                    <a:solidFill>
                      <a:srgbClr val="E3C78A"/>
                    </a:solidFill>
                  </a:tcPr>
                </a:tc>
                <a:tc>
                  <a:txBody>
                    <a:bodyPr/>
                    <a:lstStyle/>
                    <a:p>
                      <a:pPr algn="r" fontAlgn="b"/>
                      <a:r>
                        <a:rPr lang="en-US" sz="400" b="0" i="0" u="none" strike="noStrike">
                          <a:solidFill>
                            <a:srgbClr val="000000"/>
                          </a:solidFill>
                          <a:effectLst/>
                          <a:latin typeface="Calibri" panose="020F0502020204030204" pitchFamily="34" charset="0"/>
                        </a:rPr>
                        <a:t>57.9%</a:t>
                      </a:r>
                    </a:p>
                  </a:txBody>
                  <a:tcPr marL="2677" marR="2677" marT="2677" marB="0" anchor="b">
                    <a:lnL>
                      <a:noFill/>
                    </a:lnL>
                    <a:lnR>
                      <a:noFill/>
                    </a:lnR>
                    <a:lnT>
                      <a:noFill/>
                    </a:lnT>
                    <a:lnB>
                      <a:noFill/>
                    </a:lnB>
                    <a:solidFill>
                      <a:srgbClr val="E2C58A"/>
                    </a:solidFill>
                  </a:tcPr>
                </a:tc>
                <a:extLst>
                  <a:ext uri="{0D108BD9-81ED-4DB2-BD59-A6C34878D82A}">
                    <a16:rowId xmlns:a16="http://schemas.microsoft.com/office/drawing/2014/main" val="71422568"/>
                  </a:ext>
                </a:extLst>
              </a:tr>
              <a:tr h="220120">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Did not have depressive feelings in past 12 months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53.7%</a:t>
                      </a:r>
                    </a:p>
                  </a:txBody>
                  <a:tcPr marL="2677" marR="2677" marT="2677" marB="0" anchor="b">
                    <a:lnL>
                      <a:noFill/>
                    </a:lnL>
                    <a:lnR>
                      <a:noFill/>
                    </a:lnR>
                    <a:lnT>
                      <a:noFill/>
                    </a:lnT>
                    <a:lnB>
                      <a:noFill/>
                    </a:lnB>
                    <a:solidFill>
                      <a:srgbClr val="C7A28F"/>
                    </a:solidFill>
                  </a:tcPr>
                </a:tc>
                <a:tc>
                  <a:txBody>
                    <a:bodyPr/>
                    <a:lstStyle/>
                    <a:p>
                      <a:pPr algn="r" fontAlgn="b"/>
                      <a:r>
                        <a:rPr lang="en-US" sz="400" b="0" i="0" u="none" strike="noStrike">
                          <a:solidFill>
                            <a:srgbClr val="000000"/>
                          </a:solidFill>
                          <a:effectLst/>
                          <a:latin typeface="Calibri" panose="020F0502020204030204" pitchFamily="34" charset="0"/>
                        </a:rPr>
                        <a:t>59.8%</a:t>
                      </a:r>
                    </a:p>
                  </a:txBody>
                  <a:tcPr marL="2677" marR="2677" marT="2677" marB="0" anchor="b">
                    <a:lnL>
                      <a:noFill/>
                    </a:lnL>
                    <a:lnR>
                      <a:noFill/>
                    </a:lnR>
                    <a:lnT>
                      <a:noFill/>
                    </a:lnT>
                    <a:lnB>
                      <a:noFill/>
                    </a:lnB>
                    <a:solidFill>
                      <a:srgbClr val="D7B78C"/>
                    </a:solidFill>
                  </a:tcPr>
                </a:tc>
                <a:tc>
                  <a:txBody>
                    <a:bodyPr/>
                    <a:lstStyle/>
                    <a:p>
                      <a:pPr algn="r" fontAlgn="b"/>
                      <a:r>
                        <a:rPr lang="en-US" sz="400" b="0" i="0" u="none" strike="noStrike">
                          <a:solidFill>
                            <a:srgbClr val="000000"/>
                          </a:solidFill>
                          <a:effectLst/>
                          <a:latin typeface="Calibri" panose="020F0502020204030204" pitchFamily="34" charset="0"/>
                        </a:rPr>
                        <a:t>63.0%</a:t>
                      </a:r>
                    </a:p>
                  </a:txBody>
                  <a:tcPr marL="2677" marR="2677" marT="2677" marB="0" anchor="b">
                    <a:lnL>
                      <a:noFill/>
                    </a:lnL>
                    <a:lnR>
                      <a:noFill/>
                    </a:lnR>
                    <a:lnT>
                      <a:noFill/>
                    </a:lnT>
                    <a:lnB>
                      <a:noFill/>
                    </a:lnB>
                    <a:solidFill>
                      <a:srgbClr val="DFC28B"/>
                    </a:solidFill>
                  </a:tcPr>
                </a:tc>
                <a:tc>
                  <a:txBody>
                    <a:bodyPr/>
                    <a:lstStyle/>
                    <a:p>
                      <a:pPr algn="r" fontAlgn="b"/>
                      <a:r>
                        <a:rPr lang="en-US" sz="400" b="0" i="0" u="none" strike="noStrike">
                          <a:solidFill>
                            <a:srgbClr val="000000"/>
                          </a:solidFill>
                          <a:effectLst/>
                          <a:latin typeface="Calibri" panose="020F0502020204030204" pitchFamily="34" charset="0"/>
                        </a:rPr>
                        <a:t>60.0%</a:t>
                      </a:r>
                    </a:p>
                  </a:txBody>
                  <a:tcPr marL="2677" marR="2677" marT="2677" marB="0" anchor="b">
                    <a:lnL>
                      <a:noFill/>
                    </a:lnL>
                    <a:lnR>
                      <a:noFill/>
                    </a:lnR>
                    <a:lnT>
                      <a:noFill/>
                    </a:lnT>
                    <a:lnB>
                      <a:noFill/>
                    </a:lnB>
                    <a:solidFill>
                      <a:srgbClr val="D8B88C"/>
                    </a:solidFill>
                  </a:tcPr>
                </a:tc>
                <a:tc>
                  <a:txBody>
                    <a:bodyPr/>
                    <a:lstStyle/>
                    <a:p>
                      <a:pPr algn="r" fontAlgn="b"/>
                      <a:r>
                        <a:rPr lang="en-US" sz="400" b="0" i="0" u="none" strike="noStrike">
                          <a:solidFill>
                            <a:srgbClr val="000000"/>
                          </a:solidFill>
                          <a:effectLst/>
                          <a:latin typeface="Calibri" panose="020F0502020204030204" pitchFamily="34" charset="0"/>
                        </a:rPr>
                        <a:t>64.8%</a:t>
                      </a:r>
                    </a:p>
                  </a:txBody>
                  <a:tcPr marL="2677" marR="2677" marT="2677" marB="0" anchor="b">
                    <a:lnL>
                      <a:noFill/>
                    </a:lnL>
                    <a:lnR>
                      <a:noFill/>
                    </a:lnR>
                    <a:lnT>
                      <a:noFill/>
                    </a:lnT>
                    <a:lnB>
                      <a:noFill/>
                    </a:lnB>
                    <a:solidFill>
                      <a:srgbClr val="E4C88A"/>
                    </a:solidFill>
                  </a:tcPr>
                </a:tc>
                <a:tc>
                  <a:txBody>
                    <a:bodyPr/>
                    <a:lstStyle/>
                    <a:p>
                      <a:pPr algn="r" fontAlgn="b"/>
                      <a:r>
                        <a:rPr lang="en-US" sz="400" b="0" i="0" u="none" strike="noStrike">
                          <a:solidFill>
                            <a:srgbClr val="000000"/>
                          </a:solidFill>
                          <a:effectLst/>
                          <a:latin typeface="Calibri" panose="020F0502020204030204" pitchFamily="34" charset="0"/>
                        </a:rPr>
                        <a:t>60.4%</a:t>
                      </a:r>
                    </a:p>
                  </a:txBody>
                  <a:tcPr marL="2677" marR="2677" marT="2677" marB="0" anchor="b">
                    <a:lnL>
                      <a:noFill/>
                    </a:lnL>
                    <a:lnR>
                      <a:noFill/>
                    </a:lnR>
                    <a:lnT>
                      <a:noFill/>
                    </a:lnT>
                    <a:lnB>
                      <a:noFill/>
                    </a:lnB>
                    <a:solidFill>
                      <a:srgbClr val="D9B98C"/>
                    </a:solidFill>
                  </a:tcPr>
                </a:tc>
                <a:tc>
                  <a:txBody>
                    <a:bodyPr/>
                    <a:lstStyle/>
                    <a:p>
                      <a:pPr algn="r" fontAlgn="b"/>
                      <a:r>
                        <a:rPr lang="en-US" sz="400" b="0" i="0" u="none" strike="noStrike">
                          <a:solidFill>
                            <a:srgbClr val="000000"/>
                          </a:solidFill>
                          <a:effectLst/>
                          <a:latin typeface="Calibri" panose="020F0502020204030204" pitchFamily="34" charset="0"/>
                        </a:rPr>
                        <a:t>60.4%</a:t>
                      </a:r>
                    </a:p>
                  </a:txBody>
                  <a:tcPr marL="2677" marR="2677" marT="2677" marB="0" anchor="b">
                    <a:lnL>
                      <a:noFill/>
                    </a:lnL>
                    <a:lnR>
                      <a:noFill/>
                    </a:lnR>
                    <a:lnT>
                      <a:noFill/>
                    </a:lnT>
                    <a:lnB>
                      <a:noFill/>
                    </a:lnB>
                    <a:solidFill>
                      <a:srgbClr val="D9B98C"/>
                    </a:solidFill>
                  </a:tcPr>
                </a:tc>
                <a:tc>
                  <a:txBody>
                    <a:bodyPr/>
                    <a:lstStyle/>
                    <a:p>
                      <a:pPr algn="r" fontAlgn="b"/>
                      <a:r>
                        <a:rPr lang="en-US" sz="400" b="0" i="0" u="none" strike="noStrike">
                          <a:solidFill>
                            <a:srgbClr val="000000"/>
                          </a:solidFill>
                          <a:effectLst/>
                          <a:latin typeface="Calibri" panose="020F0502020204030204" pitchFamily="34" charset="0"/>
                        </a:rPr>
                        <a:t>52.1%</a:t>
                      </a:r>
                    </a:p>
                  </a:txBody>
                  <a:tcPr marL="2677" marR="2677" marT="2677" marB="0" anchor="b">
                    <a:lnL>
                      <a:noFill/>
                    </a:lnL>
                    <a:lnR>
                      <a:noFill/>
                    </a:lnR>
                    <a:lnT>
                      <a:noFill/>
                    </a:lnT>
                    <a:lnB>
                      <a:noFill/>
                    </a:lnB>
                    <a:solidFill>
                      <a:srgbClr val="C39D90"/>
                    </a:solidFill>
                  </a:tcPr>
                </a:tc>
                <a:tc>
                  <a:txBody>
                    <a:bodyPr/>
                    <a:lstStyle/>
                    <a:p>
                      <a:pPr algn="r" fontAlgn="b"/>
                      <a:r>
                        <a:rPr lang="en-US" sz="400" b="0" i="0" u="none" strike="noStrike">
                          <a:solidFill>
                            <a:srgbClr val="000000"/>
                          </a:solidFill>
                          <a:effectLst/>
                          <a:latin typeface="Calibri" panose="020F0502020204030204" pitchFamily="34" charset="0"/>
                        </a:rPr>
                        <a:t>67.9%</a:t>
                      </a:r>
                    </a:p>
                  </a:txBody>
                  <a:tcPr marL="2677" marR="2677" marT="2677" marB="0" anchor="b">
                    <a:lnL>
                      <a:noFill/>
                    </a:lnL>
                    <a:lnR>
                      <a:noFill/>
                    </a:lnR>
                    <a:lnT>
                      <a:noFill/>
                    </a:lnT>
                    <a:lnB>
                      <a:noFill/>
                    </a:lnB>
                    <a:solidFill>
                      <a:srgbClr val="FEE985"/>
                    </a:solidFill>
                  </a:tcPr>
                </a:tc>
                <a:tc>
                  <a:txBody>
                    <a:bodyPr/>
                    <a:lstStyle/>
                    <a:p>
                      <a:pPr algn="r" fontAlgn="b"/>
                      <a:r>
                        <a:rPr lang="en-US" sz="400" b="0" i="0" u="none" strike="noStrike">
                          <a:solidFill>
                            <a:srgbClr val="000000"/>
                          </a:solidFill>
                          <a:effectLst/>
                          <a:latin typeface="Calibri" panose="020F0502020204030204" pitchFamily="34" charset="0"/>
                        </a:rPr>
                        <a:t>32.4%</a:t>
                      </a:r>
                    </a:p>
                  </a:txBody>
                  <a:tcPr marL="2677" marR="2677" marT="2677" marB="0" anchor="b">
                    <a:lnL>
                      <a:noFill/>
                    </a:lnL>
                    <a:lnR>
                      <a:noFill/>
                    </a:lnR>
                    <a:lnT>
                      <a:noFill/>
                    </a:lnT>
                    <a:lnB>
                      <a:noFill/>
                    </a:lnB>
                    <a:solidFill>
                      <a:srgbClr val="9B6998"/>
                    </a:solidFill>
                  </a:tcPr>
                </a:tc>
                <a:tc>
                  <a:txBody>
                    <a:bodyPr/>
                    <a:lstStyle/>
                    <a:p>
                      <a:pPr algn="r" fontAlgn="b"/>
                      <a:r>
                        <a:rPr lang="en-US" sz="400" b="0" i="0" u="none" strike="noStrike">
                          <a:solidFill>
                            <a:srgbClr val="000000"/>
                          </a:solidFill>
                          <a:effectLst/>
                          <a:latin typeface="Calibri" panose="020F0502020204030204" pitchFamily="34" charset="0"/>
                        </a:rPr>
                        <a:t>31.6%</a:t>
                      </a:r>
                    </a:p>
                  </a:txBody>
                  <a:tcPr marL="2677" marR="2677" marT="2677" marB="0" anchor="b">
                    <a:lnL>
                      <a:noFill/>
                    </a:lnL>
                    <a:lnR>
                      <a:noFill/>
                    </a:lnR>
                    <a:lnT>
                      <a:noFill/>
                    </a:lnT>
                    <a:lnB>
                      <a:noFill/>
                    </a:lnB>
                    <a:solidFill>
                      <a:srgbClr val="996698"/>
                    </a:solidFill>
                  </a:tcPr>
                </a:tc>
                <a:tc>
                  <a:txBody>
                    <a:bodyPr/>
                    <a:lstStyle/>
                    <a:p>
                      <a:pPr algn="r" fontAlgn="b"/>
                      <a:r>
                        <a:rPr lang="en-US" sz="400" b="0" i="0" u="none" strike="noStrike">
                          <a:solidFill>
                            <a:srgbClr val="000000"/>
                          </a:solidFill>
                          <a:effectLst/>
                          <a:latin typeface="Calibri" panose="020F0502020204030204" pitchFamily="34" charset="0"/>
                        </a:rPr>
                        <a:t>43.7%</a:t>
                      </a:r>
                    </a:p>
                  </a:txBody>
                  <a:tcPr marL="2677" marR="2677" marT="2677" marB="0" anchor="b">
                    <a:lnL>
                      <a:noFill/>
                    </a:lnL>
                    <a:lnR>
                      <a:noFill/>
                    </a:lnR>
                    <a:lnT>
                      <a:noFill/>
                    </a:lnT>
                    <a:lnB>
                      <a:noFill/>
                    </a:lnB>
                    <a:solidFill>
                      <a:srgbClr val="BB9292"/>
                    </a:solidFill>
                  </a:tcPr>
                </a:tc>
                <a:tc>
                  <a:txBody>
                    <a:bodyPr/>
                    <a:lstStyle/>
                    <a:p>
                      <a:pPr algn="r" fontAlgn="b"/>
                      <a:r>
                        <a:rPr lang="en-US" sz="400" b="0" i="0" u="none" strike="noStrike">
                          <a:solidFill>
                            <a:srgbClr val="000000"/>
                          </a:solidFill>
                          <a:effectLst/>
                          <a:latin typeface="Calibri" panose="020F0502020204030204" pitchFamily="34" charset="0"/>
                        </a:rPr>
                        <a:t>33.4%</a:t>
                      </a:r>
                    </a:p>
                  </a:txBody>
                  <a:tcPr marL="2677" marR="2677" marT="2677" marB="0" anchor="b">
                    <a:lnL>
                      <a:noFill/>
                    </a:lnL>
                    <a:lnR>
                      <a:noFill/>
                    </a:lnR>
                    <a:lnT>
                      <a:noFill/>
                    </a:lnT>
                    <a:lnB>
                      <a:noFill/>
                    </a:lnB>
                    <a:solidFill>
                      <a:srgbClr val="9E6D97"/>
                    </a:solidFill>
                  </a:tcPr>
                </a:tc>
                <a:tc>
                  <a:txBody>
                    <a:bodyPr/>
                    <a:lstStyle/>
                    <a:p>
                      <a:pPr algn="r" fontAlgn="b"/>
                      <a:r>
                        <a:rPr lang="en-US" sz="400" b="0" i="0" u="none" strike="noStrike">
                          <a:solidFill>
                            <a:srgbClr val="000000"/>
                          </a:solidFill>
                          <a:effectLst/>
                          <a:latin typeface="Calibri" panose="020F0502020204030204" pitchFamily="34" charset="0"/>
                        </a:rPr>
                        <a:t>73.6%</a:t>
                      </a:r>
                    </a:p>
                  </a:txBody>
                  <a:tcPr marL="2677" marR="2677" marT="2677" marB="0" anchor="b">
                    <a:lnL>
                      <a:noFill/>
                    </a:lnL>
                    <a:lnR>
                      <a:noFill/>
                    </a:lnR>
                    <a:lnT>
                      <a:noFill/>
                    </a:lnT>
                    <a:lnB>
                      <a:noFill/>
                    </a:lnB>
                    <a:solidFill>
                      <a:srgbClr val="EAE583"/>
                    </a:solidFill>
                  </a:tcPr>
                </a:tc>
                <a:tc>
                  <a:txBody>
                    <a:bodyPr/>
                    <a:lstStyle/>
                    <a:p>
                      <a:pPr algn="r" fontAlgn="b"/>
                      <a:r>
                        <a:rPr lang="en-US" sz="400" b="0" i="0" u="none" strike="noStrike">
                          <a:solidFill>
                            <a:srgbClr val="000000"/>
                          </a:solidFill>
                          <a:effectLst/>
                          <a:latin typeface="Calibri" panose="020F0502020204030204" pitchFamily="34" charset="0"/>
                        </a:rPr>
                        <a:t>50.0%</a:t>
                      </a:r>
                    </a:p>
                  </a:txBody>
                  <a:tcPr marL="2677" marR="2677" marT="2677" marB="0" anchor="b">
                    <a:lnL>
                      <a:noFill/>
                    </a:lnL>
                    <a:lnR>
                      <a:noFill/>
                    </a:lnR>
                    <a:lnT>
                      <a:noFill/>
                    </a:lnT>
                    <a:lnB>
                      <a:noFill/>
                    </a:lnB>
                    <a:solidFill>
                      <a:srgbClr val="CEAB8E"/>
                    </a:solidFill>
                  </a:tcPr>
                </a:tc>
                <a:tc>
                  <a:txBody>
                    <a:bodyPr/>
                    <a:lstStyle/>
                    <a:p>
                      <a:pPr algn="r" fontAlgn="b"/>
                      <a:r>
                        <a:rPr lang="en-US" sz="400" b="0" i="0" u="none" strike="noStrike">
                          <a:solidFill>
                            <a:srgbClr val="000000"/>
                          </a:solidFill>
                          <a:effectLst/>
                          <a:latin typeface="Calibri" panose="020F0502020204030204" pitchFamily="34" charset="0"/>
                        </a:rPr>
                        <a:t>16.3%</a:t>
                      </a:r>
                    </a:p>
                  </a:txBody>
                  <a:tcPr marL="2677" marR="2677" marT="2677" marB="0" anchor="b">
                    <a:lnL>
                      <a:noFill/>
                    </a:lnL>
                    <a:lnR>
                      <a:noFill/>
                    </a:lnR>
                    <a:lnT>
                      <a:noFill/>
                    </a:lnT>
                    <a:lnB>
                      <a:noFill/>
                    </a:lnB>
                    <a:solidFill>
                      <a:srgbClr val="793B9F"/>
                    </a:solidFill>
                  </a:tcPr>
                </a:tc>
                <a:tc>
                  <a:txBody>
                    <a:bodyPr/>
                    <a:lstStyle/>
                    <a:p>
                      <a:pPr algn="r" fontAlgn="b"/>
                      <a:r>
                        <a:rPr lang="en-US" sz="400" b="0" i="0" u="none" strike="noStrike">
                          <a:solidFill>
                            <a:srgbClr val="000000"/>
                          </a:solidFill>
                          <a:effectLst/>
                          <a:latin typeface="Calibri" panose="020F0502020204030204" pitchFamily="34" charset="0"/>
                        </a:rPr>
                        <a:t>26.5%</a:t>
                      </a:r>
                    </a:p>
                  </a:txBody>
                  <a:tcPr marL="2677" marR="2677" marT="2677" marB="0" anchor="b">
                    <a:lnL>
                      <a:noFill/>
                    </a:lnL>
                    <a:lnR>
                      <a:noFill/>
                    </a:lnR>
                    <a:lnT>
                      <a:noFill/>
                    </a:lnT>
                    <a:lnB>
                      <a:noFill/>
                    </a:lnB>
                    <a:solidFill>
                      <a:srgbClr val="925D9A"/>
                    </a:solidFill>
                  </a:tcPr>
                </a:tc>
                <a:tc>
                  <a:txBody>
                    <a:bodyPr/>
                    <a:lstStyle/>
                    <a:p>
                      <a:pPr algn="r" fontAlgn="b"/>
                      <a:r>
                        <a:rPr lang="en-US" sz="400" b="0" i="0" u="none" strike="noStrike">
                          <a:solidFill>
                            <a:srgbClr val="000000"/>
                          </a:solidFill>
                          <a:effectLst/>
                          <a:latin typeface="Calibri" panose="020F0502020204030204" pitchFamily="34" charset="0"/>
                        </a:rPr>
                        <a:t>26.9%</a:t>
                      </a:r>
                    </a:p>
                  </a:txBody>
                  <a:tcPr marL="2677" marR="2677" marT="2677" marB="0" anchor="b">
                    <a:lnL>
                      <a:noFill/>
                    </a:lnL>
                    <a:lnR>
                      <a:noFill/>
                    </a:lnR>
                    <a:lnT>
                      <a:noFill/>
                    </a:lnT>
                    <a:lnB>
                      <a:noFill/>
                    </a:lnB>
                    <a:solidFill>
                      <a:srgbClr val="935E99"/>
                    </a:solidFill>
                  </a:tcPr>
                </a:tc>
                <a:extLst>
                  <a:ext uri="{0D108BD9-81ED-4DB2-BD59-A6C34878D82A}">
                    <a16:rowId xmlns:a16="http://schemas.microsoft.com/office/drawing/2014/main" val="2028488297"/>
                  </a:ext>
                </a:extLst>
              </a:tr>
              <a:tr h="274552">
                <a:tc>
                  <a:txBody>
                    <a:bodyPr/>
                    <a:lstStyle/>
                    <a:p>
                      <a:pPr algn="l" fontAlgn="b"/>
                      <a:endParaRPr lang="en-US" sz="400" b="0" i="0" u="none" strike="noStrike">
                        <a:solidFill>
                          <a:srgbClr val="000000"/>
                        </a:solidFill>
                        <a:effectLst/>
                        <a:latin typeface="Calibri" panose="020F0502020204030204" pitchFamily="34" charset="0"/>
                      </a:endParaRPr>
                    </a:p>
                  </a:txBody>
                  <a:tcPr marL="2677" marR="2677" marT="2677" marB="0" anchor="b">
                    <a:lnL>
                      <a:noFill/>
                    </a:lnL>
                    <a:lnR>
                      <a:noFill/>
                    </a:lnR>
                    <a:lnT>
                      <a:noFill/>
                    </a:lnT>
                    <a:lnB>
                      <a:noFill/>
                    </a:lnB>
                  </a:tcPr>
                </a:tc>
                <a:tc>
                  <a:txBody>
                    <a:bodyPr/>
                    <a:lstStyle/>
                    <a:p>
                      <a:pPr algn="l" fontAlgn="b"/>
                      <a:r>
                        <a:rPr lang="en-US" sz="400" b="0" i="0" u="none" strike="noStrike">
                          <a:solidFill>
                            <a:srgbClr val="000000"/>
                          </a:solidFill>
                          <a:effectLst/>
                          <a:latin typeface="Calibri" panose="020F0502020204030204" pitchFamily="34" charset="0"/>
                        </a:rPr>
                        <a:t>Not bothered by uncontrolled or unstopped worrying over the last 2 weeks</a:t>
                      </a:r>
                    </a:p>
                  </a:txBody>
                  <a:tcPr marL="2677" marR="2677" marT="2677" marB="0" anchor="b">
                    <a:lnL>
                      <a:noFill/>
                    </a:lnL>
                    <a:lnR>
                      <a:noFill/>
                    </a:lnR>
                    <a:lnT>
                      <a:noFill/>
                    </a:lnT>
                    <a:lnB>
                      <a:noFill/>
                    </a:lnB>
                  </a:tcPr>
                </a:tc>
                <a:tc>
                  <a:txBody>
                    <a:bodyPr/>
                    <a:lstStyle/>
                    <a:p>
                      <a:pPr algn="r" fontAlgn="b"/>
                      <a:r>
                        <a:rPr lang="en-US" sz="400" b="0" i="0" u="none" strike="noStrike">
                          <a:solidFill>
                            <a:srgbClr val="000000"/>
                          </a:solidFill>
                          <a:effectLst/>
                          <a:latin typeface="Calibri" panose="020F0502020204030204" pitchFamily="34" charset="0"/>
                        </a:rPr>
                        <a:t>41.2%</a:t>
                      </a:r>
                    </a:p>
                  </a:txBody>
                  <a:tcPr marL="2677" marR="2677" marT="2677" marB="0" anchor="b">
                    <a:lnL>
                      <a:noFill/>
                    </a:lnL>
                    <a:lnR>
                      <a:noFill/>
                    </a:lnR>
                    <a:lnT>
                      <a:noFill/>
                    </a:lnT>
                    <a:lnB>
                      <a:noFill/>
                    </a:lnB>
                    <a:solidFill>
                      <a:srgbClr val="A77996"/>
                    </a:solidFill>
                  </a:tcPr>
                </a:tc>
                <a:tc>
                  <a:txBody>
                    <a:bodyPr/>
                    <a:lstStyle/>
                    <a:p>
                      <a:pPr algn="r" fontAlgn="b"/>
                      <a:r>
                        <a:rPr lang="en-US" sz="400" b="0" i="0" u="none" strike="noStrike">
                          <a:solidFill>
                            <a:srgbClr val="000000"/>
                          </a:solidFill>
                          <a:effectLst/>
                          <a:latin typeface="Calibri" panose="020F0502020204030204" pitchFamily="34" charset="0"/>
                        </a:rPr>
                        <a:t>44.6%</a:t>
                      </a:r>
                    </a:p>
                  </a:txBody>
                  <a:tcPr marL="2677" marR="2677" marT="2677" marB="0" anchor="b">
                    <a:lnL>
                      <a:noFill/>
                    </a:lnL>
                    <a:lnR>
                      <a:noFill/>
                    </a:lnR>
                    <a:lnT>
                      <a:noFill/>
                    </a:lnT>
                    <a:lnB>
                      <a:noFill/>
                    </a:lnB>
                    <a:solidFill>
                      <a:srgbClr val="B08494"/>
                    </a:solidFill>
                  </a:tcPr>
                </a:tc>
                <a:tc>
                  <a:txBody>
                    <a:bodyPr/>
                    <a:lstStyle/>
                    <a:p>
                      <a:pPr algn="r" fontAlgn="b"/>
                      <a:r>
                        <a:rPr lang="en-US" sz="400" b="0" i="0" u="none" strike="noStrike">
                          <a:solidFill>
                            <a:srgbClr val="000000"/>
                          </a:solidFill>
                          <a:effectLst/>
                          <a:latin typeface="Calibri" panose="020F0502020204030204" pitchFamily="34" charset="0"/>
                        </a:rPr>
                        <a:t>53.0%</a:t>
                      </a:r>
                    </a:p>
                  </a:txBody>
                  <a:tcPr marL="2677" marR="2677" marT="2677" marB="0" anchor="b">
                    <a:lnL>
                      <a:noFill/>
                    </a:lnL>
                    <a:lnR>
                      <a:noFill/>
                    </a:lnR>
                    <a:lnT>
                      <a:noFill/>
                    </a:lnT>
                    <a:lnB>
                      <a:noFill/>
                    </a:lnB>
                    <a:solidFill>
                      <a:srgbClr val="C6A090"/>
                    </a:solidFill>
                  </a:tcPr>
                </a:tc>
                <a:tc>
                  <a:txBody>
                    <a:bodyPr/>
                    <a:lstStyle/>
                    <a:p>
                      <a:pPr algn="r" fontAlgn="b"/>
                      <a:r>
                        <a:rPr lang="en-US" sz="400" b="0" i="0" u="none" strike="noStrike">
                          <a:solidFill>
                            <a:srgbClr val="000000"/>
                          </a:solidFill>
                          <a:effectLst/>
                          <a:latin typeface="Calibri" panose="020F0502020204030204" pitchFamily="34" charset="0"/>
                        </a:rPr>
                        <a:t>49.2%</a:t>
                      </a:r>
                    </a:p>
                  </a:txBody>
                  <a:tcPr marL="2677" marR="2677" marT="2677" marB="0" anchor="b">
                    <a:lnL>
                      <a:noFill/>
                    </a:lnL>
                    <a:lnR>
                      <a:noFill/>
                    </a:lnR>
                    <a:lnT>
                      <a:noFill/>
                    </a:lnT>
                    <a:lnB>
                      <a:noFill/>
                    </a:lnB>
                    <a:solidFill>
                      <a:srgbClr val="BC9392"/>
                    </a:solidFill>
                  </a:tcPr>
                </a:tc>
                <a:tc>
                  <a:txBody>
                    <a:bodyPr/>
                    <a:lstStyle/>
                    <a:p>
                      <a:pPr algn="r" fontAlgn="b"/>
                      <a:r>
                        <a:rPr lang="en-US" sz="400" b="0" i="0" u="none" strike="noStrike">
                          <a:solidFill>
                            <a:srgbClr val="000000"/>
                          </a:solidFill>
                          <a:effectLst/>
                          <a:latin typeface="Calibri" panose="020F0502020204030204" pitchFamily="34" charset="0"/>
                        </a:rPr>
                        <a:t>50.3%</a:t>
                      </a:r>
                    </a:p>
                  </a:txBody>
                  <a:tcPr marL="2677" marR="2677" marT="2677" marB="0" anchor="b">
                    <a:lnL>
                      <a:noFill/>
                    </a:lnL>
                    <a:lnR>
                      <a:noFill/>
                    </a:lnR>
                    <a:lnT>
                      <a:noFill/>
                    </a:lnT>
                    <a:lnB>
                      <a:noFill/>
                    </a:lnB>
                    <a:solidFill>
                      <a:srgbClr val="BF9791"/>
                    </a:solidFill>
                  </a:tcPr>
                </a:tc>
                <a:tc>
                  <a:txBody>
                    <a:bodyPr/>
                    <a:lstStyle/>
                    <a:p>
                      <a:pPr algn="r" fontAlgn="b"/>
                      <a:r>
                        <a:rPr lang="en-US" sz="400" b="0" i="0" u="none" strike="noStrike">
                          <a:solidFill>
                            <a:srgbClr val="000000"/>
                          </a:solidFill>
                          <a:effectLst/>
                          <a:latin typeface="Calibri" panose="020F0502020204030204" pitchFamily="34" charset="0"/>
                        </a:rPr>
                        <a:t>42.4%</a:t>
                      </a:r>
                    </a:p>
                  </a:txBody>
                  <a:tcPr marL="2677" marR="2677" marT="2677" marB="0" anchor="b">
                    <a:lnL>
                      <a:noFill/>
                    </a:lnL>
                    <a:lnR>
                      <a:noFill/>
                    </a:lnR>
                    <a:lnT>
                      <a:noFill/>
                    </a:lnT>
                    <a:lnB>
                      <a:noFill/>
                    </a:lnB>
                    <a:solidFill>
                      <a:srgbClr val="AA7D95"/>
                    </a:solidFill>
                  </a:tcPr>
                </a:tc>
                <a:tc>
                  <a:txBody>
                    <a:bodyPr/>
                    <a:lstStyle/>
                    <a:p>
                      <a:pPr algn="r" fontAlgn="b"/>
                      <a:r>
                        <a:rPr lang="en-US" sz="400" b="0" i="0" u="none" strike="noStrike">
                          <a:solidFill>
                            <a:srgbClr val="000000"/>
                          </a:solidFill>
                          <a:effectLst/>
                          <a:latin typeface="Calibri" panose="020F0502020204030204" pitchFamily="34" charset="0"/>
                        </a:rPr>
                        <a:t>50.8%</a:t>
                      </a:r>
                    </a:p>
                  </a:txBody>
                  <a:tcPr marL="2677" marR="2677" marT="2677" marB="0" anchor="b">
                    <a:lnL>
                      <a:noFill/>
                    </a:lnL>
                    <a:lnR>
                      <a:noFill/>
                    </a:lnR>
                    <a:lnT>
                      <a:noFill/>
                    </a:lnT>
                    <a:lnB>
                      <a:noFill/>
                    </a:lnB>
                    <a:solidFill>
                      <a:srgbClr val="C09991"/>
                    </a:solidFill>
                  </a:tcPr>
                </a:tc>
                <a:tc>
                  <a:txBody>
                    <a:bodyPr/>
                    <a:lstStyle/>
                    <a:p>
                      <a:pPr algn="r" fontAlgn="b"/>
                      <a:r>
                        <a:rPr lang="en-US" sz="400" b="0" i="0" u="none" strike="noStrike">
                          <a:solidFill>
                            <a:srgbClr val="000000"/>
                          </a:solidFill>
                          <a:effectLst/>
                          <a:latin typeface="Calibri" panose="020F0502020204030204" pitchFamily="34" charset="0"/>
                        </a:rPr>
                        <a:t>39.0%</a:t>
                      </a:r>
                    </a:p>
                  </a:txBody>
                  <a:tcPr marL="2677" marR="2677" marT="2677" marB="0" anchor="b">
                    <a:lnL>
                      <a:noFill/>
                    </a:lnL>
                    <a:lnR>
                      <a:noFill/>
                    </a:lnR>
                    <a:lnT>
                      <a:noFill/>
                    </a:lnT>
                    <a:lnB>
                      <a:noFill/>
                    </a:lnB>
                    <a:solidFill>
                      <a:srgbClr val="A27197"/>
                    </a:solidFill>
                  </a:tcPr>
                </a:tc>
                <a:tc>
                  <a:txBody>
                    <a:bodyPr/>
                    <a:lstStyle/>
                    <a:p>
                      <a:pPr algn="r" fontAlgn="b"/>
                      <a:r>
                        <a:rPr lang="en-US" sz="400" b="0" i="0" u="none" strike="noStrike">
                          <a:solidFill>
                            <a:srgbClr val="000000"/>
                          </a:solidFill>
                          <a:effectLst/>
                          <a:latin typeface="Calibri" panose="020F0502020204030204" pitchFamily="34" charset="0"/>
                        </a:rPr>
                        <a:t>53.6%</a:t>
                      </a:r>
                    </a:p>
                  </a:txBody>
                  <a:tcPr marL="2677" marR="2677" marT="2677" marB="0" anchor="b">
                    <a:lnL>
                      <a:noFill/>
                    </a:lnL>
                    <a:lnR>
                      <a:noFill/>
                    </a:lnR>
                    <a:lnT>
                      <a:noFill/>
                    </a:lnT>
                    <a:lnB>
                      <a:noFill/>
                    </a:lnB>
                    <a:solidFill>
                      <a:srgbClr val="D6B68C"/>
                    </a:solidFill>
                  </a:tcPr>
                </a:tc>
                <a:tc>
                  <a:txBody>
                    <a:bodyPr/>
                    <a:lstStyle/>
                    <a:p>
                      <a:pPr algn="r" fontAlgn="b"/>
                      <a:r>
                        <a:rPr lang="en-US" sz="400" b="0" i="0" u="none" strike="noStrike">
                          <a:solidFill>
                            <a:srgbClr val="000000"/>
                          </a:solidFill>
                          <a:effectLst/>
                          <a:latin typeface="Calibri" panose="020F0502020204030204" pitchFamily="34" charset="0"/>
                        </a:rPr>
                        <a:t>17.8%</a:t>
                      </a:r>
                    </a:p>
                  </a:txBody>
                  <a:tcPr marL="2677" marR="2677" marT="2677" marB="0" anchor="b">
                    <a:lnL>
                      <a:noFill/>
                    </a:lnL>
                    <a:lnR>
                      <a:noFill/>
                    </a:lnR>
                    <a:lnT>
                      <a:noFill/>
                    </a:lnT>
                    <a:lnB>
                      <a:noFill/>
                    </a:lnB>
                    <a:solidFill>
                      <a:srgbClr val="7334A0"/>
                    </a:solidFill>
                  </a:tcPr>
                </a:tc>
                <a:tc>
                  <a:txBody>
                    <a:bodyPr/>
                    <a:lstStyle/>
                    <a:p>
                      <a:pPr algn="r" fontAlgn="b"/>
                      <a:r>
                        <a:rPr lang="en-US" sz="400" b="0" i="0" u="none" strike="noStrike">
                          <a:solidFill>
                            <a:srgbClr val="000000"/>
                          </a:solidFill>
                          <a:effectLst/>
                          <a:latin typeface="Calibri" panose="020F0502020204030204" pitchFamily="34" charset="0"/>
                        </a:rPr>
                        <a:t>16.5%</a:t>
                      </a:r>
                    </a:p>
                  </a:txBody>
                  <a:tcPr marL="2677" marR="2677" marT="2677" marB="0" anchor="b">
                    <a:lnL>
                      <a:noFill/>
                    </a:lnL>
                    <a:lnR>
                      <a:noFill/>
                    </a:lnR>
                    <a:lnT>
                      <a:noFill/>
                    </a:lnT>
                    <a:lnB>
                      <a:noFill/>
                    </a:lnB>
                    <a:solidFill>
                      <a:srgbClr val="7030A0"/>
                    </a:solidFill>
                  </a:tcPr>
                </a:tc>
                <a:tc>
                  <a:txBody>
                    <a:bodyPr/>
                    <a:lstStyle/>
                    <a:p>
                      <a:pPr algn="r" fontAlgn="b"/>
                      <a:r>
                        <a:rPr lang="en-US" sz="400" b="0" i="0" u="none" strike="noStrike">
                          <a:solidFill>
                            <a:srgbClr val="000000"/>
                          </a:solidFill>
                          <a:effectLst/>
                          <a:latin typeface="Calibri" panose="020F0502020204030204" pitchFamily="34" charset="0"/>
                        </a:rPr>
                        <a:t>23.1%</a:t>
                      </a:r>
                    </a:p>
                  </a:txBody>
                  <a:tcPr marL="2677" marR="2677" marT="2677" marB="0" anchor="b">
                    <a:lnL>
                      <a:noFill/>
                    </a:lnL>
                    <a:lnR>
                      <a:noFill/>
                    </a:lnR>
                    <a:lnT>
                      <a:noFill/>
                    </a:lnT>
                    <a:lnB>
                      <a:noFill/>
                    </a:lnB>
                    <a:solidFill>
                      <a:srgbClr val="82479D"/>
                    </a:solidFill>
                  </a:tcPr>
                </a:tc>
                <a:tc>
                  <a:txBody>
                    <a:bodyPr/>
                    <a:lstStyle/>
                    <a:p>
                      <a:pPr algn="r" fontAlgn="b"/>
                      <a:r>
                        <a:rPr lang="en-US" sz="400" b="0" i="0" u="none" strike="noStrike">
                          <a:solidFill>
                            <a:srgbClr val="000000"/>
                          </a:solidFill>
                          <a:effectLst/>
                          <a:latin typeface="Calibri" panose="020F0502020204030204" pitchFamily="34" charset="0"/>
                        </a:rPr>
                        <a:t>18.3%</a:t>
                      </a:r>
                    </a:p>
                  </a:txBody>
                  <a:tcPr marL="2677" marR="2677" marT="2677" marB="0" anchor="b">
                    <a:lnL>
                      <a:noFill/>
                    </a:lnL>
                    <a:lnR>
                      <a:noFill/>
                    </a:lnR>
                    <a:lnT>
                      <a:noFill/>
                    </a:lnT>
                    <a:lnB>
                      <a:noFill/>
                    </a:lnB>
                    <a:solidFill>
                      <a:srgbClr val="7436A0"/>
                    </a:solidFill>
                  </a:tcPr>
                </a:tc>
                <a:tc>
                  <a:txBody>
                    <a:bodyPr/>
                    <a:lstStyle/>
                    <a:p>
                      <a:pPr algn="r" fontAlgn="b"/>
                      <a:r>
                        <a:rPr lang="en-US" sz="400" b="0" i="0" u="none" strike="noStrike">
                          <a:solidFill>
                            <a:srgbClr val="000000"/>
                          </a:solidFill>
                          <a:effectLst/>
                          <a:latin typeface="Calibri" panose="020F0502020204030204" pitchFamily="34" charset="0"/>
                        </a:rPr>
                        <a:t>63.0%</a:t>
                      </a:r>
                    </a:p>
                  </a:txBody>
                  <a:tcPr marL="2677" marR="2677" marT="2677" marB="0" anchor="b">
                    <a:lnL>
                      <a:noFill/>
                    </a:lnL>
                    <a:lnR>
                      <a:noFill/>
                    </a:lnR>
                    <a:lnT>
                      <a:noFill/>
                    </a:lnT>
                    <a:lnB>
                      <a:noFill/>
                    </a:lnB>
                    <a:solidFill>
                      <a:srgbClr val="EED688"/>
                    </a:solidFill>
                  </a:tcPr>
                </a:tc>
                <a:tc>
                  <a:txBody>
                    <a:bodyPr/>
                    <a:lstStyle/>
                    <a:p>
                      <a:pPr algn="r" fontAlgn="b"/>
                      <a:r>
                        <a:rPr lang="en-US" sz="400" b="0" i="0" u="none" strike="noStrike">
                          <a:solidFill>
                            <a:srgbClr val="000000"/>
                          </a:solidFill>
                          <a:effectLst/>
                          <a:latin typeface="Calibri" panose="020F0502020204030204" pitchFamily="34" charset="0"/>
                        </a:rPr>
                        <a:t>31.0%</a:t>
                      </a:r>
                    </a:p>
                  </a:txBody>
                  <a:tcPr marL="2677" marR="2677" marT="2677" marB="0" anchor="b">
                    <a:lnL>
                      <a:noFill/>
                    </a:lnL>
                    <a:lnR>
                      <a:noFill/>
                    </a:lnR>
                    <a:lnT>
                      <a:noFill/>
                    </a:lnT>
                    <a:lnB>
                      <a:noFill/>
                    </a:lnB>
                    <a:solidFill>
                      <a:srgbClr val="9E6C97"/>
                    </a:solidFill>
                  </a:tcPr>
                </a:tc>
                <a:tc>
                  <a:txBody>
                    <a:bodyPr/>
                    <a:lstStyle/>
                    <a:p>
                      <a:pPr algn="r" fontAlgn="b"/>
                      <a:r>
                        <a:rPr lang="en-US" sz="400" b="0" i="0" u="none" strike="noStrike">
                          <a:solidFill>
                            <a:srgbClr val="000000"/>
                          </a:solidFill>
                          <a:effectLst/>
                          <a:latin typeface="Calibri" panose="020F0502020204030204" pitchFamily="34" charset="0"/>
                        </a:rPr>
                        <a:t>12.7%</a:t>
                      </a:r>
                    </a:p>
                  </a:txBody>
                  <a:tcPr marL="2677" marR="2677" marT="2677" marB="0" anchor="b">
                    <a:lnL>
                      <a:noFill/>
                    </a:lnL>
                    <a:lnR>
                      <a:noFill/>
                    </a:lnR>
                    <a:lnT>
                      <a:noFill/>
                    </a:lnT>
                    <a:lnB>
                      <a:noFill/>
                    </a:lnB>
                    <a:solidFill>
                      <a:srgbClr val="7030A0"/>
                    </a:solidFill>
                  </a:tcPr>
                </a:tc>
                <a:tc>
                  <a:txBody>
                    <a:bodyPr/>
                    <a:lstStyle/>
                    <a:p>
                      <a:pPr algn="r" fontAlgn="b"/>
                      <a:r>
                        <a:rPr lang="en-US" sz="400" b="0" i="0" u="none" strike="noStrike">
                          <a:solidFill>
                            <a:srgbClr val="000000"/>
                          </a:solidFill>
                          <a:effectLst/>
                          <a:latin typeface="Calibri" panose="020F0502020204030204" pitchFamily="34" charset="0"/>
                        </a:rPr>
                        <a:t>13.6%</a:t>
                      </a:r>
                    </a:p>
                  </a:txBody>
                  <a:tcPr marL="2677" marR="2677" marT="2677" marB="0" anchor="b">
                    <a:lnL>
                      <a:noFill/>
                    </a:lnL>
                    <a:lnR>
                      <a:noFill/>
                    </a:lnR>
                    <a:lnT>
                      <a:noFill/>
                    </a:lnT>
                    <a:lnB>
                      <a:noFill/>
                    </a:lnB>
                    <a:solidFill>
                      <a:srgbClr val="7232A0"/>
                    </a:solidFill>
                  </a:tcPr>
                </a:tc>
                <a:tc>
                  <a:txBody>
                    <a:bodyPr/>
                    <a:lstStyle/>
                    <a:p>
                      <a:pPr algn="r" fontAlgn="b"/>
                      <a:r>
                        <a:rPr lang="en-US" sz="400" b="0" i="0" u="none" strike="noStrike">
                          <a:solidFill>
                            <a:srgbClr val="000000"/>
                          </a:solidFill>
                          <a:effectLst/>
                          <a:latin typeface="Calibri" panose="020F0502020204030204" pitchFamily="34" charset="0"/>
                        </a:rPr>
                        <a:t>12.9%</a:t>
                      </a:r>
                    </a:p>
                  </a:txBody>
                  <a:tcPr marL="2677" marR="2677" marT="2677" marB="0" anchor="b">
                    <a:lnL>
                      <a:noFill/>
                    </a:lnL>
                    <a:lnR>
                      <a:noFill/>
                    </a:lnR>
                    <a:lnT>
                      <a:noFill/>
                    </a:lnT>
                    <a:lnB>
                      <a:noFill/>
                    </a:lnB>
                    <a:solidFill>
                      <a:srgbClr val="7030A0"/>
                    </a:solidFill>
                  </a:tcPr>
                </a:tc>
                <a:extLst>
                  <a:ext uri="{0D108BD9-81ED-4DB2-BD59-A6C34878D82A}">
                    <a16:rowId xmlns:a16="http://schemas.microsoft.com/office/drawing/2014/main" val="2432953450"/>
                  </a:ext>
                </a:extLst>
              </a:tr>
            </a:tbl>
          </a:graphicData>
        </a:graphic>
      </p:graphicFrame>
      <p:sp>
        <p:nvSpPr>
          <p:cNvPr id="2" name="Rectangle 1">
            <a:extLst>
              <a:ext uri="{FF2B5EF4-FFF2-40B4-BE49-F238E27FC236}">
                <a16:creationId xmlns:a16="http://schemas.microsoft.com/office/drawing/2014/main" id="{83A8EBBA-279F-2F71-7777-18241B8B10FD}"/>
              </a:ext>
            </a:extLst>
          </p:cNvPr>
          <p:cNvSpPr/>
          <p:nvPr/>
        </p:nvSpPr>
        <p:spPr>
          <a:xfrm>
            <a:off x="2016839" y="522514"/>
            <a:ext cx="4517571" cy="6335486"/>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877013-A90B-BFDA-EE5B-34B357F9E43D}"/>
              </a:ext>
            </a:extLst>
          </p:cNvPr>
          <p:cNvSpPr/>
          <p:nvPr/>
        </p:nvSpPr>
        <p:spPr>
          <a:xfrm>
            <a:off x="6520221" y="660751"/>
            <a:ext cx="2873829" cy="6156988"/>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5C0161-8796-67F5-43F4-87D7CBAB0B99}"/>
              </a:ext>
            </a:extLst>
          </p:cNvPr>
          <p:cNvSpPr/>
          <p:nvPr/>
        </p:nvSpPr>
        <p:spPr>
          <a:xfrm rot="16200000">
            <a:off x="5383131" y="23412"/>
            <a:ext cx="3388738" cy="1019991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B8A8665-1FFF-B1C9-29ED-239A732DCAB5}"/>
              </a:ext>
            </a:extLst>
          </p:cNvPr>
          <p:cNvSpPr txBox="1"/>
          <p:nvPr/>
        </p:nvSpPr>
        <p:spPr>
          <a:xfrm>
            <a:off x="3777343" y="1055914"/>
            <a:ext cx="2002971" cy="523220"/>
          </a:xfrm>
          <a:prstGeom prst="rect">
            <a:avLst/>
          </a:prstGeom>
          <a:noFill/>
        </p:spPr>
        <p:txBody>
          <a:bodyPr wrap="square" rtlCol="0">
            <a:spAutoFit/>
          </a:bodyPr>
          <a:lstStyle/>
          <a:p>
            <a:r>
              <a:rPr lang="en-US" sz="2800">
                <a:solidFill>
                  <a:schemeClr val="bg1"/>
                </a:solidFill>
              </a:rPr>
              <a:t>A1</a:t>
            </a:r>
          </a:p>
        </p:txBody>
      </p:sp>
      <p:sp>
        <p:nvSpPr>
          <p:cNvPr id="8" name="TextBox 7">
            <a:extLst>
              <a:ext uri="{FF2B5EF4-FFF2-40B4-BE49-F238E27FC236}">
                <a16:creationId xmlns:a16="http://schemas.microsoft.com/office/drawing/2014/main" id="{1D7ED3F6-5221-3612-B09C-82AC137AEEB4}"/>
              </a:ext>
            </a:extLst>
          </p:cNvPr>
          <p:cNvSpPr txBox="1"/>
          <p:nvPr/>
        </p:nvSpPr>
        <p:spPr>
          <a:xfrm>
            <a:off x="3635828" y="3771021"/>
            <a:ext cx="2002971" cy="523220"/>
          </a:xfrm>
          <a:prstGeom prst="rect">
            <a:avLst/>
          </a:prstGeom>
          <a:noFill/>
        </p:spPr>
        <p:txBody>
          <a:bodyPr wrap="square" rtlCol="0">
            <a:spAutoFit/>
          </a:bodyPr>
          <a:lstStyle/>
          <a:p>
            <a:r>
              <a:rPr lang="en-US" sz="2800">
                <a:solidFill>
                  <a:schemeClr val="bg1"/>
                </a:solidFill>
              </a:rPr>
              <a:t>A2</a:t>
            </a:r>
          </a:p>
        </p:txBody>
      </p:sp>
      <p:sp>
        <p:nvSpPr>
          <p:cNvPr id="9" name="TextBox 8">
            <a:extLst>
              <a:ext uri="{FF2B5EF4-FFF2-40B4-BE49-F238E27FC236}">
                <a16:creationId xmlns:a16="http://schemas.microsoft.com/office/drawing/2014/main" id="{4680D549-DE69-20C5-BED7-1C83525D26A9}"/>
              </a:ext>
            </a:extLst>
          </p:cNvPr>
          <p:cNvSpPr txBox="1"/>
          <p:nvPr/>
        </p:nvSpPr>
        <p:spPr>
          <a:xfrm>
            <a:off x="7624923" y="1055914"/>
            <a:ext cx="2002971" cy="523220"/>
          </a:xfrm>
          <a:prstGeom prst="rect">
            <a:avLst/>
          </a:prstGeom>
          <a:noFill/>
        </p:spPr>
        <p:txBody>
          <a:bodyPr wrap="square" rtlCol="0">
            <a:spAutoFit/>
          </a:bodyPr>
          <a:lstStyle/>
          <a:p>
            <a:r>
              <a:rPr lang="en-US" sz="2800">
                <a:solidFill>
                  <a:schemeClr val="bg1"/>
                </a:solidFill>
              </a:rPr>
              <a:t>B1</a:t>
            </a:r>
          </a:p>
        </p:txBody>
      </p:sp>
      <p:sp>
        <p:nvSpPr>
          <p:cNvPr id="10" name="TextBox 9">
            <a:extLst>
              <a:ext uri="{FF2B5EF4-FFF2-40B4-BE49-F238E27FC236}">
                <a16:creationId xmlns:a16="http://schemas.microsoft.com/office/drawing/2014/main" id="{4361A367-42C6-0227-CF2B-EA5A09E29BA4}"/>
              </a:ext>
            </a:extLst>
          </p:cNvPr>
          <p:cNvSpPr txBox="1"/>
          <p:nvPr/>
        </p:nvSpPr>
        <p:spPr>
          <a:xfrm>
            <a:off x="7624923" y="3771021"/>
            <a:ext cx="2002971" cy="523220"/>
          </a:xfrm>
          <a:prstGeom prst="rect">
            <a:avLst/>
          </a:prstGeom>
          <a:noFill/>
        </p:spPr>
        <p:txBody>
          <a:bodyPr wrap="square" rtlCol="0">
            <a:spAutoFit/>
          </a:bodyPr>
          <a:lstStyle/>
          <a:p>
            <a:r>
              <a:rPr lang="en-US" sz="2800">
                <a:solidFill>
                  <a:schemeClr val="bg1"/>
                </a:solidFill>
              </a:rPr>
              <a:t>B2</a:t>
            </a:r>
          </a:p>
        </p:txBody>
      </p:sp>
      <p:sp>
        <p:nvSpPr>
          <p:cNvPr id="11" name="TextBox 10">
            <a:extLst>
              <a:ext uri="{FF2B5EF4-FFF2-40B4-BE49-F238E27FC236}">
                <a16:creationId xmlns:a16="http://schemas.microsoft.com/office/drawing/2014/main" id="{A4F5B3B3-4D78-714B-54F6-B2120AC973D3}"/>
              </a:ext>
            </a:extLst>
          </p:cNvPr>
          <p:cNvSpPr txBox="1"/>
          <p:nvPr/>
        </p:nvSpPr>
        <p:spPr>
          <a:xfrm>
            <a:off x="10548257" y="1055914"/>
            <a:ext cx="2002971" cy="523220"/>
          </a:xfrm>
          <a:prstGeom prst="rect">
            <a:avLst/>
          </a:prstGeom>
          <a:noFill/>
        </p:spPr>
        <p:txBody>
          <a:bodyPr wrap="square" rtlCol="0">
            <a:spAutoFit/>
          </a:bodyPr>
          <a:lstStyle/>
          <a:p>
            <a:r>
              <a:rPr lang="en-US" sz="2800">
                <a:solidFill>
                  <a:schemeClr val="bg1"/>
                </a:solidFill>
              </a:rPr>
              <a:t>C1</a:t>
            </a:r>
          </a:p>
        </p:txBody>
      </p:sp>
      <p:sp>
        <p:nvSpPr>
          <p:cNvPr id="12" name="TextBox 11">
            <a:extLst>
              <a:ext uri="{FF2B5EF4-FFF2-40B4-BE49-F238E27FC236}">
                <a16:creationId xmlns:a16="http://schemas.microsoft.com/office/drawing/2014/main" id="{64AAE648-EFB6-85B9-2D14-6C040771B637}"/>
              </a:ext>
            </a:extLst>
          </p:cNvPr>
          <p:cNvSpPr txBox="1"/>
          <p:nvPr/>
        </p:nvSpPr>
        <p:spPr>
          <a:xfrm>
            <a:off x="10458709" y="3771021"/>
            <a:ext cx="2002971" cy="523220"/>
          </a:xfrm>
          <a:prstGeom prst="rect">
            <a:avLst/>
          </a:prstGeom>
          <a:noFill/>
        </p:spPr>
        <p:txBody>
          <a:bodyPr wrap="square" rtlCol="0">
            <a:spAutoFit/>
          </a:bodyPr>
          <a:lstStyle/>
          <a:p>
            <a:r>
              <a:rPr lang="en-US" sz="2800">
                <a:solidFill>
                  <a:schemeClr val="bg1"/>
                </a:solidFill>
              </a:rPr>
              <a:t>C2</a:t>
            </a:r>
          </a:p>
        </p:txBody>
      </p:sp>
      <p:sp>
        <p:nvSpPr>
          <p:cNvPr id="13" name="TextBox 12">
            <a:extLst>
              <a:ext uri="{FF2B5EF4-FFF2-40B4-BE49-F238E27FC236}">
                <a16:creationId xmlns:a16="http://schemas.microsoft.com/office/drawing/2014/main" id="{45C4307D-E654-6937-8567-022D34695658}"/>
              </a:ext>
            </a:extLst>
          </p:cNvPr>
          <p:cNvSpPr txBox="1"/>
          <p:nvPr/>
        </p:nvSpPr>
        <p:spPr>
          <a:xfrm>
            <a:off x="0" y="522514"/>
            <a:ext cx="1992084" cy="6309420"/>
          </a:xfrm>
          <a:prstGeom prst="rect">
            <a:avLst/>
          </a:prstGeom>
          <a:solidFill>
            <a:schemeClr val="bg1"/>
          </a:solidFill>
        </p:spPr>
        <p:txBody>
          <a:bodyPr wrap="square" rtlCol="0">
            <a:spAutoFit/>
          </a:bodyPr>
          <a:lstStyle/>
          <a:p>
            <a:pPr algn="ctr"/>
            <a:r>
              <a:rPr lang="en-US" sz="1600"/>
              <a:t>Heat Matrix Legend:</a:t>
            </a:r>
          </a:p>
          <a:p>
            <a:r>
              <a:rPr lang="en-US" sz="1600" b="1"/>
              <a:t>A : </a:t>
            </a:r>
            <a:r>
              <a:rPr lang="en-US" sz="1600"/>
              <a:t>Race &amp; Ethnicity</a:t>
            </a:r>
          </a:p>
          <a:p>
            <a:endParaRPr lang="en-US" sz="1600"/>
          </a:p>
          <a:p>
            <a:r>
              <a:rPr lang="en-US" sz="1600" b="1"/>
              <a:t>B: </a:t>
            </a:r>
            <a:r>
              <a:rPr lang="en-US" sz="1600"/>
              <a:t>Sexual Orientation</a:t>
            </a:r>
          </a:p>
          <a:p>
            <a:endParaRPr lang="en-US" sz="1600"/>
          </a:p>
          <a:p>
            <a:r>
              <a:rPr lang="en-US" sz="1600" b="1"/>
              <a:t>C: </a:t>
            </a:r>
            <a:r>
              <a:rPr lang="en-US" sz="1600"/>
              <a:t>Gender Identity</a:t>
            </a:r>
          </a:p>
          <a:p>
            <a:endParaRPr lang="en-US" sz="1600"/>
          </a:p>
          <a:p>
            <a:r>
              <a:rPr lang="en-US" sz="1600" b="1"/>
              <a:t>1: </a:t>
            </a:r>
            <a:r>
              <a:rPr lang="en-US" sz="1600"/>
              <a:t>Substance Use Protective Factors</a:t>
            </a:r>
          </a:p>
          <a:p>
            <a:endParaRPr lang="en-US" sz="1600"/>
          </a:p>
          <a:p>
            <a:r>
              <a:rPr lang="en-US" sz="1600" b="1"/>
              <a:t>2: </a:t>
            </a:r>
            <a:r>
              <a:rPr lang="en-US" sz="1600"/>
              <a:t>Social and Mental Health Protective Factors</a:t>
            </a:r>
          </a:p>
          <a:p>
            <a:endParaRPr lang="en-US" sz="1600"/>
          </a:p>
          <a:p>
            <a:r>
              <a:rPr lang="en-US"/>
              <a:t>Color gradient is </a:t>
            </a:r>
            <a:r>
              <a:rPr lang="en-US">
                <a:solidFill>
                  <a:schemeClr val="accent3">
                    <a:lumMod val="50000"/>
                  </a:schemeClr>
                </a:solidFill>
              </a:rPr>
              <a:t>purple (low) </a:t>
            </a:r>
            <a:r>
              <a:rPr lang="en-US"/>
              <a:t>to</a:t>
            </a:r>
            <a:r>
              <a:rPr lang="en-US">
                <a:solidFill>
                  <a:schemeClr val="accent3">
                    <a:lumMod val="50000"/>
                  </a:schemeClr>
                </a:solidFill>
              </a:rPr>
              <a:t> </a:t>
            </a:r>
            <a:r>
              <a:rPr lang="en-US">
                <a:solidFill>
                  <a:schemeClr val="accent5">
                    <a:lumMod val="50000"/>
                  </a:schemeClr>
                </a:solidFill>
              </a:rPr>
              <a:t>green (high)</a:t>
            </a:r>
          </a:p>
          <a:p>
            <a:endParaRPr lang="en-US"/>
          </a:p>
          <a:p>
            <a:endParaRPr lang="en-US"/>
          </a:p>
          <a:p>
            <a:endParaRPr lang="en-US"/>
          </a:p>
          <a:p>
            <a:endParaRPr lang="en-US"/>
          </a:p>
          <a:p>
            <a:endParaRPr lang="en-US"/>
          </a:p>
          <a:p>
            <a:endParaRPr lang="en-US"/>
          </a:p>
          <a:p>
            <a:endParaRPr lang="en-US"/>
          </a:p>
        </p:txBody>
      </p:sp>
      <p:sp>
        <p:nvSpPr>
          <p:cNvPr id="7" name="TextBox 6">
            <a:extLst>
              <a:ext uri="{FF2B5EF4-FFF2-40B4-BE49-F238E27FC236}">
                <a16:creationId xmlns:a16="http://schemas.microsoft.com/office/drawing/2014/main" id="{BD8A4D1C-8E39-5516-3291-A61ABD1109AD}"/>
              </a:ext>
            </a:extLst>
          </p:cNvPr>
          <p:cNvSpPr txBox="1"/>
          <p:nvPr/>
        </p:nvSpPr>
        <p:spPr>
          <a:xfrm>
            <a:off x="2984627" y="0"/>
            <a:ext cx="9386987" cy="369332"/>
          </a:xfrm>
          <a:prstGeom prst="rect">
            <a:avLst/>
          </a:prstGeom>
          <a:noFill/>
        </p:spPr>
        <p:txBody>
          <a:bodyPr wrap="square" rtlCol="0">
            <a:spAutoFit/>
          </a:bodyPr>
          <a:lstStyle/>
          <a:p>
            <a:r>
              <a:rPr lang="en-US" b="1">
                <a:solidFill>
                  <a:schemeClr val="accent4"/>
                </a:solidFill>
              </a:rPr>
              <a:t>Prevalence Rates of Protective Factors Across Subgroups in Healthy Youth Survey 2021</a:t>
            </a:r>
          </a:p>
        </p:txBody>
      </p:sp>
      <p:pic>
        <p:nvPicPr>
          <p:cNvPr id="15" name="Picture 14" descr="A qr code on a white background&#10;&#10;Description automatically generated">
            <a:extLst>
              <a:ext uri="{FF2B5EF4-FFF2-40B4-BE49-F238E27FC236}">
                <a16:creationId xmlns:a16="http://schemas.microsoft.com/office/drawing/2014/main" id="{5361A101-5F60-A26D-7E77-BB2D675F0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07" y="4886325"/>
            <a:ext cx="1255581" cy="1808037"/>
          </a:xfrm>
          <a:prstGeom prst="rect">
            <a:avLst/>
          </a:prstGeom>
        </p:spPr>
      </p:pic>
    </p:spTree>
    <p:extLst>
      <p:ext uri="{BB962C8B-B14F-4D97-AF65-F5344CB8AC3E}">
        <p14:creationId xmlns:p14="http://schemas.microsoft.com/office/powerpoint/2010/main" val="1667327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B45D2-1C06-F1A5-9328-D42671EDADD7}"/>
              </a:ext>
            </a:extLst>
          </p:cNvPr>
          <p:cNvSpPr txBox="1"/>
          <p:nvPr/>
        </p:nvSpPr>
        <p:spPr>
          <a:xfrm>
            <a:off x="532965" y="-1078992"/>
            <a:ext cx="5822115"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000" b="1" kern="1200">
                <a:solidFill>
                  <a:schemeClr val="accent4"/>
                </a:solidFill>
                <a:latin typeface="+mj-lt"/>
                <a:ea typeface="+mj-ea"/>
                <a:cs typeface="+mj-cs"/>
              </a:rPr>
              <a:t>Insight: Mental Health Protective Factors </a:t>
            </a:r>
          </a:p>
        </p:txBody>
      </p:sp>
      <p:sp>
        <p:nvSpPr>
          <p:cNvPr id="3" name="TextBox 2">
            <a:extLst>
              <a:ext uri="{FF2B5EF4-FFF2-40B4-BE49-F238E27FC236}">
                <a16:creationId xmlns:a16="http://schemas.microsoft.com/office/drawing/2014/main" id="{338FDC57-F5E2-C9DD-1B8A-FC159CFD8AF6}"/>
              </a:ext>
            </a:extLst>
          </p:cNvPr>
          <p:cNvSpPr txBox="1">
            <a:spLocks noGrp="1" noRot="1" noMove="1" noResize="1" noEditPoints="1" noAdjustHandles="1" noChangeArrowheads="1" noChangeShapeType="1"/>
          </p:cNvSpPr>
          <p:nvPr/>
        </p:nvSpPr>
        <p:spPr>
          <a:xfrm>
            <a:off x="532965" y="2043684"/>
            <a:ext cx="3994968" cy="3410712"/>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000"/>
              <a:t>Across all racial and ethnic groups, most youth did </a:t>
            </a:r>
            <a:r>
              <a:rPr lang="en-US" sz="2000" b="1"/>
              <a:t>not</a:t>
            </a:r>
            <a:r>
              <a:rPr lang="en-US" sz="2000"/>
              <a:t> report a plan for suicide attempt in the past year. Hispanic or Latino/a/x youth reported the least planning, and American Indian or Alaskan Native youth the most.</a:t>
            </a:r>
          </a:p>
          <a:p>
            <a:pPr indent="-228600">
              <a:lnSpc>
                <a:spcPct val="90000"/>
              </a:lnSpc>
              <a:spcAft>
                <a:spcPts val="600"/>
              </a:spcAft>
              <a:buFont typeface="Arial" panose="020B0604020202020204" pitchFamily="34" charset="0"/>
              <a:buChar char="•"/>
            </a:pPr>
            <a:r>
              <a:rPr lang="en-US" sz="2000"/>
              <a:t>However, bother from uncontrolled worrying in past two weeks was more common. Black or African American youth reported the least worry, and Multiracial students the most. </a:t>
            </a:r>
          </a:p>
        </p:txBody>
      </p:sp>
      <p:graphicFrame>
        <p:nvGraphicFramePr>
          <p:cNvPr id="2" name="Chart 1">
            <a:extLst>
              <a:ext uri="{FF2B5EF4-FFF2-40B4-BE49-F238E27FC236}">
                <a16:creationId xmlns:a16="http://schemas.microsoft.com/office/drawing/2014/main" id="{791912A5-A7A3-05FD-D6CA-1BB5CA1D4497}"/>
              </a:ext>
            </a:extLst>
          </p:cNvPr>
          <p:cNvGraphicFramePr/>
          <p:nvPr>
            <p:extLst>
              <p:ext uri="{D42A27DB-BD31-4B8C-83A1-F6EECF244321}">
                <p14:modId xmlns:p14="http://schemas.microsoft.com/office/powerpoint/2010/main" val="3607392202"/>
              </p:ext>
            </p:extLst>
          </p:nvPr>
        </p:nvGraphicFramePr>
        <p:xfrm>
          <a:off x="4654296" y="640080"/>
          <a:ext cx="7629946" cy="6217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5074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E6F082B-DC6E-F297-ABCF-0B3BA8080954}"/>
              </a:ext>
            </a:extLst>
          </p:cNvPr>
          <p:cNvGraphicFramePr/>
          <p:nvPr>
            <p:extLst>
              <p:ext uri="{D42A27DB-BD31-4B8C-83A1-F6EECF244321}">
                <p14:modId xmlns:p14="http://schemas.microsoft.com/office/powerpoint/2010/main" val="3646352422"/>
              </p:ext>
            </p:extLst>
          </p:nvPr>
        </p:nvGraphicFramePr>
        <p:xfrm>
          <a:off x="150588" y="637021"/>
          <a:ext cx="8235045" cy="620349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93462C2-725A-41B7-0BFA-EDC53D21BB49}"/>
              </a:ext>
            </a:extLst>
          </p:cNvPr>
          <p:cNvSpPr txBox="1"/>
          <p:nvPr/>
        </p:nvSpPr>
        <p:spPr>
          <a:xfrm>
            <a:off x="363948" y="223621"/>
            <a:ext cx="5562818" cy="400110"/>
          </a:xfrm>
          <a:prstGeom prst="rect">
            <a:avLst/>
          </a:prstGeom>
          <a:noFill/>
        </p:spPr>
        <p:txBody>
          <a:bodyPr wrap="square" rtlCol="0">
            <a:spAutoFit/>
          </a:bodyPr>
          <a:lstStyle/>
          <a:p>
            <a:r>
              <a:rPr lang="en-US" sz="2000" b="1">
                <a:solidFill>
                  <a:schemeClr val="accent4"/>
                </a:solidFill>
                <a:latin typeface="+mj-lt"/>
              </a:rPr>
              <a:t>Insight: Mental Health Protective Factors </a:t>
            </a:r>
          </a:p>
        </p:txBody>
      </p:sp>
      <p:sp>
        <p:nvSpPr>
          <p:cNvPr id="4" name="TextBox 3">
            <a:extLst>
              <a:ext uri="{FF2B5EF4-FFF2-40B4-BE49-F238E27FC236}">
                <a16:creationId xmlns:a16="http://schemas.microsoft.com/office/drawing/2014/main" id="{B0F3F99E-E283-6C6E-035B-FD6FC421143F}"/>
              </a:ext>
            </a:extLst>
          </p:cNvPr>
          <p:cNvSpPr txBox="1"/>
          <p:nvPr/>
        </p:nvSpPr>
        <p:spPr>
          <a:xfrm>
            <a:off x="7945795" y="68470"/>
            <a:ext cx="4159119" cy="1200329"/>
          </a:xfrm>
          <a:prstGeom prst="rect">
            <a:avLst/>
          </a:prstGeom>
          <a:noFill/>
        </p:spPr>
        <p:txBody>
          <a:bodyPr wrap="square" rtlCol="0">
            <a:spAutoFit/>
          </a:bodyPr>
          <a:lstStyle/>
          <a:p>
            <a:r>
              <a:rPr lang="en-US"/>
              <a:t>Compared to </a:t>
            </a:r>
            <a:r>
              <a:rPr lang="en-US">
                <a:solidFill>
                  <a:schemeClr val="accent5">
                    <a:lumMod val="50000"/>
                  </a:schemeClr>
                </a:solidFill>
              </a:rPr>
              <a:t>heterosexual</a:t>
            </a:r>
            <a:r>
              <a:rPr lang="en-US"/>
              <a:t> peers, </a:t>
            </a:r>
            <a:r>
              <a:rPr lang="en-US">
                <a:solidFill>
                  <a:schemeClr val="accent3">
                    <a:lumMod val="50000"/>
                  </a:schemeClr>
                </a:solidFill>
              </a:rPr>
              <a:t>gay or lesbian, bisexual, questioning, and those who responded “something else fits better</a:t>
            </a:r>
            <a:r>
              <a:rPr lang="en-US">
                <a:solidFill>
                  <a:schemeClr val="accent3"/>
                </a:solidFill>
              </a:rPr>
              <a:t>”  </a:t>
            </a:r>
            <a:r>
              <a:rPr lang="en-US"/>
              <a:t>reported…</a:t>
            </a:r>
          </a:p>
        </p:txBody>
      </p:sp>
      <p:sp>
        <p:nvSpPr>
          <p:cNvPr id="5" name="TextBox 4">
            <a:extLst>
              <a:ext uri="{FF2B5EF4-FFF2-40B4-BE49-F238E27FC236}">
                <a16:creationId xmlns:a16="http://schemas.microsoft.com/office/drawing/2014/main" id="{990F4A45-0AE0-A8CB-1E76-00CF67BC3CA7}"/>
              </a:ext>
            </a:extLst>
          </p:cNvPr>
          <p:cNvSpPr txBox="1"/>
          <p:nvPr/>
        </p:nvSpPr>
        <p:spPr>
          <a:xfrm>
            <a:off x="7945795" y="1385294"/>
            <a:ext cx="3023118" cy="338554"/>
          </a:xfrm>
          <a:prstGeom prst="rect">
            <a:avLst/>
          </a:prstGeom>
          <a:noFill/>
        </p:spPr>
        <p:txBody>
          <a:bodyPr wrap="square" rtlCol="0">
            <a:spAutoFit/>
          </a:bodyPr>
          <a:lstStyle/>
          <a:p>
            <a:r>
              <a:rPr lang="en-US" sz="1600"/>
              <a:t>20% less hope </a:t>
            </a:r>
          </a:p>
        </p:txBody>
      </p:sp>
      <p:sp>
        <p:nvSpPr>
          <p:cNvPr id="6" name="TextBox 5">
            <a:extLst>
              <a:ext uri="{FF2B5EF4-FFF2-40B4-BE49-F238E27FC236}">
                <a16:creationId xmlns:a16="http://schemas.microsoft.com/office/drawing/2014/main" id="{BF0A8DA8-7CCA-67A0-5AF9-D5DCB5710CD8}"/>
              </a:ext>
            </a:extLst>
          </p:cNvPr>
          <p:cNvSpPr txBox="1"/>
          <p:nvPr/>
        </p:nvSpPr>
        <p:spPr>
          <a:xfrm>
            <a:off x="7945794" y="2206096"/>
            <a:ext cx="3769567" cy="338554"/>
          </a:xfrm>
          <a:prstGeom prst="rect">
            <a:avLst/>
          </a:prstGeom>
          <a:noFill/>
        </p:spPr>
        <p:txBody>
          <a:bodyPr wrap="square" rtlCol="0">
            <a:spAutoFit/>
          </a:bodyPr>
          <a:lstStyle/>
          <a:p>
            <a:r>
              <a:rPr lang="en-US" sz="1600"/>
              <a:t>6% less adults to turn to </a:t>
            </a:r>
          </a:p>
        </p:txBody>
      </p:sp>
      <p:sp>
        <p:nvSpPr>
          <p:cNvPr id="7" name="TextBox 6">
            <a:extLst>
              <a:ext uri="{FF2B5EF4-FFF2-40B4-BE49-F238E27FC236}">
                <a16:creationId xmlns:a16="http://schemas.microsoft.com/office/drawing/2014/main" id="{40DAB780-D2E0-48F7-37EF-27B3CFCE26F1}"/>
              </a:ext>
            </a:extLst>
          </p:cNvPr>
          <p:cNvSpPr txBox="1"/>
          <p:nvPr/>
        </p:nvSpPr>
        <p:spPr>
          <a:xfrm>
            <a:off x="7945794" y="3069300"/>
            <a:ext cx="4336401" cy="338554"/>
          </a:xfrm>
          <a:prstGeom prst="rect">
            <a:avLst/>
          </a:prstGeom>
          <a:noFill/>
        </p:spPr>
        <p:txBody>
          <a:bodyPr wrap="square" rtlCol="0">
            <a:spAutoFit/>
          </a:bodyPr>
          <a:lstStyle/>
          <a:p>
            <a:r>
              <a:rPr lang="en-US" sz="1600"/>
              <a:t>25% more planned to attempt suicide</a:t>
            </a:r>
          </a:p>
        </p:txBody>
      </p:sp>
      <p:sp>
        <p:nvSpPr>
          <p:cNvPr id="8" name="TextBox 7">
            <a:extLst>
              <a:ext uri="{FF2B5EF4-FFF2-40B4-BE49-F238E27FC236}">
                <a16:creationId xmlns:a16="http://schemas.microsoft.com/office/drawing/2014/main" id="{52CE692F-DE0C-626C-563E-1ED290F00574}"/>
              </a:ext>
            </a:extLst>
          </p:cNvPr>
          <p:cNvSpPr txBox="1"/>
          <p:nvPr/>
        </p:nvSpPr>
        <p:spPr>
          <a:xfrm>
            <a:off x="7940487" y="3974909"/>
            <a:ext cx="4049487" cy="338554"/>
          </a:xfrm>
          <a:prstGeom prst="rect">
            <a:avLst/>
          </a:prstGeom>
          <a:noFill/>
        </p:spPr>
        <p:txBody>
          <a:bodyPr wrap="square" rtlCol="0">
            <a:spAutoFit/>
          </a:bodyPr>
          <a:lstStyle/>
          <a:p>
            <a:r>
              <a:rPr lang="en-US" sz="1600"/>
              <a:t>34% more depressive feelings</a:t>
            </a:r>
          </a:p>
        </p:txBody>
      </p:sp>
      <p:sp>
        <p:nvSpPr>
          <p:cNvPr id="9" name="TextBox 8">
            <a:extLst>
              <a:ext uri="{FF2B5EF4-FFF2-40B4-BE49-F238E27FC236}">
                <a16:creationId xmlns:a16="http://schemas.microsoft.com/office/drawing/2014/main" id="{E6BFA898-AE91-918E-919C-6ED029C2934B}"/>
              </a:ext>
            </a:extLst>
          </p:cNvPr>
          <p:cNvSpPr txBox="1"/>
          <p:nvPr/>
        </p:nvSpPr>
        <p:spPr>
          <a:xfrm>
            <a:off x="7940487" y="4880518"/>
            <a:ext cx="3769567" cy="338554"/>
          </a:xfrm>
          <a:prstGeom prst="rect">
            <a:avLst/>
          </a:prstGeom>
          <a:noFill/>
        </p:spPr>
        <p:txBody>
          <a:bodyPr wrap="square" rtlCol="0">
            <a:spAutoFit/>
          </a:bodyPr>
          <a:lstStyle/>
          <a:p>
            <a:r>
              <a:rPr lang="en-US" sz="1600"/>
              <a:t>35% less uncontrolled worrying</a:t>
            </a:r>
          </a:p>
        </p:txBody>
      </p:sp>
    </p:spTree>
    <p:extLst>
      <p:ext uri="{BB962C8B-B14F-4D97-AF65-F5344CB8AC3E}">
        <p14:creationId xmlns:p14="http://schemas.microsoft.com/office/powerpoint/2010/main" val="277026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E6F082B-DC6E-F297-ABCF-0B3BA8080954}"/>
              </a:ext>
            </a:extLst>
          </p:cNvPr>
          <p:cNvGraphicFramePr/>
          <p:nvPr>
            <p:extLst>
              <p:ext uri="{D42A27DB-BD31-4B8C-83A1-F6EECF244321}">
                <p14:modId xmlns:p14="http://schemas.microsoft.com/office/powerpoint/2010/main" val="2449987697"/>
              </p:ext>
            </p:extLst>
          </p:nvPr>
        </p:nvGraphicFramePr>
        <p:xfrm>
          <a:off x="837283" y="1392688"/>
          <a:ext cx="7808326" cy="546531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D7AFA62-F44A-B165-CBBC-BDC1A4C8A3D9}"/>
              </a:ext>
            </a:extLst>
          </p:cNvPr>
          <p:cNvSpPr txBox="1"/>
          <p:nvPr/>
        </p:nvSpPr>
        <p:spPr>
          <a:xfrm>
            <a:off x="8374372" y="2035880"/>
            <a:ext cx="2647336" cy="338554"/>
          </a:xfrm>
          <a:prstGeom prst="rect">
            <a:avLst/>
          </a:prstGeom>
          <a:noFill/>
        </p:spPr>
        <p:txBody>
          <a:bodyPr wrap="square" rtlCol="0">
            <a:spAutoFit/>
          </a:bodyPr>
          <a:lstStyle/>
          <a:p>
            <a:pPr defTabSz="795528">
              <a:spcAft>
                <a:spcPts val="600"/>
              </a:spcAft>
            </a:pPr>
            <a:r>
              <a:rPr lang="en-US" sz="1600" kern="1200">
                <a:solidFill>
                  <a:schemeClr val="tx1"/>
                </a:solidFill>
                <a:latin typeface="+mn-lt"/>
                <a:ea typeface="+mn-ea"/>
                <a:cs typeface="+mn-cs"/>
              </a:rPr>
              <a:t>30% less hope </a:t>
            </a:r>
            <a:endParaRPr lang="en-US" sz="1600"/>
          </a:p>
        </p:txBody>
      </p:sp>
      <p:sp>
        <p:nvSpPr>
          <p:cNvPr id="4" name="TextBox 3">
            <a:extLst>
              <a:ext uri="{FF2B5EF4-FFF2-40B4-BE49-F238E27FC236}">
                <a16:creationId xmlns:a16="http://schemas.microsoft.com/office/drawing/2014/main" id="{5BC76204-0436-CA33-2578-9979D5DCDD31}"/>
              </a:ext>
            </a:extLst>
          </p:cNvPr>
          <p:cNvSpPr txBox="1"/>
          <p:nvPr/>
        </p:nvSpPr>
        <p:spPr>
          <a:xfrm>
            <a:off x="8348260" y="2743607"/>
            <a:ext cx="3301000" cy="338554"/>
          </a:xfrm>
          <a:prstGeom prst="rect">
            <a:avLst/>
          </a:prstGeom>
          <a:noFill/>
        </p:spPr>
        <p:txBody>
          <a:bodyPr wrap="square" rtlCol="0">
            <a:spAutoFit/>
          </a:bodyPr>
          <a:lstStyle/>
          <a:p>
            <a:pPr defTabSz="795528">
              <a:spcAft>
                <a:spcPts val="600"/>
              </a:spcAft>
            </a:pPr>
            <a:r>
              <a:rPr lang="en-US" sz="1600" kern="1200">
                <a:solidFill>
                  <a:schemeClr val="tx1"/>
                </a:solidFill>
                <a:latin typeface="+mn-lt"/>
                <a:ea typeface="+mn-ea"/>
                <a:cs typeface="+mn-cs"/>
              </a:rPr>
              <a:t>10% less adults to turn to </a:t>
            </a:r>
            <a:endParaRPr lang="en-US" sz="1600"/>
          </a:p>
        </p:txBody>
      </p:sp>
      <p:sp>
        <p:nvSpPr>
          <p:cNvPr id="5" name="TextBox 4">
            <a:extLst>
              <a:ext uri="{FF2B5EF4-FFF2-40B4-BE49-F238E27FC236}">
                <a16:creationId xmlns:a16="http://schemas.microsoft.com/office/drawing/2014/main" id="{AA0CC227-FB2B-6960-053E-E117E38ECB5F}"/>
              </a:ext>
            </a:extLst>
          </p:cNvPr>
          <p:cNvSpPr txBox="1"/>
          <p:nvPr/>
        </p:nvSpPr>
        <p:spPr>
          <a:xfrm>
            <a:off x="8348260" y="3492470"/>
            <a:ext cx="3797375" cy="338554"/>
          </a:xfrm>
          <a:prstGeom prst="rect">
            <a:avLst/>
          </a:prstGeom>
          <a:noFill/>
        </p:spPr>
        <p:txBody>
          <a:bodyPr wrap="square" rtlCol="0">
            <a:spAutoFit/>
          </a:bodyPr>
          <a:lstStyle/>
          <a:p>
            <a:pPr defTabSz="795528">
              <a:spcAft>
                <a:spcPts val="600"/>
              </a:spcAft>
            </a:pPr>
            <a:r>
              <a:rPr lang="en-US" sz="1600" kern="1200">
                <a:solidFill>
                  <a:schemeClr val="tx1"/>
                </a:solidFill>
                <a:latin typeface="+mn-lt"/>
                <a:ea typeface="+mn-ea"/>
                <a:cs typeface="+mn-cs"/>
              </a:rPr>
              <a:t>32% more planned to attempt suicide</a:t>
            </a:r>
            <a:endParaRPr lang="en-US" sz="1600"/>
          </a:p>
        </p:txBody>
      </p:sp>
      <p:sp>
        <p:nvSpPr>
          <p:cNvPr id="6" name="TextBox 5">
            <a:extLst>
              <a:ext uri="{FF2B5EF4-FFF2-40B4-BE49-F238E27FC236}">
                <a16:creationId xmlns:a16="http://schemas.microsoft.com/office/drawing/2014/main" id="{31DAB3AE-A609-2254-7C26-741084EDE350}"/>
              </a:ext>
            </a:extLst>
          </p:cNvPr>
          <p:cNvSpPr txBox="1"/>
          <p:nvPr/>
        </p:nvSpPr>
        <p:spPr>
          <a:xfrm>
            <a:off x="8374372" y="5118199"/>
            <a:ext cx="3301000" cy="338554"/>
          </a:xfrm>
          <a:prstGeom prst="rect">
            <a:avLst/>
          </a:prstGeom>
          <a:noFill/>
        </p:spPr>
        <p:txBody>
          <a:bodyPr wrap="square" rtlCol="0">
            <a:spAutoFit/>
          </a:bodyPr>
          <a:lstStyle/>
          <a:p>
            <a:pPr defTabSz="795528">
              <a:spcAft>
                <a:spcPts val="600"/>
              </a:spcAft>
            </a:pPr>
            <a:r>
              <a:rPr lang="en-US" sz="1600" kern="1200">
                <a:solidFill>
                  <a:schemeClr val="tx1"/>
                </a:solidFill>
                <a:latin typeface="+mn-lt"/>
                <a:ea typeface="+mn-ea"/>
                <a:cs typeface="+mn-cs"/>
              </a:rPr>
              <a:t>34% less uncontrolled worrying</a:t>
            </a:r>
            <a:endParaRPr lang="en-US" sz="1600"/>
          </a:p>
        </p:txBody>
      </p:sp>
      <p:sp>
        <p:nvSpPr>
          <p:cNvPr id="7" name="TextBox 6">
            <a:extLst>
              <a:ext uri="{FF2B5EF4-FFF2-40B4-BE49-F238E27FC236}">
                <a16:creationId xmlns:a16="http://schemas.microsoft.com/office/drawing/2014/main" id="{F9BE6911-DE2B-4172-922C-99C23677B19D}"/>
              </a:ext>
            </a:extLst>
          </p:cNvPr>
          <p:cNvSpPr txBox="1"/>
          <p:nvPr/>
        </p:nvSpPr>
        <p:spPr>
          <a:xfrm>
            <a:off x="8374372" y="4333852"/>
            <a:ext cx="3546125" cy="338554"/>
          </a:xfrm>
          <a:prstGeom prst="rect">
            <a:avLst/>
          </a:prstGeom>
          <a:noFill/>
        </p:spPr>
        <p:txBody>
          <a:bodyPr wrap="square" rtlCol="0">
            <a:spAutoFit/>
          </a:bodyPr>
          <a:lstStyle/>
          <a:p>
            <a:pPr defTabSz="795528">
              <a:spcAft>
                <a:spcPts val="600"/>
              </a:spcAft>
            </a:pPr>
            <a:r>
              <a:rPr lang="en-US" sz="1600" kern="1200">
                <a:solidFill>
                  <a:schemeClr val="tx1"/>
                </a:solidFill>
                <a:latin typeface="+mn-lt"/>
                <a:ea typeface="+mn-ea"/>
                <a:cs typeface="+mn-cs"/>
              </a:rPr>
              <a:t>39% more depressive feelings</a:t>
            </a:r>
            <a:endParaRPr lang="en-US" sz="1600"/>
          </a:p>
        </p:txBody>
      </p:sp>
      <p:sp>
        <p:nvSpPr>
          <p:cNvPr id="8" name="TextBox 7">
            <a:extLst>
              <a:ext uri="{FF2B5EF4-FFF2-40B4-BE49-F238E27FC236}">
                <a16:creationId xmlns:a16="http://schemas.microsoft.com/office/drawing/2014/main" id="{B125CE14-163E-190A-A0F1-B0DB84544F41}"/>
              </a:ext>
            </a:extLst>
          </p:cNvPr>
          <p:cNvSpPr txBox="1"/>
          <p:nvPr/>
        </p:nvSpPr>
        <p:spPr>
          <a:xfrm>
            <a:off x="177679" y="361638"/>
            <a:ext cx="6969560" cy="400110"/>
          </a:xfrm>
          <a:prstGeom prst="rect">
            <a:avLst/>
          </a:prstGeom>
          <a:noFill/>
        </p:spPr>
        <p:txBody>
          <a:bodyPr wrap="square" rtlCol="0">
            <a:spAutoFit/>
          </a:bodyPr>
          <a:lstStyle/>
          <a:p>
            <a:pPr defTabSz="795528">
              <a:spcAft>
                <a:spcPts val="600"/>
              </a:spcAft>
            </a:pPr>
            <a:r>
              <a:rPr lang="en-US" sz="2000" b="1" kern="1200">
                <a:solidFill>
                  <a:schemeClr val="accent4"/>
                </a:solidFill>
                <a:latin typeface="+mj-lt"/>
                <a:ea typeface="+mn-ea"/>
                <a:cs typeface="+mn-cs"/>
              </a:rPr>
              <a:t>Insight: Mental Health Protective Factors </a:t>
            </a:r>
            <a:endParaRPr lang="en-US" sz="2000" b="1">
              <a:solidFill>
                <a:schemeClr val="accent4"/>
              </a:solidFill>
              <a:latin typeface="+mj-lt"/>
            </a:endParaRPr>
          </a:p>
        </p:txBody>
      </p:sp>
      <p:sp>
        <p:nvSpPr>
          <p:cNvPr id="9" name="TextBox 8">
            <a:extLst>
              <a:ext uri="{FF2B5EF4-FFF2-40B4-BE49-F238E27FC236}">
                <a16:creationId xmlns:a16="http://schemas.microsoft.com/office/drawing/2014/main" id="{34632C57-F659-5C59-6C37-3D10F3CEB142}"/>
              </a:ext>
            </a:extLst>
          </p:cNvPr>
          <p:cNvSpPr txBox="1"/>
          <p:nvPr/>
        </p:nvSpPr>
        <p:spPr>
          <a:xfrm>
            <a:off x="8348260" y="810554"/>
            <a:ext cx="3549187" cy="1056187"/>
          </a:xfrm>
          <a:prstGeom prst="rect">
            <a:avLst/>
          </a:prstGeom>
          <a:noFill/>
        </p:spPr>
        <p:txBody>
          <a:bodyPr wrap="square" rtlCol="0">
            <a:spAutoFit/>
          </a:bodyPr>
          <a:lstStyle/>
          <a:p>
            <a:pPr defTabSz="795528">
              <a:spcAft>
                <a:spcPts val="600"/>
              </a:spcAft>
            </a:pPr>
            <a:r>
              <a:rPr lang="en-US" sz="1566" kern="1200">
                <a:solidFill>
                  <a:schemeClr val="tx1"/>
                </a:solidFill>
                <a:latin typeface="+mn-lt"/>
                <a:ea typeface="+mn-ea"/>
                <a:cs typeface="+mn-cs"/>
              </a:rPr>
              <a:t>Compared to </a:t>
            </a:r>
            <a:r>
              <a:rPr lang="en-US" sz="1566" kern="1200">
                <a:solidFill>
                  <a:schemeClr val="accent5">
                    <a:lumMod val="50000"/>
                  </a:schemeClr>
                </a:solidFill>
                <a:latin typeface="+mn-lt"/>
                <a:ea typeface="+mn-ea"/>
                <a:cs typeface="+mn-cs"/>
              </a:rPr>
              <a:t>cisgender male and female peers, </a:t>
            </a:r>
            <a:r>
              <a:rPr lang="en-US" sz="1566" kern="1200">
                <a:solidFill>
                  <a:schemeClr val="accent3"/>
                </a:solidFill>
                <a:latin typeface="+mn-lt"/>
                <a:ea typeface="+mn-ea"/>
                <a:cs typeface="+mn-cs"/>
              </a:rPr>
              <a:t>transgender, questioning, those who responded “something else fits better”  </a:t>
            </a:r>
            <a:r>
              <a:rPr lang="en-US" sz="1566" kern="1200">
                <a:solidFill>
                  <a:schemeClr val="tx1"/>
                </a:solidFill>
                <a:latin typeface="+mn-lt"/>
                <a:ea typeface="+mn-ea"/>
                <a:cs typeface="+mn-cs"/>
              </a:rPr>
              <a:t>reported…</a:t>
            </a:r>
            <a:endParaRPr lang="en-US"/>
          </a:p>
        </p:txBody>
      </p:sp>
    </p:spTree>
    <p:extLst>
      <p:ext uri="{BB962C8B-B14F-4D97-AF65-F5344CB8AC3E}">
        <p14:creationId xmlns:p14="http://schemas.microsoft.com/office/powerpoint/2010/main" val="53770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F0220C-F17B-367B-0E93-41E9C113D1B9}"/>
              </a:ext>
            </a:extLst>
          </p:cNvPr>
          <p:cNvSpPr>
            <a:spLocks noGrp="1"/>
          </p:cNvSpPr>
          <p:nvPr>
            <p:ph type="title"/>
          </p:nvPr>
        </p:nvSpPr>
        <p:spPr>
          <a:xfrm>
            <a:off x="5297762" y="329184"/>
            <a:ext cx="6577406" cy="1783080"/>
          </a:xfrm>
        </p:spPr>
        <p:txBody>
          <a:bodyPr vert="horz" lIns="91440" tIns="45720" rIns="91440" bIns="45720" rtlCol="0" anchor="b">
            <a:normAutofit/>
          </a:bodyPr>
          <a:lstStyle/>
          <a:p>
            <a:r>
              <a:rPr lang="en-US" sz="5000"/>
              <a:t>Summary of Quantitative Findings</a:t>
            </a:r>
          </a:p>
        </p:txBody>
      </p:sp>
      <p:pic>
        <p:nvPicPr>
          <p:cNvPr id="7" name="Content Placeholder 6" descr="Skateboarder in rainbow socks">
            <a:extLst>
              <a:ext uri="{FF2B5EF4-FFF2-40B4-BE49-F238E27FC236}">
                <a16:creationId xmlns:a16="http://schemas.microsoft.com/office/drawing/2014/main" id="{5FC9A36B-9BC7-9499-A046-890275D410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5706" r="1896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98EBD54-5CEC-39A3-B8D3-23889C34345E}"/>
              </a:ext>
            </a:extLst>
          </p:cNvPr>
          <p:cNvSpPr>
            <a:spLocks noGrp="1"/>
          </p:cNvSpPr>
          <p:nvPr>
            <p:ph type="body" sz="half" idx="2"/>
          </p:nvPr>
        </p:nvSpPr>
        <p:spPr>
          <a:xfrm>
            <a:off x="5297762" y="2706624"/>
            <a:ext cx="6251110" cy="3483864"/>
          </a:xfrm>
        </p:spPr>
        <p:txBody>
          <a:bodyPr vert="horz" lIns="91440" tIns="45720" rIns="91440" bIns="45720" rtlCol="0">
            <a:normAutofit/>
          </a:bodyPr>
          <a:lstStyle/>
          <a:p>
            <a:pPr marL="285750" indent="-228600">
              <a:buFont typeface="Arial" panose="020B0604020202020204" pitchFamily="34" charset="0"/>
              <a:buChar char="•"/>
            </a:pPr>
            <a:r>
              <a:rPr lang="en-US" sz="2200"/>
              <a:t>Many favorable findings for protective factors across key domains</a:t>
            </a:r>
          </a:p>
          <a:p>
            <a:pPr marL="285750" indent="-228600">
              <a:buFont typeface="Arial" panose="020B0604020202020204" pitchFamily="34" charset="0"/>
              <a:buChar char="•"/>
            </a:pPr>
            <a:r>
              <a:rPr lang="en-US" sz="2200"/>
              <a:t>Particularly favorable for factors related to substance misuse, the primary target of CPWI </a:t>
            </a:r>
          </a:p>
          <a:p>
            <a:pPr marL="285750" indent="-228600">
              <a:buFont typeface="Arial" panose="020B0604020202020204" pitchFamily="34" charset="0"/>
              <a:buChar char="•"/>
            </a:pPr>
            <a:r>
              <a:rPr lang="en-US" sz="2200"/>
              <a:t>Concerns regarding mental health factors for all Washington youth </a:t>
            </a:r>
          </a:p>
          <a:p>
            <a:pPr marL="285750" indent="-228600">
              <a:buFont typeface="Arial" panose="020B0604020202020204" pitchFamily="34" charset="0"/>
              <a:buChar char="•"/>
            </a:pPr>
            <a:r>
              <a:rPr lang="en-US" sz="2200"/>
              <a:t>Social protective factors for gender and sexual minority youth require additional support</a:t>
            </a:r>
          </a:p>
        </p:txBody>
      </p:sp>
      <p:sp>
        <p:nvSpPr>
          <p:cNvPr id="5" name="Slide Number Placeholder 4">
            <a:extLst>
              <a:ext uri="{FF2B5EF4-FFF2-40B4-BE49-F238E27FC236}">
                <a16:creationId xmlns:a16="http://schemas.microsoft.com/office/drawing/2014/main" id="{597B1F92-CF9A-5265-1397-FC1EE6803A47}"/>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spcAft>
                <a:spcPts val="600"/>
              </a:spcAft>
              <a:defRPr/>
            </a:pPr>
            <a:fld id="{E29BB907-442F-4E8C-BB76-6C115D132942}" type="slidenum">
              <a:rPr lang="en-US" smtClean="0">
                <a:solidFill>
                  <a:prstClr val="black">
                    <a:tint val="75000"/>
                  </a:prstClr>
                </a:solidFill>
                <a:latin typeface="Calibri" panose="020F0502020204030204"/>
              </a:rPr>
              <a:pPr>
                <a:spcAft>
                  <a:spcPts val="600"/>
                </a:spcAft>
                <a:defRPr/>
              </a:pPr>
              <a:t>16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48984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CFCDAF-46CE-4056-866C-5EE9122FD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a:extLst>
              <a:ext uri="{FF2B5EF4-FFF2-40B4-BE49-F238E27FC236}">
                <a16:creationId xmlns:a16="http://schemas.microsoft.com/office/drawing/2014/main" id="{9F587EB1-1674-4B8B-88AD-2A81FFFB5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Textured yellow and green leaf close-up">
            <a:extLst>
              <a:ext uri="{FF2B5EF4-FFF2-40B4-BE49-F238E27FC236}">
                <a16:creationId xmlns:a16="http://schemas.microsoft.com/office/drawing/2014/main" id="{358AA9B1-46F0-08A9-7948-575CB11C6B15}"/>
              </a:ext>
            </a:extLst>
          </p:cNvPr>
          <p:cNvPicPr>
            <a:picLocks noChangeAspect="1"/>
          </p:cNvPicPr>
          <p:nvPr/>
        </p:nvPicPr>
        <p:blipFill>
          <a:blip r:embed="rId3">
            <a:alphaModFix amt="13000"/>
            <a:extLst>
              <a:ext uri="{28A0092B-C50C-407E-A947-70E740481C1C}">
                <a14:useLocalDpi xmlns:a14="http://schemas.microsoft.com/office/drawing/2010/main" val="0"/>
              </a:ext>
            </a:extLst>
          </a:blip>
          <a:srcRect t="6204" b="6204"/>
          <a:stretch/>
        </p:blipFill>
        <p:spPr>
          <a:xfrm>
            <a:off x="19" y="8878"/>
            <a:ext cx="12191981" cy="6857989"/>
          </a:xfrm>
          <a:prstGeom prst="rect">
            <a:avLst/>
          </a:prstGeom>
        </p:spPr>
      </p:pic>
      <p:sp>
        <p:nvSpPr>
          <p:cNvPr id="4" name="Title 4">
            <a:extLst>
              <a:ext uri="{FF2B5EF4-FFF2-40B4-BE49-F238E27FC236}">
                <a16:creationId xmlns:a16="http://schemas.microsoft.com/office/drawing/2014/main" id="{99636565-AE4C-FC58-D985-86873484B135}"/>
              </a:ext>
            </a:extLst>
          </p:cNvPr>
          <p:cNvSpPr>
            <a:spLocks noGrp="1"/>
          </p:cNvSpPr>
          <p:nvPr>
            <p:ph type="title"/>
          </p:nvPr>
        </p:nvSpPr>
        <p:spPr>
          <a:xfrm>
            <a:off x="1540041" y="211487"/>
            <a:ext cx="9829801" cy="5191549"/>
          </a:xfrm>
        </p:spPr>
        <p:txBody>
          <a:bodyPr anchor="b">
            <a:normAutofit/>
          </a:bodyPr>
          <a:lstStyle/>
          <a:p>
            <a:r>
              <a:rPr lang="en-US" sz="8000" b="1">
                <a:solidFill>
                  <a:srgbClr val="FFFFFF"/>
                </a:solidFill>
                <a:latin typeface="+mn-lt"/>
              </a:rPr>
              <a:t>Qualitative Findings</a:t>
            </a: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73056"/>
            <a:ext cx="0" cy="6476066"/>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2814"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1594"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7274"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3">
            <a:extLst>
              <a:ext uri="{FF2B5EF4-FFF2-40B4-BE49-F238E27FC236}">
                <a16:creationId xmlns:a16="http://schemas.microsoft.com/office/drawing/2014/main" id="{140D894A-EF2C-649E-057A-35FA9E193ECD}"/>
              </a:ext>
            </a:extLst>
          </p:cNvPr>
          <p:cNvSpPr>
            <a:spLocks noGrp="1"/>
          </p:cNvSpPr>
          <p:nvPr>
            <p:ph idx="1"/>
          </p:nvPr>
        </p:nvSpPr>
        <p:spPr>
          <a:xfrm>
            <a:off x="7229042" y="698643"/>
            <a:ext cx="4124758" cy="5301467"/>
          </a:xfrm>
        </p:spPr>
        <p:txBody>
          <a:bodyPr anchor="b">
            <a:normAutofit/>
          </a:bodyPr>
          <a:lstStyle/>
          <a:p>
            <a:pPr lvl="1"/>
            <a:endParaRPr lang="en-US" sz="2000">
              <a:solidFill>
                <a:srgbClr val="FFFFFF"/>
              </a:solidFill>
            </a:endParaRPr>
          </a:p>
          <a:p>
            <a:pPr lvl="1"/>
            <a:endParaRPr lang="en-US" sz="2000">
              <a:solidFill>
                <a:srgbClr val="FFFFFF"/>
              </a:solidFill>
            </a:endParaRPr>
          </a:p>
        </p:txBody>
      </p:sp>
      <p:sp>
        <p:nvSpPr>
          <p:cNvPr id="6" name="Slide Number Placeholder 5"/>
          <p:cNvSpPr>
            <a:spLocks noGrp="1"/>
          </p:cNvSpPr>
          <p:nvPr>
            <p:ph type="sldNum" sz="quarter" idx="12"/>
          </p:nvPr>
        </p:nvSpPr>
        <p:spPr>
          <a:xfrm>
            <a:off x="8610600" y="6356350"/>
            <a:ext cx="2743200" cy="365125"/>
          </a:xfrm>
        </p:spPr>
        <p:txBody>
          <a:bodyPr>
            <a:normAutofit/>
          </a:bodyPr>
          <a:lstStyle/>
          <a:p>
            <a:pPr>
              <a:spcAft>
                <a:spcPts val="600"/>
              </a:spcAft>
            </a:pPr>
            <a:fld id="{E29BB907-442F-4E8C-BB76-6C115D132942}" type="slidenum">
              <a:rPr lang="en-US">
                <a:solidFill>
                  <a:srgbClr val="FFFFFF">
                    <a:alpha val="60000"/>
                  </a:srgbClr>
                </a:solidFill>
              </a:rPr>
              <a:pPr>
                <a:spcAft>
                  <a:spcPts val="600"/>
                </a:spcAft>
              </a:pPr>
              <a:t>17</a:t>
            </a:fld>
            <a:endParaRPr lang="en-US">
              <a:solidFill>
                <a:srgbClr val="FFFFFF">
                  <a:alpha val="60000"/>
                </a:srgbClr>
              </a:solidFill>
            </a:endParaRPr>
          </a:p>
        </p:txBody>
      </p:sp>
    </p:spTree>
    <p:extLst>
      <p:ext uri="{BB962C8B-B14F-4D97-AF65-F5344CB8AC3E}">
        <p14:creationId xmlns:p14="http://schemas.microsoft.com/office/powerpoint/2010/main" val="395547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29BB907-442F-4E8C-BB76-6C115D132942}" type="slidenum">
              <a:rPr lang="en-US" smtClean="0"/>
              <a:t>18</a:t>
            </a:fld>
            <a:endParaRPr lang="en-US"/>
          </a:p>
        </p:txBody>
      </p:sp>
      <p:sp>
        <p:nvSpPr>
          <p:cNvPr id="4" name="Title 4">
            <a:extLst>
              <a:ext uri="{FF2B5EF4-FFF2-40B4-BE49-F238E27FC236}">
                <a16:creationId xmlns:a16="http://schemas.microsoft.com/office/drawing/2014/main" id="{99636565-AE4C-FC58-D985-86873484B135}"/>
              </a:ext>
            </a:extLst>
          </p:cNvPr>
          <p:cNvSpPr>
            <a:spLocks noGrp="1"/>
          </p:cNvSpPr>
          <p:nvPr>
            <p:ph type="title"/>
          </p:nvPr>
        </p:nvSpPr>
        <p:spPr>
          <a:xfrm>
            <a:off x="0" y="192778"/>
            <a:ext cx="8405870" cy="591152"/>
          </a:xfrm>
        </p:spPr>
        <p:txBody>
          <a:bodyPr>
            <a:normAutofit fontScale="90000"/>
          </a:bodyPr>
          <a:lstStyle/>
          <a:p>
            <a:r>
              <a:rPr lang="en-US" sz="4200" b="1">
                <a:solidFill>
                  <a:schemeClr val="accent4"/>
                </a:solidFill>
              </a:rPr>
              <a:t>Coalition Coordinator Interviews</a:t>
            </a:r>
            <a:endParaRPr lang="en-US">
              <a:solidFill>
                <a:schemeClr val="accent4"/>
              </a:solidFill>
            </a:endParaRPr>
          </a:p>
        </p:txBody>
      </p:sp>
      <p:sp>
        <p:nvSpPr>
          <p:cNvPr id="3" name="Content Placeholder 3">
            <a:extLst>
              <a:ext uri="{FF2B5EF4-FFF2-40B4-BE49-F238E27FC236}">
                <a16:creationId xmlns:a16="http://schemas.microsoft.com/office/drawing/2014/main" id="{140D894A-EF2C-649E-057A-35FA9E193ECD}"/>
              </a:ext>
            </a:extLst>
          </p:cNvPr>
          <p:cNvSpPr>
            <a:spLocks noGrp="1"/>
          </p:cNvSpPr>
          <p:nvPr>
            <p:ph idx="1"/>
          </p:nvPr>
        </p:nvSpPr>
        <p:spPr>
          <a:xfrm>
            <a:off x="841244" y="1828800"/>
            <a:ext cx="7006219" cy="4542458"/>
          </a:xfrm>
        </p:spPr>
        <p:txBody>
          <a:bodyPr vert="horz" lIns="91440" tIns="45720" rIns="91440" bIns="45720" rtlCol="0" anchor="t">
            <a:normAutofit/>
          </a:bodyPr>
          <a:lstStyle/>
          <a:p>
            <a:endParaRPr lang="en-US" b="1">
              <a:ea typeface="Calibri"/>
              <a:cs typeface="Calibri"/>
            </a:endParaRPr>
          </a:p>
          <a:p>
            <a:pPr marL="0" indent="0">
              <a:buNone/>
            </a:pPr>
            <a:endParaRPr lang="en-US" sz="2400"/>
          </a:p>
          <a:p>
            <a:pPr lvl="1"/>
            <a:endParaRPr lang="en-US"/>
          </a:p>
        </p:txBody>
      </p:sp>
      <p:pic>
        <p:nvPicPr>
          <p:cNvPr id="2" name="Picture 1" descr="A person sitting at a table with a computer and a mug&#10;&#10;Description automatically generated">
            <a:extLst>
              <a:ext uri="{FF2B5EF4-FFF2-40B4-BE49-F238E27FC236}">
                <a16:creationId xmlns:a16="http://schemas.microsoft.com/office/drawing/2014/main" id="{358AA9B1-46F0-08A9-7948-575CB11C6B15}"/>
              </a:ext>
            </a:extLst>
          </p:cNvPr>
          <p:cNvPicPr>
            <a:picLocks noChangeAspect="1"/>
          </p:cNvPicPr>
          <p:nvPr/>
        </p:nvPicPr>
        <p:blipFill rotWithShape="1">
          <a:blip r:embed="rId4">
            <a:extLst>
              <a:ext uri="{28A0092B-C50C-407E-A947-70E740481C1C}">
                <a14:useLocalDpi xmlns:a14="http://schemas.microsoft.com/office/drawing/2010/main" val="0"/>
              </a:ext>
            </a:extLst>
          </a:blip>
          <a:srcRect l="8701"/>
          <a:stretch/>
        </p:blipFill>
        <p:spPr>
          <a:xfrm>
            <a:off x="8012625" y="10"/>
            <a:ext cx="4179375" cy="6857990"/>
          </a:xfrm>
          <a:prstGeom prst="rect">
            <a:avLst/>
          </a:prstGeom>
        </p:spPr>
      </p:pic>
      <p:sp>
        <p:nvSpPr>
          <p:cNvPr id="5" name="Content Placeholder 3">
            <a:extLst>
              <a:ext uri="{FF2B5EF4-FFF2-40B4-BE49-F238E27FC236}">
                <a16:creationId xmlns:a16="http://schemas.microsoft.com/office/drawing/2014/main" id="{FD3151E3-274E-16D2-A3A7-63277A0072C2}"/>
              </a:ext>
            </a:extLst>
          </p:cNvPr>
          <p:cNvSpPr>
            <a:spLocks noGrp="1"/>
          </p:cNvSpPr>
          <p:nvPr/>
        </p:nvSpPr>
        <p:spPr>
          <a:xfrm>
            <a:off x="363336" y="1662912"/>
            <a:ext cx="7462048" cy="44552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16 Zoom interviews were conducted Summer 2022 </a:t>
            </a:r>
            <a:endParaRPr lang="en-US" sz="2400">
              <a:ea typeface="Calibri"/>
              <a:cs typeface="Calibri"/>
            </a:endParaRPr>
          </a:p>
          <a:p>
            <a:r>
              <a:rPr lang="en-US" sz="2400"/>
              <a:t>Questions: </a:t>
            </a:r>
            <a:endParaRPr lang="en-US" sz="2400">
              <a:ea typeface="Calibri"/>
              <a:cs typeface="Calibri"/>
            </a:endParaRPr>
          </a:p>
          <a:p>
            <a:pPr lvl="1"/>
            <a:r>
              <a:rPr lang="en-US" sz="2000"/>
              <a:t>Local context for health equity promotion</a:t>
            </a:r>
            <a:endParaRPr lang="en-US" sz="2000">
              <a:ea typeface="Calibri"/>
              <a:cs typeface="Calibri"/>
            </a:endParaRPr>
          </a:p>
          <a:p>
            <a:pPr lvl="1"/>
            <a:r>
              <a:rPr lang="en-US" sz="2000"/>
              <a:t>Facilitating factors and barriers of health equity promotion</a:t>
            </a:r>
            <a:endParaRPr lang="en-US" sz="2000">
              <a:ea typeface="Calibri"/>
              <a:cs typeface="Calibri"/>
            </a:endParaRPr>
          </a:p>
          <a:p>
            <a:pPr lvl="1"/>
            <a:r>
              <a:rPr lang="en-US" sz="2000"/>
              <a:t>How the communities can be better supported by DBHR</a:t>
            </a:r>
            <a:endParaRPr lang="en-US" sz="2000">
              <a:ea typeface="Calibri"/>
              <a:cs typeface="Calibri"/>
            </a:endParaRPr>
          </a:p>
          <a:p>
            <a:r>
              <a:rPr lang="en-US" sz="2400"/>
              <a:t>Interview data were analyzed using team-based rapid thematic analysis </a:t>
            </a:r>
            <a:endParaRPr lang="en-US" sz="2400">
              <a:ea typeface="Source Sans Pro"/>
            </a:endParaRPr>
          </a:p>
        </p:txBody>
      </p:sp>
    </p:spTree>
    <p:extLst>
      <p:ext uri="{BB962C8B-B14F-4D97-AF65-F5344CB8AC3E}">
        <p14:creationId xmlns:p14="http://schemas.microsoft.com/office/powerpoint/2010/main" val="283597893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031FB7-918B-CA97-79BB-B993F0B417CF}"/>
              </a:ext>
            </a:extLst>
          </p:cNvPr>
          <p:cNvSpPr>
            <a:spLocks noGrp="1"/>
          </p:cNvSpPr>
          <p:nvPr>
            <p:ph type="title"/>
          </p:nvPr>
        </p:nvSpPr>
        <p:spPr>
          <a:xfrm>
            <a:off x="635000" y="640823"/>
            <a:ext cx="3670118" cy="5583148"/>
          </a:xfrm>
        </p:spPr>
        <p:txBody>
          <a:bodyPr anchor="ctr">
            <a:normAutofit/>
          </a:bodyPr>
          <a:lstStyle/>
          <a:p>
            <a:r>
              <a:rPr lang="en-US" sz="5400" b="1">
                <a:ea typeface="Calibri"/>
                <a:cs typeface="Calibri"/>
              </a:rPr>
              <a:t>Key Themes from Interviews</a:t>
            </a:r>
            <a:endParaRPr lang="en-US" sz="5400"/>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84FCE77-17FC-0865-9DB5-F7E3EE9A5187}"/>
              </a:ext>
            </a:extLst>
          </p:cNvPr>
          <p:cNvSpPr>
            <a:spLocks noGrp="1"/>
          </p:cNvSpPr>
          <p:nvPr>
            <p:ph type="sldNum" sz="quarter" idx="12"/>
          </p:nvPr>
        </p:nvSpPr>
        <p:spPr>
          <a:xfrm>
            <a:off x="8610600" y="6356350"/>
            <a:ext cx="2743200" cy="365125"/>
          </a:xfrm>
        </p:spPr>
        <p:txBody>
          <a:bodyPr>
            <a:normAutofit/>
          </a:bodyPr>
          <a:lstStyle/>
          <a:p>
            <a:pPr>
              <a:spcAft>
                <a:spcPts val="600"/>
              </a:spcAft>
            </a:pPr>
            <a:fld id="{E29BB907-442F-4E8C-BB76-6C115D132942}" type="slidenum">
              <a:rPr lang="en-US" smtClean="0"/>
              <a:pPr>
                <a:spcAft>
                  <a:spcPts val="600"/>
                </a:spcAft>
              </a:pPr>
              <a:t>19</a:t>
            </a:fld>
            <a:endParaRPr lang="en-US"/>
          </a:p>
        </p:txBody>
      </p:sp>
      <p:graphicFrame>
        <p:nvGraphicFramePr>
          <p:cNvPr id="6" name="Content Placeholder 2">
            <a:extLst>
              <a:ext uri="{FF2B5EF4-FFF2-40B4-BE49-F238E27FC236}">
                <a16:creationId xmlns:a16="http://schemas.microsoft.com/office/drawing/2014/main" id="{8493A6B7-DA8E-CBE4-A4D5-038522AB91E6}"/>
              </a:ext>
            </a:extLst>
          </p:cNvPr>
          <p:cNvGraphicFramePr>
            <a:graphicFrameLocks noGrp="1"/>
          </p:cNvGraphicFramePr>
          <p:nvPr>
            <p:ph idx="1"/>
            <p:extLst>
              <p:ext uri="{D42A27DB-BD31-4B8C-83A1-F6EECF244321}">
                <p14:modId xmlns:p14="http://schemas.microsoft.com/office/powerpoint/2010/main" val="197147793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912251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464EC53C-35C4-4E84-AFE2-A7D081852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F4B49D8-836D-D6B6-9F0C-85C9A42299FA}"/>
              </a:ext>
            </a:extLst>
          </p:cNvPr>
          <p:cNvPicPr>
            <a:picLocks noChangeAspect="1"/>
          </p:cNvPicPr>
          <p:nvPr/>
        </p:nvPicPr>
        <p:blipFill rotWithShape="1">
          <a:blip r:embed="rId3">
            <a:duotone>
              <a:schemeClr val="accent1">
                <a:shade val="45000"/>
                <a:satMod val="135000"/>
              </a:schemeClr>
              <a:prstClr val="white"/>
            </a:duotone>
            <a:alphaModFix amt="35000"/>
          </a:blip>
          <a:srcRect t="22145"/>
          <a:stretch/>
        </p:blipFill>
        <p:spPr>
          <a:xfrm>
            <a:off x="20" y="10"/>
            <a:ext cx="12191981" cy="6857989"/>
          </a:xfrm>
          <a:prstGeom prst="rect">
            <a:avLst/>
          </a:prstGeom>
        </p:spPr>
      </p:pic>
      <p:sp>
        <p:nvSpPr>
          <p:cNvPr id="2" name="Title 1">
            <a:extLst>
              <a:ext uri="{FF2B5EF4-FFF2-40B4-BE49-F238E27FC236}">
                <a16:creationId xmlns:a16="http://schemas.microsoft.com/office/drawing/2014/main" id="{753E785F-1CF1-4E0A-94F3-65EC9A77EB94}"/>
              </a:ext>
            </a:extLst>
          </p:cNvPr>
          <p:cNvSpPr>
            <a:spLocks noGrp="1"/>
          </p:cNvSpPr>
          <p:nvPr>
            <p:ph type="title"/>
          </p:nvPr>
        </p:nvSpPr>
        <p:spPr>
          <a:xfrm>
            <a:off x="1256275" y="2271449"/>
            <a:ext cx="9679449" cy="2847058"/>
          </a:xfrm>
        </p:spPr>
        <p:txBody>
          <a:bodyPr vert="horz" lIns="91440" tIns="45720" rIns="91440" bIns="45720" rtlCol="0" anchor="b">
            <a:normAutofit/>
          </a:bodyPr>
          <a:lstStyle/>
          <a:p>
            <a:r>
              <a:rPr lang="en-US" sz="8000" b="1">
                <a:solidFill>
                  <a:srgbClr val="FFFFFF"/>
                </a:solidFill>
              </a:rPr>
              <a:t>Introductions &amp; </a:t>
            </a:r>
            <a:br>
              <a:rPr lang="en-US" sz="8000" b="1">
                <a:solidFill>
                  <a:srgbClr val="FFFFFF"/>
                </a:solidFill>
              </a:rPr>
            </a:br>
            <a:r>
              <a:rPr lang="en-US" sz="8000" b="1">
                <a:solidFill>
                  <a:srgbClr val="FFFFFF"/>
                </a:solidFill>
              </a:rPr>
              <a:t>Setting the Stage</a:t>
            </a:r>
          </a:p>
        </p:txBody>
      </p:sp>
      <p:cxnSp>
        <p:nvCxnSpPr>
          <p:cNvPr id="74" name="Straight Connector 7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76"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9732D58-F454-487F-863F-17E68DFD20A8}"/>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defRPr/>
            </a:pPr>
            <a:fld id="{E29BB907-442F-4E8C-BB76-6C115D132942}"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val="1618329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9636565-AE4C-FC58-D985-86873484B135}"/>
              </a:ext>
            </a:extLst>
          </p:cNvPr>
          <p:cNvSpPr>
            <a:spLocks noGrp="1"/>
          </p:cNvSpPr>
          <p:nvPr>
            <p:ph type="title"/>
          </p:nvPr>
        </p:nvSpPr>
        <p:spPr>
          <a:xfrm>
            <a:off x="934792" y="245949"/>
            <a:ext cx="10515600" cy="1133499"/>
          </a:xfrm>
        </p:spPr>
        <p:txBody>
          <a:bodyPr>
            <a:normAutofit/>
          </a:bodyPr>
          <a:lstStyle/>
          <a:p>
            <a:pPr algn="ctr"/>
            <a:r>
              <a:rPr lang="en-US" sz="5200" b="1">
                <a:solidFill>
                  <a:schemeClr val="accent4"/>
                </a:solidFill>
              </a:rPr>
              <a:t>Key Theme: Local Context</a:t>
            </a:r>
          </a:p>
        </p:txBody>
      </p:sp>
      <p:graphicFrame>
        <p:nvGraphicFramePr>
          <p:cNvPr id="16" name="Content Placeholder 6">
            <a:extLst>
              <a:ext uri="{FF2B5EF4-FFF2-40B4-BE49-F238E27FC236}">
                <a16:creationId xmlns:a16="http://schemas.microsoft.com/office/drawing/2014/main" id="{E6C71BCF-E984-EA87-ADC5-F6250FF8DCBA}"/>
              </a:ext>
            </a:extLst>
          </p:cNvPr>
          <p:cNvGraphicFramePr>
            <a:graphicFrameLocks noGrp="1"/>
          </p:cNvGraphicFramePr>
          <p:nvPr>
            <p:ph idx="1"/>
            <p:extLst>
              <p:ext uri="{D42A27DB-BD31-4B8C-83A1-F6EECF244321}">
                <p14:modId xmlns:p14="http://schemas.microsoft.com/office/powerpoint/2010/main" val="3689863626"/>
              </p:ext>
            </p:extLst>
          </p:nvPr>
        </p:nvGraphicFramePr>
        <p:xfrm>
          <a:off x="838200" y="1388773"/>
          <a:ext cx="10880501" cy="47925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12"/>
          </p:nvPr>
        </p:nvSpPr>
        <p:spPr/>
        <p:txBody>
          <a:bodyPr>
            <a:normAutofit/>
          </a:bodyPr>
          <a:lstStyle/>
          <a:p>
            <a:pPr>
              <a:spcAft>
                <a:spcPts val="600"/>
              </a:spcAft>
            </a:pPr>
            <a:fld id="{E29BB907-442F-4E8C-BB76-6C115D132942}" type="slidenum">
              <a:rPr lang="en-US" dirty="0" smtClean="0"/>
              <a:pPr>
                <a:spcAft>
                  <a:spcPts val="600"/>
                </a:spcAft>
              </a:pPr>
              <a:t>20</a:t>
            </a:fld>
            <a:endParaRPr lang="en-US"/>
          </a:p>
        </p:txBody>
      </p:sp>
    </p:spTree>
    <p:extLst>
      <p:ext uri="{BB962C8B-B14F-4D97-AF65-F5344CB8AC3E}">
        <p14:creationId xmlns:p14="http://schemas.microsoft.com/office/powerpoint/2010/main" val="289912433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7B3B3-2A58-62D0-4B79-1B4AAD87888D}"/>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b="1" kern="1200">
                <a:solidFill>
                  <a:schemeClr val="accent4"/>
                </a:solidFill>
                <a:latin typeface="+mj-lt"/>
                <a:ea typeface="+mj-ea"/>
                <a:cs typeface="+mj-cs"/>
              </a:rPr>
              <a:t>Context: </a:t>
            </a:r>
            <a:r>
              <a:rPr lang="en-US" sz="4000" b="1" i="1" kern="1200">
                <a:solidFill>
                  <a:schemeClr val="accent4"/>
                </a:solidFill>
                <a:latin typeface="+mj-lt"/>
                <a:ea typeface="+mj-ea"/>
                <a:cs typeface="+mj-cs"/>
              </a:rPr>
              <a:t>Coordinator's Positionality</a:t>
            </a:r>
            <a:endParaRPr lang="en-US" sz="4000" i="1" kern="1200">
              <a:solidFill>
                <a:schemeClr val="accent4"/>
              </a:solidFill>
              <a:latin typeface="+mj-lt"/>
              <a:ea typeface="+mj-ea"/>
              <a:cs typeface="+mj-cs"/>
            </a:endParaRPr>
          </a:p>
        </p:txBody>
      </p:sp>
      <p:sp>
        <p:nvSpPr>
          <p:cNvPr id="7" name="Slide Number Placeholder 6">
            <a:extLst>
              <a:ext uri="{FF2B5EF4-FFF2-40B4-BE49-F238E27FC236}">
                <a16:creationId xmlns:a16="http://schemas.microsoft.com/office/drawing/2014/main" id="{65333D69-9A50-2937-5BB2-16D90C1E34A4}"/>
              </a:ext>
            </a:extLst>
          </p:cNvPr>
          <p:cNvSpPr>
            <a:spLocks noGrp="1"/>
          </p:cNvSpPr>
          <p:nvPr>
            <p:ph type="sldNum" sz="quarter" idx="12"/>
          </p:nvPr>
        </p:nvSpPr>
        <p:spPr>
          <a:xfrm>
            <a:off x="11704320" y="6455431"/>
            <a:ext cx="445913" cy="365125"/>
          </a:xfrm>
        </p:spPr>
        <p:txBody>
          <a:bodyPr vert="horz" lIns="91440" tIns="45720" rIns="91440" bIns="45720" rtlCol="0" anchor="ctr">
            <a:normAutofit/>
          </a:bodyPr>
          <a:lstStyle/>
          <a:p>
            <a:pPr>
              <a:spcAft>
                <a:spcPts val="600"/>
              </a:spcAft>
            </a:pPr>
            <a:fld id="{E29BB907-442F-4E8C-BB76-6C115D132942}" type="slidenum">
              <a:rPr lang="en-US" sz="1100">
                <a:solidFill>
                  <a:schemeClr val="tx1">
                    <a:lumMod val="50000"/>
                    <a:lumOff val="50000"/>
                  </a:schemeClr>
                </a:solidFill>
              </a:rPr>
              <a:pPr>
                <a:spcAft>
                  <a:spcPts val="600"/>
                </a:spcAft>
              </a:pPr>
              <a:t>21</a:t>
            </a:fld>
            <a:endParaRPr lang="en-US" sz="1100">
              <a:solidFill>
                <a:schemeClr val="tx1">
                  <a:lumMod val="50000"/>
                  <a:lumOff val="50000"/>
                </a:schemeClr>
              </a:solidFill>
            </a:endParaRPr>
          </a:p>
        </p:txBody>
      </p:sp>
      <p:sp>
        <p:nvSpPr>
          <p:cNvPr id="5" name="Speech Bubble: Rectangle with Corners Rounded 4">
            <a:extLst>
              <a:ext uri="{FF2B5EF4-FFF2-40B4-BE49-F238E27FC236}">
                <a16:creationId xmlns:a16="http://schemas.microsoft.com/office/drawing/2014/main" id="{1CF1BDCC-E9E0-44AC-B68E-2351EF2DFCEC}"/>
              </a:ext>
            </a:extLst>
          </p:cNvPr>
          <p:cNvSpPr/>
          <p:nvPr/>
        </p:nvSpPr>
        <p:spPr>
          <a:xfrm>
            <a:off x="1371599" y="2318197"/>
            <a:ext cx="9724031" cy="3683358"/>
          </a:xfrm>
          <a:prstGeom prst="wedgeRoundRectCallout">
            <a:avLst>
              <a:gd name="adj1" fmla="val -59318"/>
              <a:gd name="adj2" fmla="val 4794"/>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a:lnSpc>
                <a:spcPct val="90000"/>
              </a:lnSpc>
              <a:spcAft>
                <a:spcPts val="600"/>
              </a:spcAft>
            </a:pPr>
            <a:r>
              <a:rPr lang="en-US" sz="3200" i="1">
                <a:solidFill>
                  <a:schemeClr val="tx1"/>
                </a:solidFill>
              </a:rPr>
              <a:t>“Because I am [non-White], you know my family was a migrant family [and] low income, I’m a first-generation college student—like I have had the experience of being on the other side of you know, the ‘target population.’ It’s always present for me that </a:t>
            </a:r>
            <a:r>
              <a:rPr lang="en-US" sz="3200" b="1" i="1">
                <a:solidFill>
                  <a:schemeClr val="tx1"/>
                </a:solidFill>
              </a:rPr>
              <a:t>if I don’t make space for people that look like me</a:t>
            </a:r>
            <a:r>
              <a:rPr lang="en-US" sz="3200" i="1">
                <a:solidFill>
                  <a:schemeClr val="tx1"/>
                </a:solidFill>
              </a:rPr>
              <a:t>, and have had experiences like me, </a:t>
            </a:r>
            <a:r>
              <a:rPr lang="en-US" sz="3200" b="1" i="1">
                <a:solidFill>
                  <a:schemeClr val="tx1"/>
                </a:solidFill>
              </a:rPr>
              <a:t>those spaces will not exist.</a:t>
            </a:r>
            <a:r>
              <a:rPr lang="en-US" sz="3200" i="1">
                <a:solidFill>
                  <a:schemeClr val="tx1"/>
                </a:solidFill>
              </a:rPr>
              <a:t>”</a:t>
            </a:r>
            <a:r>
              <a:rPr lang="en-US" sz="3200">
                <a:solidFill>
                  <a:schemeClr val="tx1"/>
                </a:solidFill>
              </a:rPr>
              <a:t> </a:t>
            </a:r>
          </a:p>
        </p:txBody>
      </p:sp>
      <p:sp>
        <p:nvSpPr>
          <p:cNvPr id="3" name="TextBox 2">
            <a:extLst>
              <a:ext uri="{FF2B5EF4-FFF2-40B4-BE49-F238E27FC236}">
                <a16:creationId xmlns:a16="http://schemas.microsoft.com/office/drawing/2014/main" id="{2D414D5B-AD06-2918-334F-4587686C4BBA}"/>
              </a:ext>
            </a:extLst>
          </p:cNvPr>
          <p:cNvSpPr txBox="1"/>
          <p:nvPr/>
        </p:nvSpPr>
        <p:spPr>
          <a:xfrm>
            <a:off x="1190624" y="6387352"/>
            <a:ext cx="7465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*Bold highlights added to the quote for emphasis</a:t>
            </a:r>
            <a:endParaRPr lang="en-US"/>
          </a:p>
        </p:txBody>
      </p:sp>
    </p:spTree>
    <p:extLst>
      <p:ext uri="{BB962C8B-B14F-4D97-AF65-F5344CB8AC3E}">
        <p14:creationId xmlns:p14="http://schemas.microsoft.com/office/powerpoint/2010/main" val="1597769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9636565-AE4C-FC58-D985-86873484B135}"/>
              </a:ext>
            </a:extLst>
          </p:cNvPr>
          <p:cNvSpPr>
            <a:spLocks noGrp="1"/>
          </p:cNvSpPr>
          <p:nvPr>
            <p:ph type="title"/>
          </p:nvPr>
        </p:nvSpPr>
        <p:spPr>
          <a:xfrm>
            <a:off x="838200" y="557188"/>
            <a:ext cx="10515600" cy="1133499"/>
          </a:xfrm>
        </p:spPr>
        <p:txBody>
          <a:bodyPr>
            <a:normAutofit/>
          </a:bodyPr>
          <a:lstStyle/>
          <a:p>
            <a:pPr algn="ctr"/>
            <a:r>
              <a:rPr lang="en-US" sz="5200" b="1">
                <a:solidFill>
                  <a:schemeClr val="accent4"/>
                </a:solidFill>
              </a:rPr>
              <a:t>Key Theme: Facilitators</a:t>
            </a:r>
          </a:p>
        </p:txBody>
      </p:sp>
      <p:graphicFrame>
        <p:nvGraphicFramePr>
          <p:cNvPr id="16" name="Content Placeholder 6">
            <a:extLst>
              <a:ext uri="{FF2B5EF4-FFF2-40B4-BE49-F238E27FC236}">
                <a16:creationId xmlns:a16="http://schemas.microsoft.com/office/drawing/2014/main" id="{E6C71BCF-E984-EA87-ADC5-F6250FF8DCBA}"/>
              </a:ext>
            </a:extLst>
          </p:cNvPr>
          <p:cNvGraphicFramePr>
            <a:graphicFrameLocks noGrp="1"/>
          </p:cNvGraphicFramePr>
          <p:nvPr>
            <p:ph idx="1"/>
            <p:extLst>
              <p:ext uri="{D42A27DB-BD31-4B8C-83A1-F6EECF244321}">
                <p14:modId xmlns:p14="http://schemas.microsoft.com/office/powerpoint/2010/main" val="314460223"/>
              </p:ext>
            </p:extLst>
          </p:nvPr>
        </p:nvGraphicFramePr>
        <p:xfrm>
          <a:off x="838200" y="1847246"/>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12"/>
          </p:nvPr>
        </p:nvSpPr>
        <p:spPr/>
        <p:txBody>
          <a:bodyPr>
            <a:normAutofit/>
          </a:bodyPr>
          <a:lstStyle/>
          <a:p>
            <a:pPr>
              <a:spcAft>
                <a:spcPts val="600"/>
              </a:spcAft>
            </a:pPr>
            <a:fld id="{E29BB907-442F-4E8C-BB76-6C115D132942}" type="slidenum">
              <a:rPr lang="en-US" dirty="0" smtClean="0"/>
              <a:pPr>
                <a:spcAft>
                  <a:spcPts val="600"/>
                </a:spcAft>
              </a:pPr>
              <a:t>22</a:t>
            </a:fld>
            <a:endParaRPr lang="en-US"/>
          </a:p>
        </p:txBody>
      </p:sp>
    </p:spTree>
    <p:extLst>
      <p:ext uri="{BB962C8B-B14F-4D97-AF65-F5344CB8AC3E}">
        <p14:creationId xmlns:p14="http://schemas.microsoft.com/office/powerpoint/2010/main" val="192703595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7B3B3-2A58-62D0-4B79-1B4AAD87888D}"/>
              </a:ext>
            </a:extLst>
          </p:cNvPr>
          <p:cNvSpPr>
            <a:spLocks noGrp="1"/>
          </p:cNvSpPr>
          <p:nvPr>
            <p:ph type="title"/>
          </p:nvPr>
        </p:nvSpPr>
        <p:spPr>
          <a:xfrm>
            <a:off x="798418" y="619619"/>
            <a:ext cx="11351815" cy="1033669"/>
          </a:xfrm>
        </p:spPr>
        <p:txBody>
          <a:bodyPr vert="horz" lIns="91440" tIns="45720" rIns="91440" bIns="45720" rtlCol="0" anchor="ctr">
            <a:noAutofit/>
          </a:bodyPr>
          <a:lstStyle/>
          <a:p>
            <a:r>
              <a:rPr lang="en-US" sz="4000" b="1">
                <a:solidFill>
                  <a:schemeClr val="accent5">
                    <a:lumMod val="50000"/>
                  </a:schemeClr>
                </a:solidFill>
              </a:rPr>
              <a:t>Facilitators</a:t>
            </a:r>
            <a:r>
              <a:rPr lang="en-US" sz="4000" b="1" kern="1200">
                <a:solidFill>
                  <a:schemeClr val="accent5">
                    <a:lumMod val="50000"/>
                  </a:schemeClr>
                </a:solidFill>
                <a:latin typeface="+mj-lt"/>
                <a:ea typeface="+mj-ea"/>
                <a:cs typeface="+mj-cs"/>
              </a:rPr>
              <a:t>:</a:t>
            </a:r>
            <a:r>
              <a:rPr lang="en-US" sz="4000" b="1">
                <a:solidFill>
                  <a:schemeClr val="accent5">
                    <a:lumMod val="50000"/>
                  </a:schemeClr>
                </a:solidFill>
              </a:rPr>
              <a:t> </a:t>
            </a:r>
            <a:br>
              <a:rPr lang="en-US" sz="4000" b="1">
                <a:solidFill>
                  <a:schemeClr val="accent5">
                    <a:lumMod val="50000"/>
                  </a:schemeClr>
                </a:solidFill>
              </a:rPr>
            </a:br>
            <a:r>
              <a:rPr lang="en-US" sz="4000" b="1" i="1">
                <a:solidFill>
                  <a:schemeClr val="accent5">
                    <a:lumMod val="50000"/>
                  </a:schemeClr>
                </a:solidFill>
              </a:rPr>
              <a:t>Community buy-in, partnerships, relationships, and networks</a:t>
            </a:r>
          </a:p>
        </p:txBody>
      </p:sp>
      <p:sp>
        <p:nvSpPr>
          <p:cNvPr id="7" name="Slide Number Placeholder 6">
            <a:extLst>
              <a:ext uri="{FF2B5EF4-FFF2-40B4-BE49-F238E27FC236}">
                <a16:creationId xmlns:a16="http://schemas.microsoft.com/office/drawing/2014/main" id="{65333D69-9A50-2937-5BB2-16D90C1E34A4}"/>
              </a:ext>
            </a:extLst>
          </p:cNvPr>
          <p:cNvSpPr>
            <a:spLocks noGrp="1"/>
          </p:cNvSpPr>
          <p:nvPr>
            <p:ph type="sldNum" sz="quarter" idx="12"/>
          </p:nvPr>
        </p:nvSpPr>
        <p:spPr>
          <a:xfrm>
            <a:off x="11704320" y="6455431"/>
            <a:ext cx="445913" cy="365125"/>
          </a:xfrm>
        </p:spPr>
        <p:txBody>
          <a:bodyPr vert="horz" lIns="91440" tIns="45720" rIns="91440" bIns="45720" rtlCol="0" anchor="ctr">
            <a:normAutofit/>
          </a:bodyPr>
          <a:lstStyle/>
          <a:p>
            <a:pPr>
              <a:spcAft>
                <a:spcPts val="600"/>
              </a:spcAft>
            </a:pPr>
            <a:fld id="{E29BB907-442F-4E8C-BB76-6C115D132942}" type="slidenum">
              <a:rPr lang="en-US" sz="1100">
                <a:solidFill>
                  <a:schemeClr val="tx1">
                    <a:lumMod val="50000"/>
                    <a:lumOff val="50000"/>
                  </a:schemeClr>
                </a:solidFill>
              </a:rPr>
              <a:pPr>
                <a:spcAft>
                  <a:spcPts val="600"/>
                </a:spcAft>
              </a:pPr>
              <a:t>23</a:t>
            </a:fld>
            <a:endParaRPr lang="en-US" sz="1100">
              <a:solidFill>
                <a:schemeClr val="tx1">
                  <a:lumMod val="50000"/>
                  <a:lumOff val="50000"/>
                </a:schemeClr>
              </a:solidFill>
            </a:endParaRPr>
          </a:p>
        </p:txBody>
      </p:sp>
      <p:sp>
        <p:nvSpPr>
          <p:cNvPr id="5" name="Speech Bubble: Rectangle with Corners Rounded 4">
            <a:extLst>
              <a:ext uri="{FF2B5EF4-FFF2-40B4-BE49-F238E27FC236}">
                <a16:creationId xmlns:a16="http://schemas.microsoft.com/office/drawing/2014/main" id="{1CF1BDCC-E9E0-44AC-B68E-2351EF2DFCEC}"/>
              </a:ext>
            </a:extLst>
          </p:cNvPr>
          <p:cNvSpPr/>
          <p:nvPr/>
        </p:nvSpPr>
        <p:spPr>
          <a:xfrm>
            <a:off x="1371599" y="2318197"/>
            <a:ext cx="9724031" cy="3683358"/>
          </a:xfrm>
          <a:prstGeom prst="wedgeRoundRectCallout">
            <a:avLst>
              <a:gd name="adj1" fmla="val -59318"/>
              <a:gd name="adj2" fmla="val 4794"/>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10000"/>
          </a:bodyPr>
          <a:lstStyle/>
          <a:p>
            <a:pPr>
              <a:lnSpc>
                <a:spcPct val="90000"/>
              </a:lnSpc>
              <a:spcAft>
                <a:spcPts val="600"/>
              </a:spcAft>
            </a:pPr>
            <a:r>
              <a:rPr lang="en-US" sz="3500">
                <a:solidFill>
                  <a:srgbClr val="231F20"/>
                </a:solidFill>
                <a:ea typeface="+mn-lt"/>
                <a:cs typeface="+mn-lt"/>
              </a:rPr>
              <a:t>“You've got to build </a:t>
            </a:r>
            <a:r>
              <a:rPr lang="en-US" sz="3500" b="1">
                <a:solidFill>
                  <a:srgbClr val="231F20"/>
                </a:solidFill>
                <a:ea typeface="+mn-lt"/>
                <a:cs typeface="+mn-lt"/>
              </a:rPr>
              <a:t>trust </a:t>
            </a:r>
            <a:r>
              <a:rPr lang="en-US" sz="3500">
                <a:solidFill>
                  <a:srgbClr val="231F20"/>
                </a:solidFill>
                <a:ea typeface="+mn-lt"/>
                <a:cs typeface="+mn-lt"/>
              </a:rPr>
              <a:t>and </a:t>
            </a:r>
            <a:r>
              <a:rPr lang="en-US" sz="3500" b="1">
                <a:solidFill>
                  <a:srgbClr val="231F20"/>
                </a:solidFill>
                <a:ea typeface="+mn-lt"/>
                <a:cs typeface="+mn-lt"/>
              </a:rPr>
              <a:t>build relationships</a:t>
            </a:r>
            <a:r>
              <a:rPr lang="en-US" sz="3500">
                <a:solidFill>
                  <a:srgbClr val="231F20"/>
                </a:solidFill>
                <a:ea typeface="+mn-lt"/>
                <a:cs typeface="+mn-lt"/>
              </a:rPr>
              <a:t>. Because if you don't do that then the information you're bringing in could be rejected and … they close the door. You want to be able to have </a:t>
            </a:r>
            <a:r>
              <a:rPr lang="en-US" sz="3500" b="1">
                <a:solidFill>
                  <a:srgbClr val="231F20"/>
                </a:solidFill>
                <a:ea typeface="+mn-lt"/>
                <a:cs typeface="+mn-lt"/>
              </a:rPr>
              <a:t>opportunity to access different groups</a:t>
            </a:r>
            <a:r>
              <a:rPr lang="en-US" sz="3500">
                <a:solidFill>
                  <a:srgbClr val="231F20"/>
                </a:solidFill>
                <a:ea typeface="+mn-lt"/>
                <a:cs typeface="+mn-lt"/>
              </a:rPr>
              <a:t> and different leaders and just different influential people so that you can continue to grow those conversations.” </a:t>
            </a:r>
          </a:p>
        </p:txBody>
      </p:sp>
      <p:sp>
        <p:nvSpPr>
          <p:cNvPr id="4" name="TextBox 3">
            <a:extLst>
              <a:ext uri="{FF2B5EF4-FFF2-40B4-BE49-F238E27FC236}">
                <a16:creationId xmlns:a16="http://schemas.microsoft.com/office/drawing/2014/main" id="{6833DC11-2CDD-9649-8D67-D9CA08D700E4}"/>
              </a:ext>
            </a:extLst>
          </p:cNvPr>
          <p:cNvSpPr txBox="1"/>
          <p:nvPr/>
        </p:nvSpPr>
        <p:spPr>
          <a:xfrm>
            <a:off x="798418" y="6297705"/>
            <a:ext cx="7465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*Bold highlights added to the quote for emphasis</a:t>
            </a:r>
            <a:endParaRPr lang="en-US"/>
          </a:p>
        </p:txBody>
      </p:sp>
    </p:spTree>
    <p:extLst>
      <p:ext uri="{BB962C8B-B14F-4D97-AF65-F5344CB8AC3E}">
        <p14:creationId xmlns:p14="http://schemas.microsoft.com/office/powerpoint/2010/main" val="1558852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9636565-AE4C-FC58-D985-86873484B135}"/>
              </a:ext>
            </a:extLst>
          </p:cNvPr>
          <p:cNvSpPr>
            <a:spLocks noGrp="1"/>
          </p:cNvSpPr>
          <p:nvPr>
            <p:ph type="title"/>
          </p:nvPr>
        </p:nvSpPr>
        <p:spPr>
          <a:xfrm>
            <a:off x="838200" y="557188"/>
            <a:ext cx="10515600" cy="1133499"/>
          </a:xfrm>
        </p:spPr>
        <p:txBody>
          <a:bodyPr>
            <a:normAutofit/>
          </a:bodyPr>
          <a:lstStyle/>
          <a:p>
            <a:pPr algn="ctr"/>
            <a:r>
              <a:rPr lang="en-US" sz="5200" b="1">
                <a:solidFill>
                  <a:schemeClr val="accent4"/>
                </a:solidFill>
              </a:rPr>
              <a:t>Key Theme: Barriers</a:t>
            </a:r>
          </a:p>
        </p:txBody>
      </p:sp>
      <p:graphicFrame>
        <p:nvGraphicFramePr>
          <p:cNvPr id="16" name="Content Placeholder 6">
            <a:extLst>
              <a:ext uri="{FF2B5EF4-FFF2-40B4-BE49-F238E27FC236}">
                <a16:creationId xmlns:a16="http://schemas.microsoft.com/office/drawing/2014/main" id="{E6C71BCF-E984-EA87-ADC5-F6250FF8DCBA}"/>
              </a:ext>
            </a:extLst>
          </p:cNvPr>
          <p:cNvGraphicFramePr>
            <a:graphicFrameLocks noGrp="1"/>
          </p:cNvGraphicFramePr>
          <p:nvPr>
            <p:ph idx="1"/>
            <p:extLst>
              <p:ext uri="{D42A27DB-BD31-4B8C-83A1-F6EECF244321}">
                <p14:modId xmlns:p14="http://schemas.microsoft.com/office/powerpoint/2010/main" val="318708642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normAutofit/>
          </a:bodyPr>
          <a:lstStyle/>
          <a:p>
            <a:pPr>
              <a:spcAft>
                <a:spcPts val="600"/>
              </a:spcAft>
            </a:pPr>
            <a:fld id="{E29BB907-442F-4E8C-BB76-6C115D132942}" type="slidenum">
              <a:rPr lang="en-US" dirty="0" smtClean="0"/>
              <a:pPr>
                <a:spcAft>
                  <a:spcPts val="600"/>
                </a:spcAft>
              </a:pPr>
              <a:t>24</a:t>
            </a:fld>
            <a:endParaRPr lang="en-US"/>
          </a:p>
        </p:txBody>
      </p:sp>
    </p:spTree>
    <p:extLst>
      <p:ext uri="{BB962C8B-B14F-4D97-AF65-F5344CB8AC3E}">
        <p14:creationId xmlns:p14="http://schemas.microsoft.com/office/powerpoint/2010/main" val="2353795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7B3B3-2A58-62D0-4B79-1B4AAD87888D}"/>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b="1">
                <a:solidFill>
                  <a:schemeClr val="accent4"/>
                </a:solidFill>
              </a:rPr>
              <a:t>Barriers</a:t>
            </a:r>
            <a:r>
              <a:rPr lang="en-US" sz="4000" b="1" kern="1200">
                <a:solidFill>
                  <a:schemeClr val="accent4"/>
                </a:solidFill>
                <a:latin typeface="+mj-lt"/>
                <a:ea typeface="+mj-ea"/>
                <a:cs typeface="+mj-cs"/>
              </a:rPr>
              <a:t>:</a:t>
            </a:r>
            <a:r>
              <a:rPr lang="en-US" sz="4000" b="1">
                <a:solidFill>
                  <a:schemeClr val="accent4"/>
                </a:solidFill>
              </a:rPr>
              <a:t> </a:t>
            </a:r>
            <a:r>
              <a:rPr lang="en-US" sz="4000" b="1" i="1">
                <a:solidFill>
                  <a:schemeClr val="accent4"/>
                </a:solidFill>
              </a:rPr>
              <a:t>Resource constraints</a:t>
            </a:r>
          </a:p>
        </p:txBody>
      </p:sp>
      <p:sp>
        <p:nvSpPr>
          <p:cNvPr id="7" name="Slide Number Placeholder 6">
            <a:extLst>
              <a:ext uri="{FF2B5EF4-FFF2-40B4-BE49-F238E27FC236}">
                <a16:creationId xmlns:a16="http://schemas.microsoft.com/office/drawing/2014/main" id="{65333D69-9A50-2937-5BB2-16D90C1E34A4}"/>
              </a:ext>
            </a:extLst>
          </p:cNvPr>
          <p:cNvSpPr>
            <a:spLocks noGrp="1"/>
          </p:cNvSpPr>
          <p:nvPr>
            <p:ph type="sldNum" sz="quarter" idx="12"/>
          </p:nvPr>
        </p:nvSpPr>
        <p:spPr>
          <a:xfrm>
            <a:off x="11704320" y="6455431"/>
            <a:ext cx="445913" cy="365125"/>
          </a:xfrm>
        </p:spPr>
        <p:txBody>
          <a:bodyPr vert="horz" lIns="91440" tIns="45720" rIns="91440" bIns="45720" rtlCol="0" anchor="ctr">
            <a:normAutofit/>
          </a:bodyPr>
          <a:lstStyle/>
          <a:p>
            <a:pPr>
              <a:spcAft>
                <a:spcPts val="600"/>
              </a:spcAft>
            </a:pPr>
            <a:fld id="{E29BB907-442F-4E8C-BB76-6C115D132942}" type="slidenum">
              <a:rPr lang="en-US" sz="1100">
                <a:solidFill>
                  <a:schemeClr val="tx1">
                    <a:lumMod val="50000"/>
                    <a:lumOff val="50000"/>
                  </a:schemeClr>
                </a:solidFill>
              </a:rPr>
              <a:pPr>
                <a:spcAft>
                  <a:spcPts val="600"/>
                </a:spcAft>
              </a:pPr>
              <a:t>25</a:t>
            </a:fld>
            <a:endParaRPr lang="en-US" sz="1100">
              <a:solidFill>
                <a:schemeClr val="tx1">
                  <a:lumMod val="50000"/>
                  <a:lumOff val="50000"/>
                </a:schemeClr>
              </a:solidFill>
            </a:endParaRPr>
          </a:p>
        </p:txBody>
      </p:sp>
      <p:sp>
        <p:nvSpPr>
          <p:cNvPr id="5" name="Speech Bubble: Rectangle with Corners Rounded 4">
            <a:extLst>
              <a:ext uri="{FF2B5EF4-FFF2-40B4-BE49-F238E27FC236}">
                <a16:creationId xmlns:a16="http://schemas.microsoft.com/office/drawing/2014/main" id="{1CF1BDCC-E9E0-44AC-B68E-2351EF2DFCEC}"/>
              </a:ext>
            </a:extLst>
          </p:cNvPr>
          <p:cNvSpPr/>
          <p:nvPr/>
        </p:nvSpPr>
        <p:spPr>
          <a:xfrm>
            <a:off x="1457631" y="2256745"/>
            <a:ext cx="9724031" cy="3683358"/>
          </a:xfrm>
          <a:prstGeom prst="wedgeRoundRectCallout">
            <a:avLst>
              <a:gd name="adj1" fmla="val -59318"/>
              <a:gd name="adj2" fmla="val 4794"/>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p>
            <a:pPr>
              <a:lnSpc>
                <a:spcPct val="90000"/>
              </a:lnSpc>
              <a:spcAft>
                <a:spcPts val="600"/>
              </a:spcAft>
            </a:pPr>
            <a:r>
              <a:rPr lang="en-US" sz="3500">
                <a:solidFill>
                  <a:srgbClr val="231F20"/>
                </a:solidFill>
                <a:ea typeface="+mn-lt"/>
                <a:cs typeface="+mn-lt"/>
              </a:rPr>
              <a:t>“There are </a:t>
            </a:r>
            <a:r>
              <a:rPr lang="en-US" sz="3500" b="1">
                <a:solidFill>
                  <a:srgbClr val="231F20"/>
                </a:solidFill>
                <a:ea typeface="+mn-lt"/>
                <a:cs typeface="+mn-lt"/>
              </a:rPr>
              <a:t>not many options </a:t>
            </a:r>
            <a:r>
              <a:rPr lang="en-US" sz="3500">
                <a:solidFill>
                  <a:srgbClr val="231F20"/>
                </a:solidFill>
                <a:ea typeface="+mn-lt"/>
                <a:cs typeface="+mn-lt"/>
              </a:rPr>
              <a:t>when it comes to </a:t>
            </a:r>
            <a:r>
              <a:rPr lang="en-US" sz="3500" b="1">
                <a:solidFill>
                  <a:srgbClr val="231F20"/>
                </a:solidFill>
                <a:ea typeface="+mn-lt"/>
                <a:cs typeface="+mn-lt"/>
              </a:rPr>
              <a:t>service providers</a:t>
            </a:r>
            <a:r>
              <a:rPr lang="en-US" sz="3500">
                <a:solidFill>
                  <a:srgbClr val="231F20"/>
                </a:solidFill>
                <a:ea typeface="+mn-lt"/>
                <a:cs typeface="+mn-lt"/>
              </a:rPr>
              <a:t> in the area and those service providers in the area are limited when it comes to whether they will see someone on Medicaid or even what type of Medicaid they're on. So many </a:t>
            </a:r>
            <a:r>
              <a:rPr lang="en-US" sz="3500" b="1">
                <a:solidFill>
                  <a:srgbClr val="231F20"/>
                </a:solidFill>
                <a:ea typeface="+mn-lt"/>
                <a:cs typeface="+mn-lt"/>
              </a:rPr>
              <a:t>people have to travel</a:t>
            </a:r>
            <a:r>
              <a:rPr lang="en-US" sz="3500">
                <a:solidFill>
                  <a:srgbClr val="231F20"/>
                </a:solidFill>
                <a:ea typeface="+mn-lt"/>
                <a:cs typeface="+mn-lt"/>
              </a:rPr>
              <a:t> 30 miles to have more options for services.” </a:t>
            </a:r>
          </a:p>
        </p:txBody>
      </p:sp>
      <p:sp>
        <p:nvSpPr>
          <p:cNvPr id="6" name="TextBox 5">
            <a:extLst>
              <a:ext uri="{FF2B5EF4-FFF2-40B4-BE49-F238E27FC236}">
                <a16:creationId xmlns:a16="http://schemas.microsoft.com/office/drawing/2014/main" id="{D3EE4601-1BB9-74BE-C710-983374DD1A29}"/>
              </a:ext>
            </a:extLst>
          </p:cNvPr>
          <p:cNvSpPr txBox="1"/>
          <p:nvPr/>
        </p:nvSpPr>
        <p:spPr>
          <a:xfrm>
            <a:off x="798418" y="6297705"/>
            <a:ext cx="7465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*Bold highlights added to the quote for emphasis</a:t>
            </a:r>
            <a:endParaRPr lang="en-US"/>
          </a:p>
        </p:txBody>
      </p:sp>
    </p:spTree>
    <p:extLst>
      <p:ext uri="{BB962C8B-B14F-4D97-AF65-F5344CB8AC3E}">
        <p14:creationId xmlns:p14="http://schemas.microsoft.com/office/powerpoint/2010/main" val="1855237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9636565-AE4C-FC58-D985-86873484B135}"/>
              </a:ext>
            </a:extLst>
          </p:cNvPr>
          <p:cNvSpPr>
            <a:spLocks noGrp="1"/>
          </p:cNvSpPr>
          <p:nvPr>
            <p:ph type="title"/>
          </p:nvPr>
        </p:nvSpPr>
        <p:spPr>
          <a:xfrm>
            <a:off x="838200" y="557188"/>
            <a:ext cx="10515600" cy="1133499"/>
          </a:xfrm>
        </p:spPr>
        <p:txBody>
          <a:bodyPr>
            <a:normAutofit/>
          </a:bodyPr>
          <a:lstStyle/>
          <a:p>
            <a:pPr algn="ctr"/>
            <a:r>
              <a:rPr lang="en-US" sz="5200" b="1">
                <a:latin typeface="+mn-lt"/>
              </a:rPr>
              <a:t>Key Theme: Needs</a:t>
            </a:r>
          </a:p>
        </p:txBody>
      </p:sp>
      <p:graphicFrame>
        <p:nvGraphicFramePr>
          <p:cNvPr id="16" name="Content Placeholder 6">
            <a:extLst>
              <a:ext uri="{FF2B5EF4-FFF2-40B4-BE49-F238E27FC236}">
                <a16:creationId xmlns:a16="http://schemas.microsoft.com/office/drawing/2014/main" id="{E6C71BCF-E984-EA87-ADC5-F6250FF8DCBA}"/>
              </a:ext>
            </a:extLst>
          </p:cNvPr>
          <p:cNvGraphicFramePr>
            <a:graphicFrameLocks noGrp="1"/>
          </p:cNvGraphicFramePr>
          <p:nvPr>
            <p:ph idx="1"/>
            <p:extLst>
              <p:ext uri="{D42A27DB-BD31-4B8C-83A1-F6EECF244321}">
                <p14:modId xmlns:p14="http://schemas.microsoft.com/office/powerpoint/2010/main" val="182406174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normAutofit/>
          </a:bodyPr>
          <a:lstStyle/>
          <a:p>
            <a:pPr>
              <a:spcAft>
                <a:spcPts val="600"/>
              </a:spcAft>
            </a:pPr>
            <a:fld id="{E29BB907-442F-4E8C-BB76-6C115D132942}" type="slidenum">
              <a:rPr lang="en-US" dirty="0" smtClean="0"/>
              <a:pPr>
                <a:spcAft>
                  <a:spcPts val="600"/>
                </a:spcAft>
              </a:pPr>
              <a:t>26</a:t>
            </a:fld>
            <a:endParaRPr lang="en-US"/>
          </a:p>
        </p:txBody>
      </p:sp>
    </p:spTree>
    <p:extLst>
      <p:ext uri="{BB962C8B-B14F-4D97-AF65-F5344CB8AC3E}">
        <p14:creationId xmlns:p14="http://schemas.microsoft.com/office/powerpoint/2010/main" val="1103080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7B3B3-2A58-62D0-4B79-1B4AAD87888D}"/>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b="1">
                <a:solidFill>
                  <a:schemeClr val="accent5">
                    <a:lumMod val="50000"/>
                  </a:schemeClr>
                </a:solidFill>
              </a:rPr>
              <a:t>Needs</a:t>
            </a:r>
            <a:r>
              <a:rPr lang="en-US" sz="4000" b="1" kern="1200">
                <a:solidFill>
                  <a:schemeClr val="accent5">
                    <a:lumMod val="50000"/>
                  </a:schemeClr>
                </a:solidFill>
                <a:latin typeface="+mj-lt"/>
                <a:ea typeface="+mj-ea"/>
                <a:cs typeface="+mj-cs"/>
              </a:rPr>
              <a:t>:</a:t>
            </a:r>
            <a:r>
              <a:rPr lang="en-US" sz="4000" b="1">
                <a:solidFill>
                  <a:schemeClr val="accent5">
                    <a:lumMod val="50000"/>
                  </a:schemeClr>
                </a:solidFill>
              </a:rPr>
              <a:t> </a:t>
            </a:r>
            <a:r>
              <a:rPr lang="en-US" sz="4000" b="1" i="1">
                <a:solidFill>
                  <a:schemeClr val="accent5">
                    <a:lumMod val="50000"/>
                  </a:schemeClr>
                </a:solidFill>
              </a:rPr>
              <a:t>Flexibility in requirements</a:t>
            </a:r>
          </a:p>
        </p:txBody>
      </p:sp>
      <p:sp>
        <p:nvSpPr>
          <p:cNvPr id="7" name="Slide Number Placeholder 6">
            <a:extLst>
              <a:ext uri="{FF2B5EF4-FFF2-40B4-BE49-F238E27FC236}">
                <a16:creationId xmlns:a16="http://schemas.microsoft.com/office/drawing/2014/main" id="{65333D69-9A50-2937-5BB2-16D90C1E34A4}"/>
              </a:ext>
            </a:extLst>
          </p:cNvPr>
          <p:cNvSpPr>
            <a:spLocks noGrp="1"/>
          </p:cNvSpPr>
          <p:nvPr>
            <p:ph type="sldNum" sz="quarter" idx="12"/>
          </p:nvPr>
        </p:nvSpPr>
        <p:spPr>
          <a:xfrm>
            <a:off x="11704320" y="6455431"/>
            <a:ext cx="445913" cy="365125"/>
          </a:xfrm>
        </p:spPr>
        <p:txBody>
          <a:bodyPr vert="horz" lIns="91440" tIns="45720" rIns="91440" bIns="45720" rtlCol="0" anchor="ctr">
            <a:normAutofit/>
          </a:bodyPr>
          <a:lstStyle/>
          <a:p>
            <a:pPr>
              <a:spcAft>
                <a:spcPts val="600"/>
              </a:spcAft>
            </a:pPr>
            <a:fld id="{E29BB907-442F-4E8C-BB76-6C115D132942}" type="slidenum">
              <a:rPr lang="en-US" sz="1100">
                <a:solidFill>
                  <a:schemeClr val="tx1">
                    <a:lumMod val="50000"/>
                    <a:lumOff val="50000"/>
                  </a:schemeClr>
                </a:solidFill>
              </a:rPr>
              <a:pPr>
                <a:spcAft>
                  <a:spcPts val="600"/>
                </a:spcAft>
              </a:pPr>
              <a:t>27</a:t>
            </a:fld>
            <a:endParaRPr lang="en-US" sz="1100">
              <a:solidFill>
                <a:schemeClr val="tx1">
                  <a:lumMod val="50000"/>
                  <a:lumOff val="50000"/>
                </a:schemeClr>
              </a:solidFill>
            </a:endParaRPr>
          </a:p>
        </p:txBody>
      </p:sp>
      <p:sp>
        <p:nvSpPr>
          <p:cNvPr id="5" name="Speech Bubble: Rectangle with Corners Rounded 4">
            <a:extLst>
              <a:ext uri="{FF2B5EF4-FFF2-40B4-BE49-F238E27FC236}">
                <a16:creationId xmlns:a16="http://schemas.microsoft.com/office/drawing/2014/main" id="{1CF1BDCC-E9E0-44AC-B68E-2351EF2DFCEC}"/>
              </a:ext>
            </a:extLst>
          </p:cNvPr>
          <p:cNvSpPr/>
          <p:nvPr/>
        </p:nvSpPr>
        <p:spPr>
          <a:xfrm>
            <a:off x="1371599" y="2318197"/>
            <a:ext cx="9724031" cy="3683358"/>
          </a:xfrm>
          <a:prstGeom prst="wedgeRoundRectCallout">
            <a:avLst>
              <a:gd name="adj1" fmla="val -59318"/>
              <a:gd name="adj2" fmla="val 4794"/>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p>
            <a:pPr>
              <a:lnSpc>
                <a:spcPct val="90000"/>
              </a:lnSpc>
              <a:spcAft>
                <a:spcPts val="600"/>
              </a:spcAft>
            </a:pPr>
            <a:r>
              <a:rPr lang="en-US" sz="3500">
                <a:solidFill>
                  <a:srgbClr val="231F20"/>
                </a:solidFill>
                <a:ea typeface="+mn-lt"/>
                <a:cs typeface="+mn-lt"/>
              </a:rPr>
              <a:t>“I would just say engaging with different communities a little differently would be nice. It seems very</a:t>
            </a:r>
            <a:r>
              <a:rPr lang="en-US" sz="3500" b="1">
                <a:solidFill>
                  <a:srgbClr val="231F20"/>
                </a:solidFill>
                <a:ea typeface="+mn-lt"/>
                <a:cs typeface="+mn-lt"/>
              </a:rPr>
              <a:t> top-down</a:t>
            </a:r>
            <a:r>
              <a:rPr lang="en-US" sz="3500">
                <a:solidFill>
                  <a:srgbClr val="231F20"/>
                </a:solidFill>
                <a:ea typeface="+mn-lt"/>
                <a:cs typeface="+mn-lt"/>
              </a:rPr>
              <a:t> and it's very forced. And anything being forced just makes people more </a:t>
            </a:r>
            <a:r>
              <a:rPr lang="en-US" sz="3500" b="1">
                <a:solidFill>
                  <a:srgbClr val="231F20"/>
                </a:solidFill>
                <a:ea typeface="+mn-lt"/>
                <a:cs typeface="+mn-lt"/>
              </a:rPr>
              <a:t>resistant</a:t>
            </a:r>
            <a:r>
              <a:rPr lang="en-US" sz="3500">
                <a:solidFill>
                  <a:srgbClr val="231F20"/>
                </a:solidFill>
                <a:ea typeface="+mn-lt"/>
                <a:cs typeface="+mn-lt"/>
              </a:rPr>
              <a:t>.... And there are real </a:t>
            </a:r>
            <a:r>
              <a:rPr lang="en-US" sz="3500" b="1">
                <a:solidFill>
                  <a:srgbClr val="231F20"/>
                </a:solidFill>
                <a:ea typeface="+mn-lt"/>
                <a:cs typeface="+mn-lt"/>
              </a:rPr>
              <a:t>disparities</a:t>
            </a:r>
            <a:r>
              <a:rPr lang="en-US" sz="3500">
                <a:solidFill>
                  <a:srgbClr val="231F20"/>
                </a:solidFill>
                <a:ea typeface="+mn-lt"/>
                <a:cs typeface="+mn-lt"/>
              </a:rPr>
              <a:t>. What I mean is that prescribed top-down, 'here's a solution you must follow' is not going to work.” </a:t>
            </a:r>
          </a:p>
        </p:txBody>
      </p:sp>
      <p:sp>
        <p:nvSpPr>
          <p:cNvPr id="4" name="TextBox 3">
            <a:extLst>
              <a:ext uri="{FF2B5EF4-FFF2-40B4-BE49-F238E27FC236}">
                <a16:creationId xmlns:a16="http://schemas.microsoft.com/office/drawing/2014/main" id="{71A2595C-50B6-1959-C03D-9336B8A81730}"/>
              </a:ext>
            </a:extLst>
          </p:cNvPr>
          <p:cNvSpPr txBox="1"/>
          <p:nvPr/>
        </p:nvSpPr>
        <p:spPr>
          <a:xfrm>
            <a:off x="798418" y="6297705"/>
            <a:ext cx="7465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*Bold highlights added to the quote for emphasis</a:t>
            </a:r>
            <a:endParaRPr lang="en-US"/>
          </a:p>
        </p:txBody>
      </p:sp>
    </p:spTree>
    <p:extLst>
      <p:ext uri="{BB962C8B-B14F-4D97-AF65-F5344CB8AC3E}">
        <p14:creationId xmlns:p14="http://schemas.microsoft.com/office/powerpoint/2010/main" val="3969584859"/>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03F41AC-F690-4E67-BC22-50049D14C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69BBCA1-89BA-4CF6-9CE0-7E8BEB04C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1"/>
              </a:gs>
              <a:gs pos="100000">
                <a:schemeClr val="accent2">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Rectangle 66">
            <a:extLst>
              <a:ext uri="{FF2B5EF4-FFF2-40B4-BE49-F238E27FC236}">
                <a16:creationId xmlns:a16="http://schemas.microsoft.com/office/drawing/2014/main" id="{4E94261F-1ED3-4E90-88E6-134791440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16"/>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1" name="Picture 30" descr="A yellow lines on a white background&#10;&#10;Description automatically generated">
            <a:extLst>
              <a:ext uri="{FF2B5EF4-FFF2-40B4-BE49-F238E27FC236}">
                <a16:creationId xmlns:a16="http://schemas.microsoft.com/office/drawing/2014/main" id="{F167CACC-AAE8-EF97-E042-D6C7DB43E09A}"/>
              </a:ext>
            </a:extLst>
          </p:cNvPr>
          <p:cNvPicPr>
            <a:picLocks noChangeAspect="1"/>
          </p:cNvPicPr>
          <p:nvPr/>
        </p:nvPicPr>
        <p:blipFill rotWithShape="1">
          <a:blip r:embed="rId3">
            <a:alphaModFix amt="40000"/>
          </a:blip>
          <a:srcRect l="44219" r="1" b="1"/>
          <a:stretch/>
        </p:blipFill>
        <p:spPr>
          <a:xfrm>
            <a:off x="6902452" y="6716"/>
            <a:ext cx="5289548" cy="6851284"/>
          </a:xfrm>
          <a:prstGeom prst="rect">
            <a:avLst/>
          </a:prstGeom>
          <a:effectLst>
            <a:softEdge rad="444500"/>
          </a:effectLst>
        </p:spPr>
      </p:pic>
      <p:sp>
        <p:nvSpPr>
          <p:cNvPr id="2" name="Title 1">
            <a:extLst>
              <a:ext uri="{FF2B5EF4-FFF2-40B4-BE49-F238E27FC236}">
                <a16:creationId xmlns:a16="http://schemas.microsoft.com/office/drawing/2014/main" id="{3055B590-242D-4429-83B7-A3AACF38AD33}"/>
              </a:ext>
            </a:extLst>
          </p:cNvPr>
          <p:cNvSpPr>
            <a:spLocks noGrp="1"/>
          </p:cNvSpPr>
          <p:nvPr>
            <p:ph type="title"/>
          </p:nvPr>
        </p:nvSpPr>
        <p:spPr>
          <a:xfrm>
            <a:off x="838200" y="325980"/>
            <a:ext cx="7435465" cy="2838938"/>
          </a:xfrm>
        </p:spPr>
        <p:txBody>
          <a:bodyPr vert="horz" lIns="91440" tIns="45720" rIns="91440" bIns="45720" rtlCol="0" anchor="b">
            <a:normAutofit fontScale="90000"/>
          </a:bodyPr>
          <a:lstStyle/>
          <a:p>
            <a:r>
              <a:rPr lang="en-US" sz="4000" b="1">
                <a:solidFill>
                  <a:srgbClr val="FFFFFF"/>
                </a:solidFill>
              </a:rPr>
              <a:t>What, So What, Now What (W3)</a:t>
            </a:r>
            <a:br>
              <a:rPr lang="en-US" sz="3900" b="1">
                <a:solidFill>
                  <a:srgbClr val="FFFFFF"/>
                </a:solidFill>
              </a:rPr>
            </a:br>
            <a:br>
              <a:rPr lang="en-US" sz="3900" b="1">
                <a:solidFill>
                  <a:srgbClr val="FFFFFF"/>
                </a:solidFill>
              </a:rPr>
            </a:br>
            <a:r>
              <a:rPr lang="en-US" sz="3600" b="1">
                <a:solidFill>
                  <a:srgbClr val="FFFFFF"/>
                </a:solidFill>
              </a:rPr>
              <a:t>Together, Look Back on Progress and Decide What Adjustments Are Needed</a:t>
            </a:r>
            <a:endParaRPr lang="en-US" sz="3900" b="1">
              <a:solidFill>
                <a:srgbClr val="FFFFFF"/>
              </a:solidFill>
            </a:endParaRPr>
          </a:p>
        </p:txBody>
      </p:sp>
      <p:sp>
        <p:nvSpPr>
          <p:cNvPr id="3" name="Text Placeholder 2">
            <a:extLst>
              <a:ext uri="{FF2B5EF4-FFF2-40B4-BE49-F238E27FC236}">
                <a16:creationId xmlns:a16="http://schemas.microsoft.com/office/drawing/2014/main" id="{9694C5A6-F9B0-4B81-BD1B-39BAD07D38A5}"/>
              </a:ext>
            </a:extLst>
          </p:cNvPr>
          <p:cNvSpPr>
            <a:spLocks noGrp="1"/>
          </p:cNvSpPr>
          <p:nvPr>
            <p:ph type="body" idx="1"/>
          </p:nvPr>
        </p:nvSpPr>
        <p:spPr>
          <a:xfrm>
            <a:off x="1578043" y="3739764"/>
            <a:ext cx="5324405" cy="1198120"/>
          </a:xfrm>
        </p:spPr>
        <p:txBody>
          <a:bodyPr vert="horz" lIns="91440" tIns="45720" rIns="91440" bIns="45720" rtlCol="0">
            <a:normAutofit/>
          </a:bodyPr>
          <a:lstStyle/>
          <a:p>
            <a:pPr>
              <a:spcAft>
                <a:spcPts val="600"/>
              </a:spcAft>
            </a:pPr>
            <a:r>
              <a:rPr lang="en-US" sz="2000">
                <a:solidFill>
                  <a:srgbClr val="FFFFFF"/>
                </a:solidFill>
              </a:rPr>
              <a:t>Liberating Structures: </a:t>
            </a:r>
            <a:r>
              <a:rPr lang="en-US" sz="2000">
                <a:solidFill>
                  <a:srgbClr val="FFFFFF"/>
                </a:solidFill>
                <a:hlinkClick r:id="rId4"/>
              </a:rPr>
              <a:t>http://www.liberatingstructures.com</a:t>
            </a:r>
            <a:endParaRPr lang="en-US" sz="2000">
              <a:solidFill>
                <a:srgbClr val="FFFFFF"/>
              </a:solidFill>
            </a:endParaRPr>
          </a:p>
        </p:txBody>
      </p:sp>
      <p:sp>
        <p:nvSpPr>
          <p:cNvPr id="4" name="Slide Number Placeholder 3">
            <a:extLst>
              <a:ext uri="{FF2B5EF4-FFF2-40B4-BE49-F238E27FC236}">
                <a16:creationId xmlns:a16="http://schemas.microsoft.com/office/drawing/2014/main" id="{B05BB5E3-07D8-497F-95E7-FC3B66755D66}"/>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defRPr/>
            </a:pPr>
            <a:fld id="{E29BB907-442F-4E8C-BB76-6C115D132942}" type="slidenum">
              <a:rPr lang="en-US">
                <a:solidFill>
                  <a:srgbClr val="FFFFFF"/>
                </a:solidFill>
                <a:latin typeface="Calibri" panose="020F0502020204030204"/>
              </a:rPr>
              <a:pPr>
                <a:spcAft>
                  <a:spcPts val="600"/>
                </a:spcAft>
                <a:defRPr/>
              </a:pPr>
              <a:t>28</a:t>
            </a:fld>
            <a:endParaRPr lang="en-US">
              <a:solidFill>
                <a:srgbClr val="FFFFFF"/>
              </a:solidFill>
              <a:latin typeface="Calibri" panose="020F0502020204030204"/>
            </a:endParaRPr>
          </a:p>
        </p:txBody>
      </p:sp>
      <p:grpSp>
        <p:nvGrpSpPr>
          <p:cNvPr id="69" name="Group 68">
            <a:extLst>
              <a:ext uri="{FF2B5EF4-FFF2-40B4-BE49-F238E27FC236}">
                <a16:creationId xmlns:a16="http://schemas.microsoft.com/office/drawing/2014/main" id="{8B65D8A2-EC69-49A4-8897-4C4FE08B7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3696" y="1606411"/>
            <a:ext cx="465456" cy="581432"/>
            <a:chOff x="653696" y="1606411"/>
            <a:chExt cx="465456" cy="581432"/>
          </a:xfrm>
          <a:solidFill>
            <a:srgbClr val="FFFFFF"/>
          </a:solidFill>
        </p:grpSpPr>
        <p:sp>
          <p:nvSpPr>
            <p:cNvPr id="7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endParaRPr lang="en-US">
                <a:solidFill>
                  <a:srgbClr val="FFFFFF"/>
                </a:solidFill>
              </a:endParaRPr>
            </a:p>
          </p:txBody>
        </p:sp>
        <p:sp>
          <p:nvSpPr>
            <p:cNvPr id="7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72"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74" name="Straight Connector 7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714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21FE78D-C86B-45A5-ACA1-180473A9FAD1}"/>
              </a:ext>
            </a:extLst>
          </p:cNvPr>
          <p:cNvSpPr>
            <a:spLocks noGrp="1"/>
          </p:cNvSpPr>
          <p:nvPr>
            <p:ph type="title"/>
          </p:nvPr>
        </p:nvSpPr>
        <p:spPr>
          <a:xfrm>
            <a:off x="635000" y="640823"/>
            <a:ext cx="3418659" cy="5583148"/>
          </a:xfrm>
        </p:spPr>
        <p:txBody>
          <a:bodyPr anchor="ctr">
            <a:normAutofit/>
          </a:bodyPr>
          <a:lstStyle/>
          <a:p>
            <a:r>
              <a:rPr lang="en-US" sz="5400" b="1">
                <a:latin typeface="+mn-lt"/>
              </a:rPr>
              <a:t>What, So What, Now What (W3)</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10FEF56-3C4F-45B0-A9B2-02D01858E87D}"/>
              </a:ext>
            </a:extLst>
          </p:cNvPr>
          <p:cNvSpPr>
            <a:spLocks noGrp="1"/>
          </p:cNvSpPr>
          <p:nvPr>
            <p:ph type="sldNum" sz="quarter" idx="12"/>
          </p:nvPr>
        </p:nvSpPr>
        <p:spPr>
          <a:xfrm>
            <a:off x="8610600" y="6356350"/>
            <a:ext cx="2743200" cy="365125"/>
          </a:xfrm>
        </p:spPr>
        <p:txBody>
          <a:bodyPr>
            <a:normAutofit/>
          </a:bodyPr>
          <a:lstStyle/>
          <a:p>
            <a:pPr>
              <a:spcAft>
                <a:spcPts val="600"/>
              </a:spcAft>
            </a:pPr>
            <a:fld id="{E29BB907-442F-4E8C-BB76-6C115D132942}" type="slidenum">
              <a:rPr lang="en-US" smtClean="0"/>
              <a:pPr>
                <a:spcAft>
                  <a:spcPts val="600"/>
                </a:spcAft>
              </a:pPr>
              <a:t>29</a:t>
            </a:fld>
            <a:endParaRPr lang="en-US"/>
          </a:p>
        </p:txBody>
      </p:sp>
      <p:graphicFrame>
        <p:nvGraphicFramePr>
          <p:cNvPr id="8" name="Content Placeholder 5">
            <a:extLst>
              <a:ext uri="{FF2B5EF4-FFF2-40B4-BE49-F238E27FC236}">
                <a16:creationId xmlns:a16="http://schemas.microsoft.com/office/drawing/2014/main" id="{38262389-8CDE-3ACB-C737-FA5DAE180C5B}"/>
              </a:ext>
            </a:extLst>
          </p:cNvPr>
          <p:cNvGraphicFramePr>
            <a:graphicFrameLocks noGrp="1"/>
          </p:cNvGraphicFramePr>
          <p:nvPr>
            <p:ph idx="1"/>
            <p:extLst>
              <p:ext uri="{D42A27DB-BD31-4B8C-83A1-F6EECF244321}">
                <p14:modId xmlns:p14="http://schemas.microsoft.com/office/powerpoint/2010/main" val="268668138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4135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9E0F0C-FB41-46FD-96D1-FB54B8D4CECB}"/>
              </a:ext>
            </a:extLst>
          </p:cNvPr>
          <p:cNvSpPr>
            <a:spLocks noGrp="1"/>
          </p:cNvSpPr>
          <p:nvPr>
            <p:ph type="title"/>
          </p:nvPr>
        </p:nvSpPr>
        <p:spPr>
          <a:xfrm>
            <a:off x="841248" y="334644"/>
            <a:ext cx="10509504" cy="1076914"/>
          </a:xfrm>
        </p:spPr>
        <p:txBody>
          <a:bodyPr anchor="ctr">
            <a:normAutofit/>
          </a:bodyPr>
          <a:lstStyle/>
          <a:p>
            <a:r>
              <a:rPr lang="en-US" sz="4000" b="1">
                <a:latin typeface="+mn-lt"/>
              </a:rPr>
              <a:t>Our team</a:t>
            </a:r>
          </a:p>
        </p:txBody>
      </p:sp>
      <p:sp>
        <p:nvSpPr>
          <p:cNvPr id="21" name="Rectangle 2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D2A6D2D-43BD-4A92-A89D-E8E7F79C16D3}"/>
              </a:ext>
            </a:extLst>
          </p:cNvPr>
          <p:cNvSpPr>
            <a:spLocks noGrp="1"/>
          </p:cNvSpPr>
          <p:nvPr>
            <p:ph type="sldNum" sz="quarter" idx="12"/>
          </p:nvPr>
        </p:nvSpPr>
        <p:spPr>
          <a:xfrm>
            <a:off x="8358425" y="5943612"/>
            <a:ext cx="2473087" cy="329172"/>
          </a:xfrm>
        </p:spPr>
        <p:txBody>
          <a:bodyPr/>
          <a:lstStyle/>
          <a:p>
            <a:pPr defTabSz="822960">
              <a:spcAft>
                <a:spcPts val="600"/>
              </a:spcAft>
            </a:pPr>
            <a:fld id="{E29BB907-442F-4E8C-BB76-6C115D132942}" type="slidenum">
              <a:rPr lang="en-US" sz="1080" kern="1200">
                <a:solidFill>
                  <a:schemeClr val="tx1">
                    <a:tint val="75000"/>
                  </a:schemeClr>
                </a:solidFill>
                <a:latin typeface="+mn-lt"/>
                <a:ea typeface="+mn-ea"/>
                <a:cs typeface="+mn-cs"/>
              </a:rPr>
              <a:pPr defTabSz="822960">
                <a:spcAft>
                  <a:spcPts val="600"/>
                </a:spcAft>
              </a:pPr>
              <a:t>3</a:t>
            </a:fld>
            <a:endParaRPr lang="en-US"/>
          </a:p>
        </p:txBody>
      </p:sp>
      <p:sp>
        <p:nvSpPr>
          <p:cNvPr id="5" name="Content Placeholder 2">
            <a:extLst>
              <a:ext uri="{FF2B5EF4-FFF2-40B4-BE49-F238E27FC236}">
                <a16:creationId xmlns:a16="http://schemas.microsoft.com/office/drawing/2014/main" id="{2FBD58DB-8E0C-9CFC-6324-6BCA930F3A0A}"/>
              </a:ext>
            </a:extLst>
          </p:cNvPr>
          <p:cNvSpPr txBox="1">
            <a:spLocks/>
          </p:cNvSpPr>
          <p:nvPr/>
        </p:nvSpPr>
        <p:spPr>
          <a:xfrm>
            <a:off x="2954901" y="1867852"/>
            <a:ext cx="2899008" cy="3922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algn="ctr" defTabSz="822960">
              <a:spcBef>
                <a:spcPts val="0"/>
              </a:spcBef>
              <a:buNone/>
            </a:pPr>
            <a:r>
              <a:rPr lang="en-US" sz="1710" kern="1200">
                <a:solidFill>
                  <a:schemeClr val="tx1"/>
                </a:solidFill>
                <a:latin typeface="+mn-lt"/>
                <a:ea typeface="+mn-ea"/>
                <a:cs typeface="+mn-cs"/>
              </a:rPr>
              <a:t>Brittany Cooper, PhD</a:t>
            </a:r>
          </a:p>
          <a:p>
            <a:pPr marL="0" indent="0" algn="ctr" defTabSz="822960">
              <a:spcBef>
                <a:spcPts val="0"/>
              </a:spcBef>
              <a:buNone/>
            </a:pPr>
            <a:r>
              <a:rPr lang="en-US" sz="1710" kern="1200">
                <a:solidFill>
                  <a:schemeClr val="tx1"/>
                </a:solidFill>
                <a:latin typeface="+mn-lt"/>
                <a:ea typeface="+mn-ea"/>
                <a:cs typeface="+mn-cs"/>
              </a:rPr>
              <a:t>Associate Professor</a:t>
            </a:r>
          </a:p>
          <a:p>
            <a:pPr marL="0" indent="0" algn="ctr" defTabSz="822960">
              <a:spcBef>
                <a:spcPts val="0"/>
              </a:spcBef>
              <a:buNone/>
            </a:pPr>
            <a:r>
              <a:rPr lang="en-US" sz="1710" kern="1200">
                <a:solidFill>
                  <a:schemeClr val="tx1"/>
                </a:solidFill>
                <a:latin typeface="+mn-lt"/>
                <a:ea typeface="+mn-ea"/>
                <a:cs typeface="+mn-cs"/>
              </a:rPr>
              <a:t>Dept. of Human Development</a:t>
            </a:r>
          </a:p>
          <a:p>
            <a:pPr marL="0" indent="0" algn="ctr" defTabSz="822960">
              <a:spcBef>
                <a:spcPts val="0"/>
              </a:spcBef>
              <a:buNone/>
            </a:pPr>
            <a:r>
              <a:rPr lang="en-US" sz="1710" kern="1200">
                <a:solidFill>
                  <a:schemeClr val="tx1"/>
                </a:solidFill>
                <a:latin typeface="+mn-lt"/>
                <a:ea typeface="+mn-ea"/>
                <a:cs typeface="+mn-cs"/>
              </a:rPr>
              <a:t>Washington State University</a:t>
            </a:r>
          </a:p>
          <a:p>
            <a:pPr marL="0" indent="0">
              <a:buFont typeface="Arial" panose="020B0604020202020204" pitchFamily="34" charset="0"/>
              <a:buNone/>
            </a:pPr>
            <a:endParaRPr lang="en-US"/>
          </a:p>
        </p:txBody>
      </p:sp>
      <p:pic>
        <p:nvPicPr>
          <p:cNvPr id="9" name="Content Placeholder 3">
            <a:extLst>
              <a:ext uri="{FF2B5EF4-FFF2-40B4-BE49-F238E27FC236}">
                <a16:creationId xmlns:a16="http://schemas.microsoft.com/office/drawing/2014/main" id="{21CFE4E7-4919-65C8-80C1-F2507010FC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36" b="24121"/>
          <a:stretch/>
        </p:blipFill>
        <p:spPr>
          <a:xfrm>
            <a:off x="3155496" y="1867852"/>
            <a:ext cx="2497818" cy="2514306"/>
          </a:xfrm>
          <a:prstGeom prst="rect">
            <a:avLst/>
          </a:prstGeom>
        </p:spPr>
      </p:pic>
      <p:sp>
        <p:nvSpPr>
          <p:cNvPr id="13" name="Content Placeholder 2">
            <a:extLst>
              <a:ext uri="{FF2B5EF4-FFF2-40B4-BE49-F238E27FC236}">
                <a16:creationId xmlns:a16="http://schemas.microsoft.com/office/drawing/2014/main" id="{EDC4911F-9AAE-74B2-7461-BAE48825A007}"/>
              </a:ext>
            </a:extLst>
          </p:cNvPr>
          <p:cNvSpPr txBox="1">
            <a:spLocks/>
          </p:cNvSpPr>
          <p:nvPr/>
        </p:nvSpPr>
        <p:spPr>
          <a:xfrm>
            <a:off x="162713" y="1867852"/>
            <a:ext cx="2899008" cy="3922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algn="ctr" defTabSz="822960">
              <a:spcBef>
                <a:spcPts val="0"/>
              </a:spcBef>
              <a:buNone/>
            </a:pPr>
            <a:r>
              <a:rPr lang="en-US" sz="1710" kern="1200">
                <a:solidFill>
                  <a:schemeClr val="tx1"/>
                </a:solidFill>
                <a:latin typeface="+mn-lt"/>
                <a:ea typeface="+mn-ea"/>
                <a:cs typeface="+mn-cs"/>
              </a:rPr>
              <a:t>Jordan Newburg, MA</a:t>
            </a:r>
          </a:p>
          <a:p>
            <a:pPr marL="0" indent="0" algn="ctr" defTabSz="822960">
              <a:spcBef>
                <a:spcPts val="0"/>
              </a:spcBef>
              <a:buNone/>
            </a:pPr>
            <a:r>
              <a:rPr lang="en-US" sz="1710" kern="1200">
                <a:solidFill>
                  <a:schemeClr val="tx1"/>
                </a:solidFill>
                <a:latin typeface="+mn-lt"/>
                <a:ea typeface="+mn-ea"/>
                <a:cs typeface="+mn-cs"/>
              </a:rPr>
              <a:t>Graduate Research Assistant</a:t>
            </a:r>
          </a:p>
          <a:p>
            <a:pPr marL="0" indent="0" algn="ctr" defTabSz="822960">
              <a:spcBef>
                <a:spcPts val="0"/>
              </a:spcBef>
              <a:buNone/>
            </a:pPr>
            <a:r>
              <a:rPr lang="en-US" sz="1710"/>
              <a:t>Dept. of Human Development</a:t>
            </a:r>
          </a:p>
          <a:p>
            <a:pPr marL="0" indent="0" algn="ctr" defTabSz="822960">
              <a:spcBef>
                <a:spcPts val="0"/>
              </a:spcBef>
              <a:buNone/>
            </a:pPr>
            <a:r>
              <a:rPr lang="en-US" sz="1710" kern="1200">
                <a:solidFill>
                  <a:schemeClr val="tx1"/>
                </a:solidFill>
                <a:latin typeface="+mn-lt"/>
                <a:ea typeface="+mn-ea"/>
                <a:cs typeface="+mn-cs"/>
              </a:rPr>
              <a:t>Washington State University</a:t>
            </a:r>
          </a:p>
          <a:p>
            <a:pPr marL="0" indent="0">
              <a:buFont typeface="Arial" panose="020B0604020202020204" pitchFamily="34" charset="0"/>
              <a:buNone/>
            </a:pPr>
            <a:endParaRPr lang="en-US"/>
          </a:p>
        </p:txBody>
      </p:sp>
      <p:pic>
        <p:nvPicPr>
          <p:cNvPr id="15" name="Picture 14" descr="A person smiling for a selfie&#10;&#10;Description automatically generated">
            <a:extLst>
              <a:ext uri="{FF2B5EF4-FFF2-40B4-BE49-F238E27FC236}">
                <a16:creationId xmlns:a16="http://schemas.microsoft.com/office/drawing/2014/main" id="{7A86877A-BC6B-DBE8-6D2E-071C277258E5}"/>
              </a:ext>
            </a:extLst>
          </p:cNvPr>
          <p:cNvPicPr>
            <a:picLocks noChangeAspect="1"/>
          </p:cNvPicPr>
          <p:nvPr/>
        </p:nvPicPr>
        <p:blipFill>
          <a:blip r:embed="rId4"/>
          <a:stretch>
            <a:fillRect/>
          </a:stretch>
        </p:blipFill>
        <p:spPr>
          <a:xfrm>
            <a:off x="625622" y="1867852"/>
            <a:ext cx="1967581" cy="2513076"/>
          </a:xfrm>
          <a:prstGeom prst="rect">
            <a:avLst/>
          </a:prstGeom>
        </p:spPr>
      </p:pic>
      <p:sp>
        <p:nvSpPr>
          <p:cNvPr id="16" name="Content Placeholder 2">
            <a:extLst>
              <a:ext uri="{FF2B5EF4-FFF2-40B4-BE49-F238E27FC236}">
                <a16:creationId xmlns:a16="http://schemas.microsoft.com/office/drawing/2014/main" id="{0D03F9BC-1E72-3C0A-894F-5F308104B0AE}"/>
              </a:ext>
            </a:extLst>
          </p:cNvPr>
          <p:cNvSpPr txBox="1">
            <a:spLocks/>
          </p:cNvSpPr>
          <p:nvPr/>
        </p:nvSpPr>
        <p:spPr>
          <a:xfrm>
            <a:off x="5947684" y="1820542"/>
            <a:ext cx="2899008" cy="3922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algn="ctr" defTabSz="822960">
              <a:spcBef>
                <a:spcPts val="0"/>
              </a:spcBef>
              <a:buNone/>
            </a:pPr>
            <a:r>
              <a:rPr lang="en-US" sz="1710" kern="1200">
                <a:solidFill>
                  <a:schemeClr val="tx1"/>
                </a:solidFill>
                <a:latin typeface="+mn-lt"/>
                <a:ea typeface="+mn-ea"/>
                <a:cs typeface="+mn-cs"/>
              </a:rPr>
              <a:t>Clara Hill, MPH</a:t>
            </a:r>
          </a:p>
          <a:p>
            <a:pPr marL="0" indent="0" algn="ctr" defTabSz="822960">
              <a:spcBef>
                <a:spcPts val="0"/>
              </a:spcBef>
              <a:buNone/>
            </a:pPr>
            <a:r>
              <a:rPr lang="en-US" sz="1710" kern="1200">
                <a:solidFill>
                  <a:schemeClr val="tx1"/>
                </a:solidFill>
                <a:latin typeface="+mn-lt"/>
                <a:ea typeface="+mn-ea"/>
                <a:cs typeface="+mn-cs"/>
              </a:rPr>
              <a:t>Research Associate</a:t>
            </a:r>
          </a:p>
          <a:p>
            <a:pPr marL="0" indent="0" algn="ctr" defTabSz="822960">
              <a:spcBef>
                <a:spcPts val="0"/>
              </a:spcBef>
              <a:buNone/>
            </a:pPr>
            <a:r>
              <a:rPr lang="en-US" sz="1710"/>
              <a:t>Dept. of Human Development</a:t>
            </a:r>
          </a:p>
          <a:p>
            <a:pPr marL="0" indent="0" algn="ctr" defTabSz="822960">
              <a:spcBef>
                <a:spcPts val="0"/>
              </a:spcBef>
              <a:buNone/>
            </a:pPr>
            <a:r>
              <a:rPr lang="en-US" sz="1710" kern="1200">
                <a:solidFill>
                  <a:schemeClr val="tx1"/>
                </a:solidFill>
                <a:latin typeface="+mn-lt"/>
                <a:ea typeface="+mn-ea"/>
                <a:cs typeface="+mn-cs"/>
              </a:rPr>
              <a:t>Washington State University</a:t>
            </a:r>
          </a:p>
          <a:p>
            <a:pPr marL="0" indent="0">
              <a:buFont typeface="Arial" panose="020B0604020202020204" pitchFamily="34" charset="0"/>
              <a:buNone/>
            </a:pPr>
            <a:endParaRPr lang="en-US"/>
          </a:p>
        </p:txBody>
      </p:sp>
      <p:pic>
        <p:nvPicPr>
          <p:cNvPr id="18" name="Picture 4">
            <a:extLst>
              <a:ext uri="{FF2B5EF4-FFF2-40B4-BE49-F238E27FC236}">
                <a16:creationId xmlns:a16="http://schemas.microsoft.com/office/drawing/2014/main" id="{2D716EC5-63B1-1B8E-D45F-09CCA6688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607" y="1867852"/>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27030060-C96C-90CE-8C69-50E3C38DD7AB}"/>
              </a:ext>
            </a:extLst>
          </p:cNvPr>
          <p:cNvSpPr txBox="1">
            <a:spLocks/>
          </p:cNvSpPr>
          <p:nvPr/>
        </p:nvSpPr>
        <p:spPr>
          <a:xfrm>
            <a:off x="9234873" y="1867852"/>
            <a:ext cx="2899008" cy="3922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defTabSz="822960">
              <a:spcBef>
                <a:spcPts val="900"/>
              </a:spcBef>
              <a:buNone/>
            </a:pPr>
            <a:endParaRPr lang="en-US" sz="2520" kern="1200">
              <a:solidFill>
                <a:schemeClr val="tx1"/>
              </a:solidFill>
              <a:latin typeface="+mn-lt"/>
              <a:ea typeface="+mn-ea"/>
              <a:cs typeface="+mn-cs"/>
            </a:endParaRPr>
          </a:p>
          <a:p>
            <a:pPr marL="0" indent="0" algn="ctr" defTabSz="822960">
              <a:spcBef>
                <a:spcPts val="0"/>
              </a:spcBef>
              <a:buNone/>
            </a:pPr>
            <a:r>
              <a:rPr lang="en-US" sz="1710" kern="1200">
                <a:solidFill>
                  <a:schemeClr val="tx1"/>
                </a:solidFill>
                <a:latin typeface="+mn-lt"/>
                <a:ea typeface="+mn-ea"/>
                <a:cs typeface="+mn-cs"/>
              </a:rPr>
              <a:t>Tyler Watson, PhD, MPH</a:t>
            </a:r>
          </a:p>
          <a:p>
            <a:pPr marL="0" indent="0" algn="ctr" defTabSz="822960">
              <a:spcBef>
                <a:spcPts val="0"/>
              </a:spcBef>
              <a:buNone/>
            </a:pPr>
            <a:r>
              <a:rPr lang="en-US" sz="1710"/>
              <a:t>Prevention Research &amp; Evaluation Manager</a:t>
            </a:r>
          </a:p>
          <a:p>
            <a:pPr marL="0" indent="0" algn="ctr" defTabSz="822960">
              <a:spcBef>
                <a:spcPts val="0"/>
              </a:spcBef>
              <a:buNone/>
            </a:pPr>
            <a:r>
              <a:rPr lang="en-US" sz="1710" kern="1200">
                <a:solidFill>
                  <a:schemeClr val="tx1"/>
                </a:solidFill>
                <a:latin typeface="+mn-lt"/>
                <a:ea typeface="+mn-ea"/>
                <a:cs typeface="+mn-cs"/>
              </a:rPr>
              <a:t>Washington State Health Care Authority</a:t>
            </a:r>
          </a:p>
          <a:p>
            <a:pPr marL="0" indent="0">
              <a:buFont typeface="Arial" panose="020B0604020202020204" pitchFamily="34" charset="0"/>
              <a:buNone/>
            </a:pPr>
            <a:endParaRPr lang="en-US"/>
          </a:p>
        </p:txBody>
      </p:sp>
      <p:pic>
        <p:nvPicPr>
          <p:cNvPr id="24" name="Picture 2" descr="A person smiling at camera&#10;&#10;Description automatically generated">
            <a:extLst>
              <a:ext uri="{FF2B5EF4-FFF2-40B4-BE49-F238E27FC236}">
                <a16:creationId xmlns:a16="http://schemas.microsoft.com/office/drawing/2014/main" id="{55B42C60-AA50-21F5-461F-5636F89ADF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946" y="1820542"/>
            <a:ext cx="2287222" cy="251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495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03F41AC-F690-4E67-BC22-50049D14C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69BBCA1-89BA-4CF6-9CE0-7E8BEB04C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1"/>
              </a:gs>
              <a:gs pos="100000">
                <a:schemeClr val="accent2">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Rectangle 66">
            <a:extLst>
              <a:ext uri="{FF2B5EF4-FFF2-40B4-BE49-F238E27FC236}">
                <a16:creationId xmlns:a16="http://schemas.microsoft.com/office/drawing/2014/main" id="{4E94261F-1ED3-4E90-88E6-134791440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16"/>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1" name="Picture 30">
            <a:extLst>
              <a:ext uri="{FF2B5EF4-FFF2-40B4-BE49-F238E27FC236}">
                <a16:creationId xmlns:a16="http://schemas.microsoft.com/office/drawing/2014/main" id="{F167CACC-AAE8-EF97-E042-D6C7DB43E09A}"/>
              </a:ext>
            </a:extLst>
          </p:cNvPr>
          <p:cNvPicPr>
            <a:picLocks noChangeAspect="1"/>
          </p:cNvPicPr>
          <p:nvPr/>
        </p:nvPicPr>
        <p:blipFill rotWithShape="1">
          <a:blip r:embed="rId3">
            <a:alphaModFix amt="40000"/>
          </a:blip>
          <a:srcRect l="44219" r="1" b="1"/>
          <a:stretch/>
        </p:blipFill>
        <p:spPr>
          <a:xfrm>
            <a:off x="6902452" y="6716"/>
            <a:ext cx="5289548" cy="6851284"/>
          </a:xfrm>
          <a:prstGeom prst="rect">
            <a:avLst/>
          </a:prstGeom>
          <a:effectLst>
            <a:softEdge rad="444500"/>
          </a:effectLst>
        </p:spPr>
      </p:pic>
      <p:sp>
        <p:nvSpPr>
          <p:cNvPr id="2" name="Title 1">
            <a:extLst>
              <a:ext uri="{FF2B5EF4-FFF2-40B4-BE49-F238E27FC236}">
                <a16:creationId xmlns:a16="http://schemas.microsoft.com/office/drawing/2014/main" id="{3055B590-242D-4429-83B7-A3AACF38AD33}"/>
              </a:ext>
            </a:extLst>
          </p:cNvPr>
          <p:cNvSpPr>
            <a:spLocks noGrp="1"/>
          </p:cNvSpPr>
          <p:nvPr>
            <p:ph type="title"/>
          </p:nvPr>
        </p:nvSpPr>
        <p:spPr>
          <a:xfrm>
            <a:off x="1578043" y="590062"/>
            <a:ext cx="5347266" cy="2838938"/>
          </a:xfrm>
        </p:spPr>
        <p:txBody>
          <a:bodyPr vert="horz" lIns="91440" tIns="45720" rIns="91440" bIns="45720" rtlCol="0" anchor="b">
            <a:normAutofit/>
          </a:bodyPr>
          <a:lstStyle/>
          <a:p>
            <a:r>
              <a:rPr lang="en-US" sz="5600" b="1">
                <a:solidFill>
                  <a:srgbClr val="FFFFFF"/>
                </a:solidFill>
              </a:rPr>
              <a:t>Thank you!</a:t>
            </a:r>
          </a:p>
        </p:txBody>
      </p:sp>
      <p:sp>
        <p:nvSpPr>
          <p:cNvPr id="3" name="Text Placeholder 2">
            <a:extLst>
              <a:ext uri="{FF2B5EF4-FFF2-40B4-BE49-F238E27FC236}">
                <a16:creationId xmlns:a16="http://schemas.microsoft.com/office/drawing/2014/main" id="{9694C5A6-F9B0-4B81-BD1B-39BAD07D38A5}"/>
              </a:ext>
            </a:extLst>
          </p:cNvPr>
          <p:cNvSpPr>
            <a:spLocks noGrp="1"/>
          </p:cNvSpPr>
          <p:nvPr>
            <p:ph type="body" idx="1"/>
          </p:nvPr>
        </p:nvSpPr>
        <p:spPr>
          <a:xfrm>
            <a:off x="1578043" y="3739764"/>
            <a:ext cx="5324405" cy="1198120"/>
          </a:xfrm>
        </p:spPr>
        <p:txBody>
          <a:bodyPr vert="horz" lIns="91440" tIns="45720" rIns="91440" bIns="45720" rtlCol="0">
            <a:noAutofit/>
          </a:bodyPr>
          <a:lstStyle/>
          <a:p>
            <a:r>
              <a:rPr lang="en-US" sz="1800">
                <a:solidFill>
                  <a:srgbClr val="FFFFFF"/>
                </a:solidFill>
              </a:rPr>
              <a:t>Gitanjali Shrestha </a:t>
            </a:r>
          </a:p>
          <a:p>
            <a:r>
              <a:rPr lang="en-US" sz="1800">
                <a:solidFill>
                  <a:srgbClr val="FFFFFF"/>
                </a:solidFill>
                <a:hlinkClick r:id="rId4"/>
              </a:rPr>
              <a:t>gshrestha@wsu.edu </a:t>
            </a:r>
          </a:p>
          <a:p>
            <a:endParaRPr lang="en-US" sz="1800">
              <a:solidFill>
                <a:srgbClr val="FFFFFF"/>
              </a:solidFill>
              <a:hlinkClick r:id="rId4"/>
            </a:endParaRPr>
          </a:p>
          <a:p>
            <a:r>
              <a:rPr lang="en-US" sz="1800">
                <a:solidFill>
                  <a:srgbClr val="FFFFFF"/>
                </a:solidFill>
              </a:rPr>
              <a:t>Konul Karimova</a:t>
            </a:r>
          </a:p>
          <a:p>
            <a:r>
              <a:rPr lang="en-US" sz="1800">
                <a:solidFill>
                  <a:srgbClr val="FFFFFF"/>
                </a:solidFill>
                <a:hlinkClick r:id="rId5"/>
              </a:rPr>
              <a:t>Konul.Karimova@wsu.edu</a:t>
            </a:r>
            <a:r>
              <a:rPr lang="en-US" sz="1800">
                <a:solidFill>
                  <a:srgbClr val="FFFFFF"/>
                </a:solidFill>
              </a:rPr>
              <a:t> </a:t>
            </a:r>
          </a:p>
          <a:p>
            <a:endParaRPr lang="en-US" sz="1800">
              <a:solidFill>
                <a:srgbClr val="FFFFFF"/>
              </a:solidFill>
            </a:endParaRPr>
          </a:p>
          <a:p>
            <a:r>
              <a:rPr lang="en-US" sz="1800">
                <a:solidFill>
                  <a:srgbClr val="FFFFFF"/>
                </a:solidFill>
              </a:rPr>
              <a:t>Heather Terral</a:t>
            </a:r>
          </a:p>
          <a:p>
            <a:r>
              <a:rPr lang="en-US" sz="1800">
                <a:solidFill>
                  <a:srgbClr val="FFFFFF"/>
                </a:solidFill>
                <a:hlinkClick r:id="rId6"/>
              </a:rPr>
              <a:t>Heather.terral@wsu.edu</a:t>
            </a:r>
            <a:r>
              <a:rPr lang="en-US" sz="1800">
                <a:solidFill>
                  <a:srgbClr val="FFFFFF"/>
                </a:solidFill>
              </a:rPr>
              <a:t> </a:t>
            </a:r>
          </a:p>
        </p:txBody>
      </p:sp>
      <p:sp>
        <p:nvSpPr>
          <p:cNvPr id="4" name="Slide Number Placeholder 3">
            <a:extLst>
              <a:ext uri="{FF2B5EF4-FFF2-40B4-BE49-F238E27FC236}">
                <a16:creationId xmlns:a16="http://schemas.microsoft.com/office/drawing/2014/main" id="{B05BB5E3-07D8-497F-95E7-FC3B66755D66}"/>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defRPr/>
            </a:pPr>
            <a:fld id="{E29BB907-442F-4E8C-BB76-6C115D132942}" type="slidenum">
              <a:rPr lang="en-US">
                <a:solidFill>
                  <a:srgbClr val="FFFFFF"/>
                </a:solidFill>
                <a:latin typeface="Calibri" panose="020F0502020204030204"/>
              </a:rPr>
              <a:pPr>
                <a:spcAft>
                  <a:spcPts val="600"/>
                </a:spcAft>
                <a:defRPr/>
              </a:pPr>
              <a:t>30</a:t>
            </a:fld>
            <a:endParaRPr lang="en-US">
              <a:solidFill>
                <a:srgbClr val="FFFFFF"/>
              </a:solidFill>
              <a:latin typeface="Calibri" panose="020F0502020204030204"/>
            </a:endParaRPr>
          </a:p>
        </p:txBody>
      </p:sp>
      <p:grpSp>
        <p:nvGrpSpPr>
          <p:cNvPr id="69" name="Group 68">
            <a:extLst>
              <a:ext uri="{FF2B5EF4-FFF2-40B4-BE49-F238E27FC236}">
                <a16:creationId xmlns:a16="http://schemas.microsoft.com/office/drawing/2014/main" id="{8B65D8A2-EC69-49A4-8897-4C4FE08B7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3696" y="1606411"/>
            <a:ext cx="465456" cy="581432"/>
            <a:chOff x="653696" y="1606411"/>
            <a:chExt cx="465456" cy="581432"/>
          </a:xfrm>
          <a:solidFill>
            <a:srgbClr val="FFFFFF"/>
          </a:solidFill>
        </p:grpSpPr>
        <p:sp>
          <p:nvSpPr>
            <p:cNvPr id="7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endParaRPr lang="en-US">
                <a:solidFill>
                  <a:srgbClr val="FFFFFF"/>
                </a:solidFill>
              </a:endParaRPr>
            </a:p>
          </p:txBody>
        </p:sp>
        <p:sp>
          <p:nvSpPr>
            <p:cNvPr id="7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72"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74" name="Straight Connector 7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970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22D2E2-9C2D-C1B6-9145-FF7640C2B3F4}"/>
              </a:ext>
            </a:extLst>
          </p:cNvPr>
          <p:cNvSpPr>
            <a:spLocks noGrp="1"/>
          </p:cNvSpPr>
          <p:nvPr>
            <p:ph type="sldNum" sz="quarter" idx="12"/>
          </p:nvPr>
        </p:nvSpPr>
        <p:spPr/>
        <p:txBody>
          <a:bodyPr/>
          <a:lstStyle/>
          <a:p>
            <a:fld id="{E29BB907-442F-4E8C-BB76-6C115D132942}" type="slidenum">
              <a:rPr lang="en-US" smtClean="0"/>
              <a:t>31</a:t>
            </a:fld>
            <a:endParaRPr lang="en-US"/>
          </a:p>
        </p:txBody>
      </p:sp>
      <p:sp>
        <p:nvSpPr>
          <p:cNvPr id="3" name="TextBox 2">
            <a:extLst>
              <a:ext uri="{FF2B5EF4-FFF2-40B4-BE49-F238E27FC236}">
                <a16:creationId xmlns:a16="http://schemas.microsoft.com/office/drawing/2014/main" id="{4C7E875C-3A25-908E-103C-BED14AE39AB2}"/>
              </a:ext>
            </a:extLst>
          </p:cNvPr>
          <p:cNvSpPr txBox="1"/>
          <p:nvPr/>
        </p:nvSpPr>
        <p:spPr>
          <a:xfrm>
            <a:off x="9004300" y="0"/>
            <a:ext cx="3187700" cy="3410712"/>
          </a:xfrm>
          <a:prstGeom prst="rect">
            <a:avLst/>
          </a:prstGeom>
        </p:spPr>
        <p:txBody>
          <a:bodyPr vert="horz" lIns="91440" tIns="45720" rIns="91440" bIns="45720" rtlCol="0" anchor="t">
            <a:normAutofit lnSpcReduction="10000"/>
          </a:bodyPr>
          <a:lstStyle/>
          <a:p>
            <a:pPr marL="342900" indent="-342900">
              <a:lnSpc>
                <a:spcPct val="90000"/>
              </a:lnSpc>
              <a:spcAft>
                <a:spcPts val="600"/>
              </a:spcAft>
              <a:buFont typeface="Arial" panose="020B0604020202020204" pitchFamily="34" charset="0"/>
              <a:buChar char="•"/>
            </a:pPr>
            <a:r>
              <a:rPr lang="en-US" sz="2200"/>
              <a:t>Across racial and ethnic groups, prevalence of </a:t>
            </a:r>
            <a:r>
              <a:rPr lang="en-US" sz="2200" b="1"/>
              <a:t>substance use protective factors were high. </a:t>
            </a:r>
          </a:p>
          <a:p>
            <a:pPr marL="342900" indent="-342900">
              <a:lnSpc>
                <a:spcPct val="90000"/>
              </a:lnSpc>
              <a:spcAft>
                <a:spcPts val="600"/>
              </a:spcAft>
              <a:buFont typeface="Arial" panose="020B0604020202020204" pitchFamily="34" charset="0"/>
              <a:buChar char="•"/>
            </a:pPr>
            <a:r>
              <a:rPr lang="en-US" sz="2200"/>
              <a:t>Although rates for other protective factor domains were lower, they remained over 40%.</a:t>
            </a:r>
          </a:p>
        </p:txBody>
      </p:sp>
      <p:graphicFrame>
        <p:nvGraphicFramePr>
          <p:cNvPr id="4" name="Chart 3">
            <a:extLst>
              <a:ext uri="{FF2B5EF4-FFF2-40B4-BE49-F238E27FC236}">
                <a16:creationId xmlns:a16="http://schemas.microsoft.com/office/drawing/2014/main" id="{3C59A4BD-B761-1965-07C0-7BF115CF4623}"/>
              </a:ext>
            </a:extLst>
          </p:cNvPr>
          <p:cNvGraphicFramePr/>
          <p:nvPr/>
        </p:nvGraphicFramePr>
        <p:xfrm>
          <a:off x="-88900" y="0"/>
          <a:ext cx="10876547" cy="6821424"/>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a:extLst>
              <a:ext uri="{FF2B5EF4-FFF2-40B4-BE49-F238E27FC236}">
                <a16:creationId xmlns:a16="http://schemas.microsoft.com/office/drawing/2014/main" id="{95616D9B-04E2-DE55-15C2-08303F980835}"/>
              </a:ext>
            </a:extLst>
          </p:cNvPr>
          <p:cNvCxnSpPr>
            <a:cxnSpLocks/>
          </p:cNvCxnSpPr>
          <p:nvPr/>
        </p:nvCxnSpPr>
        <p:spPr>
          <a:xfrm flipV="1">
            <a:off x="2025651" y="1358900"/>
            <a:ext cx="3511549" cy="148704"/>
          </a:xfrm>
          <a:prstGeom prst="straightConnector1">
            <a:avLst/>
          </a:prstGeom>
          <a:ln w="1270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AC515A3-EADA-8EE9-FEE9-03D471A6986D}"/>
              </a:ext>
            </a:extLst>
          </p:cNvPr>
          <p:cNvCxnSpPr>
            <a:cxnSpLocks/>
          </p:cNvCxnSpPr>
          <p:nvPr/>
        </p:nvCxnSpPr>
        <p:spPr>
          <a:xfrm>
            <a:off x="1632177" y="4446266"/>
            <a:ext cx="2482623" cy="0"/>
          </a:xfrm>
          <a:prstGeom prst="straightConnector1">
            <a:avLst/>
          </a:prstGeom>
          <a:ln w="1270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4A46831-12A6-5249-23FA-8917C86DD84A}"/>
              </a:ext>
            </a:extLst>
          </p:cNvPr>
          <p:cNvGrpSpPr/>
          <p:nvPr/>
        </p:nvGrpSpPr>
        <p:grpSpPr>
          <a:xfrm>
            <a:off x="2722164" y="2895600"/>
            <a:ext cx="2815036" cy="2400300"/>
            <a:chOff x="5535187" y="3221044"/>
            <a:chExt cx="2815036" cy="2400299"/>
          </a:xfrm>
        </p:grpSpPr>
        <p:cxnSp>
          <p:nvCxnSpPr>
            <p:cNvPr id="12" name="Straight Arrow Connector 11">
              <a:extLst>
                <a:ext uri="{FF2B5EF4-FFF2-40B4-BE49-F238E27FC236}">
                  <a16:creationId xmlns:a16="http://schemas.microsoft.com/office/drawing/2014/main" id="{C5B1D2A9-0673-F040-D8BB-69D4E69EF704}"/>
                </a:ext>
              </a:extLst>
            </p:cNvPr>
            <p:cNvCxnSpPr>
              <a:cxnSpLocks/>
            </p:cNvCxnSpPr>
            <p:nvPr/>
          </p:nvCxnSpPr>
          <p:spPr>
            <a:xfrm>
              <a:off x="5555535" y="4195708"/>
              <a:ext cx="2794688" cy="1425635"/>
            </a:xfrm>
            <a:prstGeom prst="straightConnector1">
              <a:avLst/>
            </a:prstGeom>
            <a:ln w="1270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BCF6C1-F274-18CB-7090-9061E4910A38}"/>
                </a:ext>
              </a:extLst>
            </p:cNvPr>
            <p:cNvCxnSpPr>
              <a:cxnSpLocks/>
            </p:cNvCxnSpPr>
            <p:nvPr/>
          </p:nvCxnSpPr>
          <p:spPr>
            <a:xfrm flipV="1">
              <a:off x="5535187" y="3221044"/>
              <a:ext cx="1392636" cy="941918"/>
            </a:xfrm>
            <a:prstGeom prst="straightConnector1">
              <a:avLst/>
            </a:prstGeom>
            <a:ln w="1270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60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52F50-E563-8018-C04A-EDB93254DFEE}"/>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200"/>
              <a:t>Across sexual orientations, groups, prevalence of substance use protective factors were high. </a:t>
            </a:r>
          </a:p>
          <a:p>
            <a:pPr indent="-228600">
              <a:lnSpc>
                <a:spcPct val="90000"/>
              </a:lnSpc>
              <a:spcAft>
                <a:spcPts val="600"/>
              </a:spcAft>
              <a:buFont typeface="Arial" panose="020B0604020202020204" pitchFamily="34" charset="0"/>
              <a:buChar char="•"/>
            </a:pPr>
            <a:r>
              <a:rPr lang="en-US" sz="2200"/>
              <a:t>Sexual minority youth reported less family, hope, school, and mental health protective factors. </a:t>
            </a:r>
          </a:p>
        </p:txBody>
      </p:sp>
      <p:graphicFrame>
        <p:nvGraphicFramePr>
          <p:cNvPr id="4" name="Chart 3">
            <a:extLst>
              <a:ext uri="{FF2B5EF4-FFF2-40B4-BE49-F238E27FC236}">
                <a16:creationId xmlns:a16="http://schemas.microsoft.com/office/drawing/2014/main" id="{88BB473A-0A83-0493-6779-E68C7C61177E}"/>
              </a:ext>
            </a:extLst>
          </p:cNvPr>
          <p:cNvGraphicFramePr/>
          <p:nvPr/>
        </p:nvGraphicFramePr>
        <p:xfrm>
          <a:off x="4059936" y="18288"/>
          <a:ext cx="8063238"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6003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EEAC78-A498-3852-D401-6A91D0770914}"/>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200"/>
              <a:t>Across gender identities, prevalence of substance use protective factors were high. </a:t>
            </a:r>
          </a:p>
          <a:p>
            <a:pPr indent="-228600">
              <a:lnSpc>
                <a:spcPct val="90000"/>
              </a:lnSpc>
              <a:spcAft>
                <a:spcPts val="600"/>
              </a:spcAft>
              <a:buFont typeface="Arial" panose="020B0604020202020204" pitchFamily="34" charset="0"/>
              <a:buChar char="•"/>
            </a:pPr>
            <a:r>
              <a:rPr lang="en-US" sz="2200"/>
              <a:t>Yet, transgender youth reported fewer protective factors across all domains compared to their peers.</a:t>
            </a:r>
          </a:p>
        </p:txBody>
      </p:sp>
      <p:graphicFrame>
        <p:nvGraphicFramePr>
          <p:cNvPr id="4" name="Chart 3">
            <a:extLst>
              <a:ext uri="{FF2B5EF4-FFF2-40B4-BE49-F238E27FC236}">
                <a16:creationId xmlns:a16="http://schemas.microsoft.com/office/drawing/2014/main" id="{88BB473A-0A83-0493-6779-E68C7C61177E}"/>
              </a:ext>
            </a:extLst>
          </p:cNvPr>
          <p:cNvGraphicFramePr/>
          <p:nvPr/>
        </p:nvGraphicFramePr>
        <p:xfrm>
          <a:off x="4241494" y="18288"/>
          <a:ext cx="7950506" cy="6839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7469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B45D2-1C06-F1A5-9328-D42671EDADD7}"/>
              </a:ext>
            </a:extLst>
          </p:cNvPr>
          <p:cNvSpPr txBox="1"/>
          <p:nvPr/>
        </p:nvSpPr>
        <p:spPr>
          <a:xfrm>
            <a:off x="630936" y="639520"/>
            <a:ext cx="4326075"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kern="1200">
                <a:solidFill>
                  <a:schemeClr val="tx1"/>
                </a:solidFill>
                <a:latin typeface="+mj-lt"/>
                <a:ea typeface="+mj-ea"/>
                <a:cs typeface="+mj-cs"/>
              </a:rPr>
              <a:t>A Closer Look:</a:t>
            </a:r>
          </a:p>
          <a:p>
            <a:pPr>
              <a:lnSpc>
                <a:spcPct val="90000"/>
              </a:lnSpc>
              <a:spcBef>
                <a:spcPct val="0"/>
              </a:spcBef>
              <a:spcAft>
                <a:spcPts val="600"/>
              </a:spcAft>
            </a:pPr>
            <a:r>
              <a:rPr lang="en-US" sz="2800" kern="1200">
                <a:solidFill>
                  <a:schemeClr val="tx1"/>
                </a:solidFill>
                <a:latin typeface="+mj-lt"/>
                <a:ea typeface="+mj-ea"/>
                <a:cs typeface="+mj-cs"/>
              </a:rPr>
              <a:t>School Protective Factors</a:t>
            </a:r>
          </a:p>
        </p:txBody>
      </p:sp>
      <p:sp>
        <p:nvSpPr>
          <p:cNvPr id="3" name="TextBox 2">
            <a:extLst>
              <a:ext uri="{FF2B5EF4-FFF2-40B4-BE49-F238E27FC236}">
                <a16:creationId xmlns:a16="http://schemas.microsoft.com/office/drawing/2014/main" id="{338FDC57-F5E2-C9DD-1B8A-FC159CFD8AF6}"/>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t>Across all racial and ethnic groups, a large gap between reported enjoyment of school and trying their best is apparent.</a:t>
            </a:r>
          </a:p>
          <a:p>
            <a:pPr indent="-228600">
              <a:lnSpc>
                <a:spcPct val="90000"/>
              </a:lnSpc>
              <a:spcAft>
                <a:spcPts val="600"/>
              </a:spcAft>
              <a:buFont typeface="Arial" panose="020B0604020202020204" pitchFamily="34" charset="0"/>
              <a:buChar char="•"/>
            </a:pPr>
            <a:r>
              <a:rPr lang="en-US" sz="2000"/>
              <a:t>This gap was largest for Black or African American students and smallest for American Indian or Alaskan Native youth.</a:t>
            </a:r>
          </a:p>
        </p:txBody>
      </p:sp>
      <p:graphicFrame>
        <p:nvGraphicFramePr>
          <p:cNvPr id="2" name="Chart 1">
            <a:extLst>
              <a:ext uri="{FF2B5EF4-FFF2-40B4-BE49-F238E27FC236}">
                <a16:creationId xmlns:a16="http://schemas.microsoft.com/office/drawing/2014/main" id="{791912A5-A7A3-05FD-D6CA-1BB5CA1D4497}"/>
              </a:ext>
            </a:extLst>
          </p:cNvPr>
          <p:cNvGraphicFramePr/>
          <p:nvPr/>
        </p:nvGraphicFramePr>
        <p:xfrm>
          <a:off x="4654296" y="640080"/>
          <a:ext cx="7629946" cy="6217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4195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B45D2-1C06-F1A5-9328-D42671EDADD7}"/>
              </a:ext>
            </a:extLst>
          </p:cNvPr>
          <p:cNvSpPr txBox="1"/>
          <p:nvPr/>
        </p:nvSpPr>
        <p:spPr>
          <a:xfrm>
            <a:off x="132348" y="534202"/>
            <a:ext cx="4764504" cy="146304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a:solidFill>
                  <a:schemeClr val="tx1"/>
                </a:solidFill>
                <a:latin typeface="+mj-lt"/>
                <a:ea typeface="+mj-ea"/>
                <a:cs typeface="+mj-cs"/>
              </a:rPr>
              <a:t>A Closer Look: </a:t>
            </a:r>
          </a:p>
          <a:p>
            <a:pPr>
              <a:lnSpc>
                <a:spcPct val="90000"/>
              </a:lnSpc>
              <a:spcBef>
                <a:spcPct val="0"/>
              </a:spcBef>
              <a:spcAft>
                <a:spcPts val="600"/>
              </a:spcAft>
            </a:pPr>
            <a:r>
              <a:rPr lang="en-US" sz="2800" kern="1200">
                <a:solidFill>
                  <a:schemeClr val="tx1"/>
                </a:solidFill>
                <a:latin typeface="+mj-lt"/>
                <a:ea typeface="+mj-ea"/>
                <a:cs typeface="+mj-cs"/>
              </a:rPr>
              <a:t>School Protective Factors</a:t>
            </a:r>
          </a:p>
        </p:txBody>
      </p:sp>
      <p:sp>
        <p:nvSpPr>
          <p:cNvPr id="3" name="TextBox 2">
            <a:extLst>
              <a:ext uri="{FF2B5EF4-FFF2-40B4-BE49-F238E27FC236}">
                <a16:creationId xmlns:a16="http://schemas.microsoft.com/office/drawing/2014/main" id="{338FDC57-F5E2-C9DD-1B8A-FC159CFD8AF6}"/>
              </a:ext>
            </a:extLst>
          </p:cNvPr>
          <p:cNvSpPr txBox="1"/>
          <p:nvPr/>
        </p:nvSpPr>
        <p:spPr>
          <a:xfrm>
            <a:off x="4654295" y="502920"/>
            <a:ext cx="6894576" cy="1463040"/>
          </a:xfrm>
          <a:prstGeom prst="rect">
            <a:avLst/>
          </a:prstGeom>
        </p:spPr>
        <p:txBody>
          <a:bodyPr vert="horz" lIns="91440" tIns="45720" rIns="91440" bIns="45720" rtlCol="0" anchor="ctr">
            <a:normAutofit lnSpcReduction="10000"/>
          </a:bodyPr>
          <a:lstStyle/>
          <a:p>
            <a:pPr>
              <a:lnSpc>
                <a:spcPct val="90000"/>
              </a:lnSpc>
              <a:spcAft>
                <a:spcPts val="600"/>
              </a:spcAft>
            </a:pPr>
            <a:r>
              <a:rPr lang="en-US" sz="2000"/>
              <a:t>As with racial and ethnic groups, a large gap between reported enjoyment of school and trying their best was detected across sexual orientations.</a:t>
            </a:r>
          </a:p>
          <a:p>
            <a:pPr>
              <a:lnSpc>
                <a:spcPct val="90000"/>
              </a:lnSpc>
              <a:spcAft>
                <a:spcPts val="600"/>
              </a:spcAft>
            </a:pPr>
            <a:r>
              <a:rPr lang="en-US" sz="2000"/>
              <a:t>The gap was largest for Questioning youth and smallest for Bisexual youth</a:t>
            </a:r>
          </a:p>
        </p:txBody>
      </p:sp>
      <p:graphicFrame>
        <p:nvGraphicFramePr>
          <p:cNvPr id="5" name="Chart 4">
            <a:extLst>
              <a:ext uri="{FF2B5EF4-FFF2-40B4-BE49-F238E27FC236}">
                <a16:creationId xmlns:a16="http://schemas.microsoft.com/office/drawing/2014/main" id="{9097046A-EF97-3832-50CD-14D7905FE603}"/>
              </a:ext>
            </a:extLst>
          </p:cNvPr>
          <p:cNvGraphicFramePr/>
          <p:nvPr/>
        </p:nvGraphicFramePr>
        <p:xfrm>
          <a:off x="630936" y="2290936"/>
          <a:ext cx="10917936" cy="39593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2338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4AA641-8693-FDC1-78CB-4D9D7CEBDA57}"/>
              </a:ext>
            </a:extLst>
          </p:cNvPr>
          <p:cNvSpPr txBox="1"/>
          <p:nvPr/>
        </p:nvSpPr>
        <p:spPr>
          <a:xfrm>
            <a:off x="761840" y="1138265"/>
            <a:ext cx="5334160" cy="140118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kern="1200">
                <a:solidFill>
                  <a:schemeClr val="tx1"/>
                </a:solidFill>
                <a:latin typeface="+mj-lt"/>
                <a:ea typeface="+mj-ea"/>
                <a:cs typeface="+mj-cs"/>
              </a:rPr>
              <a:t>A Closer Look:</a:t>
            </a:r>
          </a:p>
          <a:p>
            <a:pPr>
              <a:lnSpc>
                <a:spcPct val="90000"/>
              </a:lnSpc>
              <a:spcBef>
                <a:spcPct val="0"/>
              </a:spcBef>
              <a:spcAft>
                <a:spcPts val="600"/>
              </a:spcAft>
            </a:pPr>
            <a:r>
              <a:rPr lang="en-US" sz="2800" kern="1200">
                <a:solidFill>
                  <a:schemeClr val="tx1"/>
                </a:solidFill>
                <a:latin typeface="+mj-lt"/>
                <a:ea typeface="+mj-ea"/>
                <a:cs typeface="+mj-cs"/>
              </a:rPr>
              <a:t>School Protective Factors</a:t>
            </a:r>
          </a:p>
        </p:txBody>
      </p:sp>
      <p:sp>
        <p:nvSpPr>
          <p:cNvPr id="3" name="TextBox 2">
            <a:extLst>
              <a:ext uri="{FF2B5EF4-FFF2-40B4-BE49-F238E27FC236}">
                <a16:creationId xmlns:a16="http://schemas.microsoft.com/office/drawing/2014/main" id="{2F5A5874-F5B3-FC9B-160A-559121B6F740}"/>
              </a:ext>
            </a:extLst>
          </p:cNvPr>
          <p:cNvSpPr txBox="1"/>
          <p:nvPr/>
        </p:nvSpPr>
        <p:spPr>
          <a:xfrm>
            <a:off x="761840" y="2551176"/>
            <a:ext cx="4544762" cy="360293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As with other subgroup comparisons, a large gap between reported enjoyment of school and trying their best was detected across sexual gender identities.</a:t>
            </a:r>
          </a:p>
          <a:p>
            <a:pPr indent="-228600">
              <a:lnSpc>
                <a:spcPct val="90000"/>
              </a:lnSpc>
              <a:spcAft>
                <a:spcPts val="600"/>
              </a:spcAft>
              <a:buFont typeface="Arial" panose="020B0604020202020204" pitchFamily="34" charset="0"/>
              <a:buChar char="•"/>
            </a:pPr>
            <a:r>
              <a:rPr lang="en-US" sz="2000"/>
              <a:t>The gap was largest for Female youth and smallest for youth who chose “something else fits better” for this category.</a:t>
            </a:r>
          </a:p>
        </p:txBody>
      </p:sp>
      <p:graphicFrame>
        <p:nvGraphicFramePr>
          <p:cNvPr id="2" name="Chart 1">
            <a:extLst>
              <a:ext uri="{FF2B5EF4-FFF2-40B4-BE49-F238E27FC236}">
                <a16:creationId xmlns:a16="http://schemas.microsoft.com/office/drawing/2014/main" id="{791912A5-A7A3-05FD-D6CA-1BB5CA1D4497}"/>
              </a:ext>
            </a:extLst>
          </p:cNvPr>
          <p:cNvGraphicFramePr/>
          <p:nvPr/>
        </p:nvGraphicFramePr>
        <p:xfrm>
          <a:off x="5860010" y="105970"/>
          <a:ext cx="6331990" cy="6646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1443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heart shaped pillow with a wooden heart and flowers&#10;&#10;Description automatically generated">
            <a:extLst>
              <a:ext uri="{FF2B5EF4-FFF2-40B4-BE49-F238E27FC236}">
                <a16:creationId xmlns:a16="http://schemas.microsoft.com/office/drawing/2014/main" id="{6C3D5BA1-5F82-CB76-97AD-CD5DBE129E4E}"/>
              </a:ext>
            </a:extLst>
          </p:cNvPr>
          <p:cNvPicPr>
            <a:picLocks noChangeAspect="1"/>
          </p:cNvPicPr>
          <p:nvPr/>
        </p:nvPicPr>
        <p:blipFill rotWithShape="1">
          <a:blip r:embed="rId3">
            <a:extLst>
              <a:ext uri="{28A0092B-C50C-407E-A947-70E740481C1C}">
                <a14:useLocalDpi xmlns:a14="http://schemas.microsoft.com/office/drawing/2010/main" val="0"/>
              </a:ext>
            </a:extLst>
          </a:blip>
          <a:srcRect l="12465" r="716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9E0F0C-FB41-46FD-96D1-FB54B8D4CECB}"/>
              </a:ext>
            </a:extLst>
          </p:cNvPr>
          <p:cNvSpPr>
            <a:spLocks noGrp="1"/>
          </p:cNvSpPr>
          <p:nvPr>
            <p:ph type="title"/>
          </p:nvPr>
        </p:nvSpPr>
        <p:spPr>
          <a:xfrm>
            <a:off x="6903720" y="365125"/>
            <a:ext cx="5166360" cy="1899912"/>
          </a:xfrm>
        </p:spPr>
        <p:txBody>
          <a:bodyPr>
            <a:normAutofit/>
          </a:bodyPr>
          <a:lstStyle/>
          <a:p>
            <a:r>
              <a:rPr lang="en-US" sz="4200" b="1">
                <a:solidFill>
                  <a:srgbClr val="0077C8"/>
                </a:solidFill>
                <a:latin typeface="+mn-lt"/>
              </a:rPr>
              <a:t>Acknowledgements</a:t>
            </a:r>
          </a:p>
        </p:txBody>
      </p:sp>
      <p:sp>
        <p:nvSpPr>
          <p:cNvPr id="3" name="Content Placeholder 2">
            <a:extLst>
              <a:ext uri="{FF2B5EF4-FFF2-40B4-BE49-F238E27FC236}">
                <a16:creationId xmlns:a16="http://schemas.microsoft.com/office/drawing/2014/main" id="{421BE9AF-046B-48C5-A23F-963AF8CC10C4}"/>
              </a:ext>
            </a:extLst>
          </p:cNvPr>
          <p:cNvSpPr>
            <a:spLocks noGrp="1"/>
          </p:cNvSpPr>
          <p:nvPr>
            <p:ph idx="1"/>
          </p:nvPr>
        </p:nvSpPr>
        <p:spPr>
          <a:xfrm>
            <a:off x="6096001" y="2434201"/>
            <a:ext cx="6092950" cy="3742762"/>
          </a:xfrm>
        </p:spPr>
        <p:txBody>
          <a:bodyPr vert="horz" lIns="91440" tIns="45720" rIns="91440" bIns="45720" rtlCol="0" anchor="t">
            <a:normAutofit/>
          </a:bodyPr>
          <a:lstStyle/>
          <a:p>
            <a:r>
              <a:rPr lang="en-US"/>
              <a:t>Washington State Health Care Authority (HCA)</a:t>
            </a:r>
          </a:p>
          <a:p>
            <a:r>
              <a:rPr lang="en-US"/>
              <a:t>Community Prevention &amp; Wellness Initiative (CPWI) Communities and Coalition Coordinators </a:t>
            </a:r>
          </a:p>
          <a:p>
            <a:endParaRPr lang="en-US" sz="2000"/>
          </a:p>
        </p:txBody>
      </p:sp>
      <p:sp>
        <p:nvSpPr>
          <p:cNvPr id="4" name="Slide Number Placeholder 3">
            <a:extLst>
              <a:ext uri="{FF2B5EF4-FFF2-40B4-BE49-F238E27FC236}">
                <a16:creationId xmlns:a16="http://schemas.microsoft.com/office/drawing/2014/main" id="{5D2A6D2D-43BD-4A92-A89D-E8E7F79C16D3}"/>
              </a:ext>
            </a:extLst>
          </p:cNvPr>
          <p:cNvSpPr>
            <a:spLocks noGrp="1"/>
          </p:cNvSpPr>
          <p:nvPr>
            <p:ph type="sldNum" sz="quarter" idx="12"/>
          </p:nvPr>
        </p:nvSpPr>
        <p:spPr>
          <a:xfrm>
            <a:off x="8610600" y="6356350"/>
            <a:ext cx="2743200" cy="365125"/>
          </a:xfrm>
        </p:spPr>
        <p:txBody>
          <a:bodyPr>
            <a:normAutofit/>
          </a:bodyPr>
          <a:lstStyle/>
          <a:p>
            <a:pPr>
              <a:spcAft>
                <a:spcPts val="600"/>
              </a:spcAft>
            </a:pPr>
            <a:fld id="{E29BB907-442F-4E8C-BB76-6C115D132942}" type="slidenum">
              <a:rPr lang="en-US" smtClean="0"/>
              <a:pPr>
                <a:spcAft>
                  <a:spcPts val="600"/>
                </a:spcAft>
              </a:pPr>
              <a:t>4</a:t>
            </a:fld>
            <a:endParaRPr lang="en-US"/>
          </a:p>
        </p:txBody>
      </p:sp>
    </p:spTree>
    <p:extLst>
      <p:ext uri="{BB962C8B-B14F-4D97-AF65-F5344CB8AC3E}">
        <p14:creationId xmlns:p14="http://schemas.microsoft.com/office/powerpoint/2010/main" val="1077361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46E58-5E9E-4D3C-9ED4-A41A6CB5951C}"/>
              </a:ext>
            </a:extLst>
          </p:cNvPr>
          <p:cNvSpPr>
            <a:spLocks noGrp="1"/>
          </p:cNvSpPr>
          <p:nvPr>
            <p:ph type="title"/>
          </p:nvPr>
        </p:nvSpPr>
        <p:spPr>
          <a:xfrm>
            <a:off x="838200" y="556995"/>
            <a:ext cx="10515600" cy="1133693"/>
          </a:xfrm>
        </p:spPr>
        <p:txBody>
          <a:bodyPr>
            <a:normAutofit/>
          </a:bodyPr>
          <a:lstStyle/>
          <a:p>
            <a:r>
              <a:rPr lang="en-US" sz="4200" b="1">
                <a:solidFill>
                  <a:srgbClr val="0077C8"/>
                </a:solidFill>
                <a:latin typeface="+mn-lt"/>
              </a:rPr>
              <a:t>Today’s Presentation</a:t>
            </a:r>
          </a:p>
        </p:txBody>
      </p:sp>
      <p:sp>
        <p:nvSpPr>
          <p:cNvPr id="4" name="Slide Number Placeholder 3">
            <a:extLst>
              <a:ext uri="{FF2B5EF4-FFF2-40B4-BE49-F238E27FC236}">
                <a16:creationId xmlns:a16="http://schemas.microsoft.com/office/drawing/2014/main" id="{49C626DB-8BBD-4D91-99A7-4FBBA3D2818C}"/>
              </a:ext>
            </a:extLst>
          </p:cNvPr>
          <p:cNvSpPr>
            <a:spLocks noGrp="1"/>
          </p:cNvSpPr>
          <p:nvPr>
            <p:ph type="sldNum" sz="quarter" idx="12"/>
          </p:nvPr>
        </p:nvSpPr>
        <p:spPr>
          <a:xfrm>
            <a:off x="8610600" y="6356350"/>
            <a:ext cx="2743200" cy="365125"/>
          </a:xfrm>
        </p:spPr>
        <p:txBody>
          <a:bodyPr>
            <a:normAutofit/>
          </a:bodyPr>
          <a:lstStyle/>
          <a:p>
            <a:pPr>
              <a:spcAft>
                <a:spcPts val="600"/>
              </a:spcAft>
            </a:pPr>
            <a:fld id="{E29BB907-442F-4E8C-BB76-6C115D132942}" type="slidenum">
              <a:rPr lang="en-US" smtClean="0"/>
              <a:pPr>
                <a:spcAft>
                  <a:spcPts val="600"/>
                </a:spcAft>
              </a:pPr>
              <a:t>5</a:t>
            </a:fld>
            <a:endParaRPr lang="en-US"/>
          </a:p>
        </p:txBody>
      </p:sp>
      <p:graphicFrame>
        <p:nvGraphicFramePr>
          <p:cNvPr id="6" name="Content Placeholder 2">
            <a:extLst>
              <a:ext uri="{FF2B5EF4-FFF2-40B4-BE49-F238E27FC236}">
                <a16:creationId xmlns:a16="http://schemas.microsoft.com/office/drawing/2014/main" id="{46BF64EC-4983-408C-AA47-1EC6B5765CCB}"/>
              </a:ext>
            </a:extLst>
          </p:cNvPr>
          <p:cNvGraphicFramePr>
            <a:graphicFrameLocks noGrp="1"/>
          </p:cNvGraphicFramePr>
          <p:nvPr>
            <p:ph idx="1"/>
            <p:extLst>
              <p:ext uri="{D42A27DB-BD31-4B8C-83A1-F6EECF244321}">
                <p14:modId xmlns:p14="http://schemas.microsoft.com/office/powerpoint/2010/main" val="383324495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3464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2" descr="Two birds standing on a bird bath">
            <a:extLst>
              <a:ext uri="{FF2B5EF4-FFF2-40B4-BE49-F238E27FC236}">
                <a16:creationId xmlns:a16="http://schemas.microsoft.com/office/drawing/2014/main" id="{AE5ADB4E-9B0B-A154-DD6A-DA8B50D0914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060"/>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48C030F0-0A89-1B0C-7D6C-B3E1AB8A6F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29BB907-442F-4E8C-BB76-6C115D132942}" type="slidenum">
              <a:rPr lang="en-US" smtClean="0">
                <a:solidFill>
                  <a:srgbClr val="FFFFFF"/>
                </a:solidFill>
              </a:rPr>
              <a:pPr>
                <a:spcAft>
                  <a:spcPts val="600"/>
                </a:spcAft>
              </a:pPr>
              <a:t>6</a:t>
            </a:fld>
            <a:endParaRPr lang="en-US">
              <a:solidFill>
                <a:srgbClr val="FFFFFF"/>
              </a:solidFill>
            </a:endParaRPr>
          </a:p>
        </p:txBody>
      </p:sp>
      <p:sp>
        <p:nvSpPr>
          <p:cNvPr id="5" name="Rectangle 4">
            <a:extLst>
              <a:ext uri="{FF2B5EF4-FFF2-40B4-BE49-F238E27FC236}">
                <a16:creationId xmlns:a16="http://schemas.microsoft.com/office/drawing/2014/main" id="{C6CA7838-A3BF-09DA-31D8-6A1793D1916C}"/>
              </a:ext>
            </a:extLst>
          </p:cNvPr>
          <p:cNvSpPr/>
          <p:nvPr/>
        </p:nvSpPr>
        <p:spPr>
          <a:xfrm>
            <a:off x="3048" y="4292390"/>
            <a:ext cx="12188952" cy="257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solidFill>
                <a:schemeClr val="tx1"/>
              </a:solidFill>
            </a:endParaRPr>
          </a:p>
        </p:txBody>
      </p:sp>
      <p:sp>
        <p:nvSpPr>
          <p:cNvPr id="6" name="Title 4">
            <a:extLst>
              <a:ext uri="{FF2B5EF4-FFF2-40B4-BE49-F238E27FC236}">
                <a16:creationId xmlns:a16="http://schemas.microsoft.com/office/drawing/2014/main" id="{A7116CCC-4C6B-2826-42DD-175BCD483FA2}"/>
              </a:ext>
            </a:extLst>
          </p:cNvPr>
          <p:cNvSpPr>
            <a:spLocks noGrp="1"/>
          </p:cNvSpPr>
          <p:nvPr>
            <p:ph type="title"/>
          </p:nvPr>
        </p:nvSpPr>
        <p:spPr>
          <a:xfrm>
            <a:off x="173406" y="4451088"/>
            <a:ext cx="2251993" cy="2294090"/>
          </a:xfrm>
        </p:spPr>
        <p:txBody>
          <a:bodyPr anchor="ctr">
            <a:normAutofit/>
          </a:bodyPr>
          <a:lstStyle/>
          <a:p>
            <a:r>
              <a:rPr lang="en-US" sz="3600" b="1">
                <a:solidFill>
                  <a:srgbClr val="0070C0"/>
                </a:solidFill>
                <a:latin typeface="+mn-lt"/>
              </a:rPr>
              <a:t>Warm-Up Activity</a:t>
            </a:r>
          </a:p>
        </p:txBody>
      </p:sp>
      <p:sp>
        <p:nvSpPr>
          <p:cNvPr id="7" name="Content Placeholder 2">
            <a:extLst>
              <a:ext uri="{FF2B5EF4-FFF2-40B4-BE49-F238E27FC236}">
                <a16:creationId xmlns:a16="http://schemas.microsoft.com/office/drawing/2014/main" id="{BD25FB60-51CB-A68A-ECFC-67A0E55DCD92}"/>
              </a:ext>
            </a:extLst>
          </p:cNvPr>
          <p:cNvSpPr txBox="1">
            <a:spLocks/>
          </p:cNvSpPr>
          <p:nvPr/>
        </p:nvSpPr>
        <p:spPr>
          <a:xfrm>
            <a:off x="2745912" y="4451088"/>
            <a:ext cx="6557575" cy="2162363"/>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Scan the QR code with your phone or go to </a:t>
            </a:r>
            <a:r>
              <a:rPr lang="en-US" sz="3200" b="1"/>
              <a:t>Menti.com </a:t>
            </a:r>
            <a:r>
              <a:rPr lang="en-US" sz="2400"/>
              <a:t>and enter code </a:t>
            </a:r>
            <a:r>
              <a:rPr lang="en-US" sz="3200" b="1"/>
              <a:t>4985 4158</a:t>
            </a:r>
          </a:p>
          <a:p>
            <a:r>
              <a:rPr lang="en-US" sz="2400"/>
              <a:t>What does health equity look like in the context of your work? </a:t>
            </a:r>
          </a:p>
        </p:txBody>
      </p:sp>
      <p:pic>
        <p:nvPicPr>
          <p:cNvPr id="10" name="Picture 9" descr="A qr code on a white background&#10;&#10;Description automatically generated">
            <a:extLst>
              <a:ext uri="{FF2B5EF4-FFF2-40B4-BE49-F238E27FC236}">
                <a16:creationId xmlns:a16="http://schemas.microsoft.com/office/drawing/2014/main" id="{B076D653-4F2A-43BA-2376-7B539817E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3633" y="4292390"/>
            <a:ext cx="2529319" cy="2529319"/>
          </a:xfrm>
          <a:prstGeom prst="rect">
            <a:avLst/>
          </a:prstGeom>
        </p:spPr>
      </p:pic>
    </p:spTree>
    <p:extLst>
      <p:ext uri="{BB962C8B-B14F-4D97-AF65-F5344CB8AC3E}">
        <p14:creationId xmlns:p14="http://schemas.microsoft.com/office/powerpoint/2010/main" val="349477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9CFCDAF-46CE-4056-866C-5EE9122FD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a:extLst>
              <a:ext uri="{FF2B5EF4-FFF2-40B4-BE49-F238E27FC236}">
                <a16:creationId xmlns:a16="http://schemas.microsoft.com/office/drawing/2014/main" id="{9F587EB1-1674-4B8B-88AD-2A81FFFB5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Landscape of potted plants and shrubs with variegated leaves in vivid warm colors and green hues, viewed from overhead">
            <a:extLst>
              <a:ext uri="{FF2B5EF4-FFF2-40B4-BE49-F238E27FC236}">
                <a16:creationId xmlns:a16="http://schemas.microsoft.com/office/drawing/2014/main" id="{C96B1321-1BE9-69C4-D664-15F2E087C378}"/>
              </a:ext>
            </a:extLst>
          </p:cNvPr>
          <p:cNvPicPr>
            <a:picLocks/>
          </p:cNvPicPr>
          <p:nvPr/>
        </p:nvPicPr>
        <p:blipFill rotWithShape="1">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rcRect t="7865" b="7865"/>
          <a:stretch/>
        </p:blipFill>
        <p:spPr>
          <a:xfrm>
            <a:off x="0" y="1322727"/>
            <a:ext cx="7246887" cy="4308766"/>
          </a:xfrm>
          <a:prstGeom prst="rect">
            <a:avLst/>
          </a:prstGeom>
        </p:spPr>
      </p:pic>
      <p:sp>
        <p:nvSpPr>
          <p:cNvPr id="2" name="Title 1"/>
          <p:cNvSpPr>
            <a:spLocks noGrp="1"/>
          </p:cNvSpPr>
          <p:nvPr>
            <p:ph type="title"/>
          </p:nvPr>
        </p:nvSpPr>
        <p:spPr>
          <a:xfrm>
            <a:off x="838199" y="381934"/>
            <a:ext cx="5257801" cy="5181523"/>
          </a:xfrm>
        </p:spPr>
        <p:txBody>
          <a:bodyPr anchor="b">
            <a:normAutofit/>
          </a:bodyPr>
          <a:lstStyle/>
          <a:p>
            <a:r>
              <a:rPr lang="en-US" sz="8000" b="1">
                <a:solidFill>
                  <a:srgbClr val="FFFFFF"/>
                </a:solidFill>
                <a:latin typeface="+mn-lt"/>
              </a:rPr>
              <a:t>Behavioral </a:t>
            </a:r>
            <a:br>
              <a:rPr lang="en-US" sz="8000" b="1">
                <a:solidFill>
                  <a:srgbClr val="FFFFFF"/>
                </a:solidFill>
                <a:latin typeface="+mn-lt"/>
              </a:rPr>
            </a:br>
            <a:r>
              <a:rPr lang="en-US" sz="8000" b="1">
                <a:solidFill>
                  <a:srgbClr val="FFFFFF"/>
                </a:solidFill>
                <a:latin typeface="+mn-lt"/>
              </a:rPr>
              <a:t>Health </a:t>
            </a:r>
            <a:br>
              <a:rPr lang="en-US" sz="8000" b="1">
                <a:solidFill>
                  <a:srgbClr val="FFFFFF"/>
                </a:solidFill>
                <a:latin typeface="+mn-lt"/>
              </a:rPr>
            </a:br>
            <a:r>
              <a:rPr lang="en-US" sz="8000" b="1">
                <a:solidFill>
                  <a:srgbClr val="FFFFFF"/>
                </a:solidFill>
                <a:latin typeface="+mn-lt"/>
              </a:rPr>
              <a:t>Equity</a:t>
            </a:r>
          </a:p>
        </p:txBody>
      </p:sp>
      <p:cxnSp>
        <p:nvCxnSpPr>
          <p:cNvPr id="42" name="Straight Connector 4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73056"/>
            <a:ext cx="0" cy="6476066"/>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2814"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1594"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7274"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229041" y="698643"/>
            <a:ext cx="4456275" cy="5521182"/>
          </a:xfrm>
        </p:spPr>
        <p:txBody>
          <a:bodyPr anchor="b">
            <a:normAutofit/>
          </a:bodyPr>
          <a:lstStyle/>
          <a:p>
            <a:r>
              <a:rPr lang="en-US" sz="2000">
                <a:solidFill>
                  <a:srgbClr val="FFFFFF"/>
                </a:solidFill>
              </a:rPr>
              <a:t>Leading causes of death are behavioral </a:t>
            </a:r>
            <a:r>
              <a:rPr lang="en-US" sz="2000" b="1">
                <a:solidFill>
                  <a:srgbClr val="FFFFFF"/>
                </a:solidFill>
              </a:rPr>
              <a:t>and</a:t>
            </a:r>
            <a:r>
              <a:rPr lang="en-US" sz="2000">
                <a:solidFill>
                  <a:srgbClr val="FFFFFF"/>
                </a:solidFill>
              </a:rPr>
              <a:t> preventable</a:t>
            </a:r>
          </a:p>
          <a:p>
            <a:pPr lvl="1"/>
            <a:r>
              <a:rPr lang="en-US" sz="2000">
                <a:solidFill>
                  <a:srgbClr val="FFFFFF"/>
                </a:solidFill>
              </a:rPr>
              <a:t>Tobacco</a:t>
            </a:r>
          </a:p>
          <a:p>
            <a:pPr lvl="1"/>
            <a:r>
              <a:rPr lang="en-US" sz="2000">
                <a:solidFill>
                  <a:srgbClr val="FFFFFF"/>
                </a:solidFill>
              </a:rPr>
              <a:t>Substance Use </a:t>
            </a:r>
          </a:p>
          <a:p>
            <a:r>
              <a:rPr lang="en-US" sz="2000">
                <a:solidFill>
                  <a:srgbClr val="FFFFFF"/>
                </a:solidFill>
              </a:rPr>
              <a:t>Adolescence: “the first barrier to health promotion.”</a:t>
            </a:r>
          </a:p>
          <a:p>
            <a:r>
              <a:rPr lang="en-US" sz="2000">
                <a:solidFill>
                  <a:srgbClr val="FFFFFF"/>
                </a:solidFill>
              </a:rPr>
              <a:t>As health is socially determined, more privileged groups tend to have more favorable outcomes compared marginalized groups</a:t>
            </a:r>
          </a:p>
          <a:p>
            <a:r>
              <a:rPr lang="en-US" sz="2000">
                <a:solidFill>
                  <a:srgbClr val="FFFFFF"/>
                </a:solidFill>
              </a:rPr>
              <a:t>Closing gaps in adolescent disparities can have impact on adulthood disparities</a:t>
            </a:r>
          </a:p>
          <a:p>
            <a:pPr marL="457200" lvl="1" indent="0">
              <a:buNone/>
            </a:pPr>
            <a:endParaRPr lang="en-US" sz="2000">
              <a:solidFill>
                <a:srgbClr val="FFFFFF"/>
              </a:solidFill>
            </a:endParaRPr>
          </a:p>
          <a:p>
            <a:pPr lvl="1"/>
            <a:endParaRPr lang="en-US" sz="2000">
              <a:solidFill>
                <a:srgbClr val="FFFFFF"/>
              </a:solidFill>
            </a:endParaRPr>
          </a:p>
        </p:txBody>
      </p:sp>
      <p:sp>
        <p:nvSpPr>
          <p:cNvPr id="6" name="Slide Number Placeholder 5"/>
          <p:cNvSpPr>
            <a:spLocks noGrp="1"/>
          </p:cNvSpPr>
          <p:nvPr>
            <p:ph type="sldNum" sz="quarter" idx="12"/>
          </p:nvPr>
        </p:nvSpPr>
        <p:spPr>
          <a:xfrm>
            <a:off x="8610600" y="6356350"/>
            <a:ext cx="2743200" cy="365125"/>
          </a:xfrm>
        </p:spPr>
        <p:txBody>
          <a:bodyPr>
            <a:normAutofit/>
          </a:bodyPr>
          <a:lstStyle/>
          <a:p>
            <a:pPr>
              <a:spcAft>
                <a:spcPts val="600"/>
              </a:spcAft>
            </a:pPr>
            <a:fld id="{E29BB907-442F-4E8C-BB76-6C115D132942}" type="slidenum">
              <a:rPr lang="en-US">
                <a:solidFill>
                  <a:srgbClr val="FFFFFF">
                    <a:alpha val="60000"/>
                  </a:srgbClr>
                </a:solidFill>
              </a:rPr>
              <a:pPr>
                <a:spcAft>
                  <a:spcPts val="600"/>
                </a:spcAft>
              </a:pPr>
              <a:t>7</a:t>
            </a:fld>
            <a:endParaRPr lang="en-US">
              <a:solidFill>
                <a:srgbClr val="FFFFFF">
                  <a:alpha val="60000"/>
                </a:srgbClr>
              </a:solidFill>
            </a:endParaRPr>
          </a:p>
        </p:txBody>
      </p:sp>
      <p:sp>
        <p:nvSpPr>
          <p:cNvPr id="5" name="TextBox 4">
            <a:extLst>
              <a:ext uri="{FF2B5EF4-FFF2-40B4-BE49-F238E27FC236}">
                <a16:creationId xmlns:a16="http://schemas.microsoft.com/office/drawing/2014/main" id="{CC4901BD-045D-609C-CE24-6DCEBED20C52}"/>
              </a:ext>
            </a:extLst>
          </p:cNvPr>
          <p:cNvSpPr txBox="1"/>
          <p:nvPr/>
        </p:nvSpPr>
        <p:spPr>
          <a:xfrm>
            <a:off x="-56137" y="5825435"/>
            <a:ext cx="7303023" cy="938719"/>
          </a:xfrm>
          <a:prstGeom prst="rect">
            <a:avLst/>
          </a:prstGeom>
          <a:noFill/>
        </p:spPr>
        <p:txBody>
          <a:bodyPr wrap="square">
            <a:spAutoFit/>
          </a:bodyPr>
          <a:lstStyle/>
          <a:p>
            <a:pPr indent="-457200">
              <a:spcAft>
                <a:spcPts val="600"/>
              </a:spcAft>
            </a:pPr>
            <a:r>
              <a:rPr lang="en-US" sz="900"/>
              <a:t>Adrian, M., Charlesworth-</a:t>
            </a:r>
            <a:r>
              <a:rPr lang="en-US" sz="900" err="1"/>
              <a:t>Attie</a:t>
            </a:r>
            <a:r>
              <a:rPr lang="en-US" sz="900"/>
              <a:t>, S., Vander Stoep, A. </a:t>
            </a:r>
            <a:r>
              <a:rPr lang="en-US" sz="900" i="1"/>
              <a:t>et al.</a:t>
            </a:r>
            <a:r>
              <a:rPr lang="en-US" sz="900"/>
              <a:t> Health Promotion Behaviors in Adolescents: Prevalence and Association with Mental Health Status in a Statewide Sample. </a:t>
            </a:r>
            <a:r>
              <a:rPr lang="en-US" sz="900" i="1"/>
              <a:t>J </a:t>
            </a:r>
            <a:r>
              <a:rPr lang="en-US" sz="900" i="1" err="1"/>
              <a:t>Behav</a:t>
            </a:r>
            <a:r>
              <a:rPr lang="en-US" sz="900" i="1"/>
              <a:t> Health Serv Res</a:t>
            </a:r>
            <a:r>
              <a:rPr lang="en-US" sz="900"/>
              <a:t> </a:t>
            </a:r>
            <a:r>
              <a:rPr lang="en-US" sz="900" b="1"/>
              <a:t>41</a:t>
            </a:r>
            <a:r>
              <a:rPr lang="en-US" sz="900"/>
              <a:t>, 140–152 (2014). </a:t>
            </a:r>
            <a:r>
              <a:rPr lang="en-US" sz="900">
                <a:hlinkClick r:id="rId4"/>
              </a:rPr>
              <a:t>https://doi.org/10.1007/s11414-013-9370-y</a:t>
            </a:r>
            <a:endParaRPr lang="en-US" sz="900"/>
          </a:p>
          <a:p>
            <a:pPr indent="-457200">
              <a:spcAft>
                <a:spcPts val="600"/>
              </a:spcAft>
            </a:pPr>
            <a:endParaRPr lang="en-US" sz="900"/>
          </a:p>
          <a:p>
            <a:pPr>
              <a:spcAft>
                <a:spcPts val="600"/>
              </a:spcAft>
            </a:pPr>
            <a:r>
              <a:rPr lang="en-US" sz="900"/>
              <a:t>Kevin </a:t>
            </a:r>
            <a:r>
              <a:rPr lang="en-US" sz="900" err="1"/>
              <a:t>Fiscella</a:t>
            </a:r>
            <a:r>
              <a:rPr lang="en-US" sz="900"/>
              <a:t>, Harriet </a:t>
            </a:r>
            <a:r>
              <a:rPr lang="en-US" sz="900" err="1"/>
              <a:t>Kitzman</a:t>
            </a:r>
            <a:r>
              <a:rPr lang="en-US" sz="900"/>
              <a:t>; Disparities in Academic Achievement and Health: The Intersection of Child Education and Health Policy. </a:t>
            </a:r>
            <a:r>
              <a:rPr lang="en-US" sz="900" i="1"/>
              <a:t>Pediatrics</a:t>
            </a:r>
            <a:r>
              <a:rPr lang="en-US" sz="900"/>
              <a:t> March 2009; 123 (3): 1073–1080. 10.1542/peds.2008-0533</a:t>
            </a:r>
          </a:p>
        </p:txBody>
      </p:sp>
    </p:spTree>
    <p:extLst>
      <p:ext uri="{BB962C8B-B14F-4D97-AF65-F5344CB8AC3E}">
        <p14:creationId xmlns:p14="http://schemas.microsoft.com/office/powerpoint/2010/main" val="340841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03F41AC-F690-4E67-BC22-50049D14C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69BBCA1-89BA-4CF6-9CE0-7E8BEB04C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1"/>
              </a:gs>
              <a:gs pos="100000">
                <a:schemeClr val="accent2">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Rectangle 62">
            <a:extLst>
              <a:ext uri="{FF2B5EF4-FFF2-40B4-BE49-F238E27FC236}">
                <a16:creationId xmlns:a16="http://schemas.microsoft.com/office/drawing/2014/main" id="{4E94261F-1ED3-4E90-88E6-134791440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16"/>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2" name="Picture 31">
            <a:extLst>
              <a:ext uri="{FF2B5EF4-FFF2-40B4-BE49-F238E27FC236}">
                <a16:creationId xmlns:a16="http://schemas.microsoft.com/office/drawing/2014/main" id="{F86F8A09-BDD3-260D-D72F-FFF4F01F3BE4}"/>
              </a:ext>
            </a:extLst>
          </p:cNvPr>
          <p:cNvPicPr>
            <a:picLocks noChangeAspect="1"/>
          </p:cNvPicPr>
          <p:nvPr/>
        </p:nvPicPr>
        <p:blipFill rotWithShape="1">
          <a:blip r:embed="rId3">
            <a:alphaModFix amt="40000"/>
          </a:blip>
          <a:srcRect l="44219" r="1" b="1"/>
          <a:stretch/>
        </p:blipFill>
        <p:spPr>
          <a:xfrm>
            <a:off x="6902452" y="6716"/>
            <a:ext cx="5289548" cy="6851284"/>
          </a:xfrm>
          <a:prstGeom prst="rect">
            <a:avLst/>
          </a:prstGeom>
          <a:effectLst>
            <a:softEdge rad="444500"/>
          </a:effectLst>
        </p:spPr>
      </p:pic>
      <p:sp>
        <p:nvSpPr>
          <p:cNvPr id="2" name="Title 1"/>
          <p:cNvSpPr>
            <a:spLocks noGrp="1"/>
          </p:cNvSpPr>
          <p:nvPr>
            <p:ph type="title"/>
          </p:nvPr>
        </p:nvSpPr>
        <p:spPr>
          <a:xfrm>
            <a:off x="1578043" y="590062"/>
            <a:ext cx="5347266" cy="2838938"/>
          </a:xfrm>
        </p:spPr>
        <p:txBody>
          <a:bodyPr vert="horz" lIns="91440" tIns="45720" rIns="91440" bIns="45720" rtlCol="0" anchor="b">
            <a:normAutofit fontScale="90000"/>
          </a:bodyPr>
          <a:lstStyle/>
          <a:p>
            <a:r>
              <a:rPr lang="en-US" sz="3900" b="1">
                <a:solidFill>
                  <a:srgbClr val="FFFFFF"/>
                </a:solidFill>
              </a:rPr>
              <a:t>Overview of the Community Prevention and Wellness Initiative (CPWI) and Summary of Findings</a:t>
            </a:r>
          </a:p>
        </p:txBody>
      </p:sp>
      <p:sp>
        <p:nvSpPr>
          <p:cNvPr id="5" name="Slide Number Placeholder 4"/>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defRPr/>
            </a:pPr>
            <a:fld id="{E29BB907-442F-4E8C-BB76-6C115D132942}"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grpSp>
        <p:nvGrpSpPr>
          <p:cNvPr id="65" name="Group 64">
            <a:extLst>
              <a:ext uri="{FF2B5EF4-FFF2-40B4-BE49-F238E27FC236}">
                <a16:creationId xmlns:a16="http://schemas.microsoft.com/office/drawing/2014/main" id="{8B65D8A2-EC69-49A4-8897-4C4FE08B7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3696" y="1606411"/>
            <a:ext cx="465456" cy="581432"/>
            <a:chOff x="653696" y="1606411"/>
            <a:chExt cx="465456" cy="581432"/>
          </a:xfrm>
          <a:solidFill>
            <a:srgbClr val="FFFFFF"/>
          </a:solidFill>
        </p:grpSpPr>
        <p:sp>
          <p:nvSpPr>
            <p:cNvPr id="66"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endParaRPr lang="en-US">
                <a:solidFill>
                  <a:srgbClr val="FFFFFF"/>
                </a:solidFill>
              </a:endParaRPr>
            </a:p>
          </p:txBody>
        </p:sp>
        <p:sp>
          <p:nvSpPr>
            <p:cNvPr id="67"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6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70" name="Straight Connector 6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811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29BB907-442F-4E8C-BB76-6C115D132942}" type="slidenum">
              <a:rPr lang="en-US" smtClean="0"/>
              <a:t>9</a:t>
            </a:fld>
            <a:endParaRPr lang="en-US"/>
          </a:p>
        </p:txBody>
      </p:sp>
      <p:sp>
        <p:nvSpPr>
          <p:cNvPr id="4" name="Title 4">
            <a:extLst>
              <a:ext uri="{FF2B5EF4-FFF2-40B4-BE49-F238E27FC236}">
                <a16:creationId xmlns:a16="http://schemas.microsoft.com/office/drawing/2014/main" id="{99636565-AE4C-FC58-D985-86873484B135}"/>
              </a:ext>
            </a:extLst>
          </p:cNvPr>
          <p:cNvSpPr>
            <a:spLocks noGrp="1"/>
          </p:cNvSpPr>
          <p:nvPr>
            <p:ph type="title"/>
          </p:nvPr>
        </p:nvSpPr>
        <p:spPr>
          <a:xfrm>
            <a:off x="460319" y="486742"/>
            <a:ext cx="7466988" cy="1057642"/>
          </a:xfrm>
        </p:spPr>
        <p:txBody>
          <a:bodyPr>
            <a:normAutofit fontScale="90000"/>
          </a:bodyPr>
          <a:lstStyle/>
          <a:p>
            <a:r>
              <a:rPr lang="en-US" sz="4200" b="1">
                <a:solidFill>
                  <a:srgbClr val="0077C8"/>
                </a:solidFill>
                <a:latin typeface="+mn-lt"/>
              </a:rPr>
              <a:t>The Washington State CPWI Model</a:t>
            </a:r>
          </a:p>
        </p:txBody>
      </p:sp>
      <p:pic>
        <p:nvPicPr>
          <p:cNvPr id="2" name="Picture 1">
            <a:extLst>
              <a:ext uri="{FF2B5EF4-FFF2-40B4-BE49-F238E27FC236}">
                <a16:creationId xmlns:a16="http://schemas.microsoft.com/office/drawing/2014/main" id="{7A2FC5E6-DC2C-6C73-04A6-6EECC0C639F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4333" y="2802558"/>
            <a:ext cx="11943333" cy="2547816"/>
          </a:xfrm>
          <a:prstGeom prst="rect">
            <a:avLst/>
          </a:prstGeom>
        </p:spPr>
      </p:pic>
    </p:spTree>
    <p:extLst>
      <p:ext uri="{BB962C8B-B14F-4D97-AF65-F5344CB8AC3E}">
        <p14:creationId xmlns:p14="http://schemas.microsoft.com/office/powerpoint/2010/main" val="183532306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HCA Style Guide 2">
      <a:dk1>
        <a:sysClr val="windowText" lastClr="000000"/>
      </a:dk1>
      <a:lt1>
        <a:sysClr val="window" lastClr="FFFFFF"/>
      </a:lt1>
      <a:dk2>
        <a:srgbClr val="003E51"/>
      </a:dk2>
      <a:lt2>
        <a:srgbClr val="FFF7E7"/>
      </a:lt2>
      <a:accent1>
        <a:srgbClr val="5B7F95"/>
      </a:accent1>
      <a:accent2>
        <a:srgbClr val="F2A900"/>
      </a:accent2>
      <a:accent3>
        <a:srgbClr val="925D9C"/>
      </a:accent3>
      <a:accent4>
        <a:srgbClr val="0077C8"/>
      </a:accent4>
      <a:accent5>
        <a:srgbClr val="97D700"/>
      </a:accent5>
      <a:accent6>
        <a:srgbClr val="FF671F"/>
      </a:accent6>
      <a:hlink>
        <a:srgbClr val="0563C1"/>
      </a:hlink>
      <a:folHlink>
        <a:srgbClr val="954F72"/>
      </a:folHlink>
    </a:clrScheme>
    <a:fontScheme name="HCA">
      <a:majorFont>
        <a:latin typeface="Nuni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2888719-baa4-4c10-9163-e0b219d5a182" xsi:nil="true"/>
    <lcf76f155ced4ddcb4097134ff3c332f xmlns="46b962d9-db28-40e9-9332-8781361aefd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9113461B67C046869C79390E0157DA" ma:contentTypeVersion="13" ma:contentTypeDescription="Create a new document." ma:contentTypeScope="" ma:versionID="0f33be31f9ecda75c8725780206607f0">
  <xsd:schema xmlns:xsd="http://www.w3.org/2001/XMLSchema" xmlns:xs="http://www.w3.org/2001/XMLSchema" xmlns:p="http://schemas.microsoft.com/office/2006/metadata/properties" xmlns:ns2="d2888719-baa4-4c10-9163-e0b219d5a182" xmlns:ns3="46b962d9-db28-40e9-9332-8781361aefd0" targetNamespace="http://schemas.microsoft.com/office/2006/metadata/properties" ma:root="true" ma:fieldsID="a5fbe8d6f2a4c564e855de464c9b0c1d" ns2:_="" ns3:_="">
    <xsd:import namespace="d2888719-baa4-4c10-9163-e0b219d5a182"/>
    <xsd:import namespace="46b962d9-db28-40e9-9332-8781361aefd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888719-baa4-4c10-9163-e0b219d5a18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17e249a-0388-4203-b676-91be8afd4f82}" ma:internalName="TaxCatchAll" ma:showField="CatchAllData" ma:web="d2888719-baa4-4c10-9163-e0b219d5a18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b962d9-db28-40e9-9332-8781361aefd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0459A8-4825-4D23-8DB9-8F112F17E6BB}">
  <ds:schemaRefs>
    <ds:schemaRef ds:uri="46b962d9-db28-40e9-9332-8781361aefd0"/>
    <ds:schemaRef ds:uri="d2888719-baa4-4c10-9163-e0b219d5a1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7207DD3-5058-49F3-B16C-D4BE5601BB92}">
  <ds:schemaRefs>
    <ds:schemaRef ds:uri="46b962d9-db28-40e9-9332-8781361aefd0"/>
    <ds:schemaRef ds:uri="d2888719-baa4-4c10-9163-e0b219d5a1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16AB28-B190-4B56-B696-C89A114CD8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33</Notes>
  <HiddenSlides>1</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Centering Community Voices  to Advance Behavioral Health Equity:  Findings from the Evaluation of the  Community Prevention and Wellness Initiative</vt:lpstr>
      <vt:lpstr>Introductions &amp;  Setting the Stage</vt:lpstr>
      <vt:lpstr>Our team</vt:lpstr>
      <vt:lpstr>Acknowledgements</vt:lpstr>
      <vt:lpstr>Today’s Presentation</vt:lpstr>
      <vt:lpstr>Warm-Up Activity</vt:lpstr>
      <vt:lpstr>Behavioral  Health  Equity</vt:lpstr>
      <vt:lpstr>Overview of the Community Prevention and Wellness Initiative (CPWI) and Summary of Findings</vt:lpstr>
      <vt:lpstr>The Washington State CPWI Model</vt:lpstr>
      <vt:lpstr>PowerPoint Presentation</vt:lpstr>
      <vt:lpstr>Quantitative Findings</vt:lpstr>
      <vt:lpstr>PowerPoint Presentation</vt:lpstr>
      <vt:lpstr>PowerPoint Presentation</vt:lpstr>
      <vt:lpstr>PowerPoint Presentation</vt:lpstr>
      <vt:lpstr>PowerPoint Presentation</vt:lpstr>
      <vt:lpstr>Summary of Quantitative Findings</vt:lpstr>
      <vt:lpstr>Qualitative Findings</vt:lpstr>
      <vt:lpstr>Coalition Coordinator Interviews</vt:lpstr>
      <vt:lpstr>Key Themes from Interviews</vt:lpstr>
      <vt:lpstr>Key Theme: Local Context</vt:lpstr>
      <vt:lpstr>Context: Coordinator's Positionality</vt:lpstr>
      <vt:lpstr>Key Theme: Facilitators</vt:lpstr>
      <vt:lpstr>Facilitators:  Community buy-in, partnerships, relationships, and networks</vt:lpstr>
      <vt:lpstr>Key Theme: Barriers</vt:lpstr>
      <vt:lpstr>Barriers: Resource constraints</vt:lpstr>
      <vt:lpstr>Key Theme: Needs</vt:lpstr>
      <vt:lpstr>Needs: Flexibility in requirements</vt:lpstr>
      <vt:lpstr>What, So What, Now What (W3)  Together, Look Back on Progress and Decide What Adjustments Are Needed</vt:lpstr>
      <vt:lpstr>What, So What, Now What (W3)</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CPWI Evaluation:  What Is It Telling Us And What Does It Mean For My Prevention Work?</dc:title>
  <dc:creator>Cooper, Brittany Rhoades</dc:creator>
  <cp:revision>1</cp:revision>
  <dcterms:created xsi:type="dcterms:W3CDTF">2020-10-28T20:56:41Z</dcterms:created>
  <dcterms:modified xsi:type="dcterms:W3CDTF">2023-10-24T22:45:34Z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0x010100D29113461B67C046869C79390E0157DA</vt:lpwstr>
  </property>
  <property fmtid="{D5CDD505-2E9C-101B-9397-08002B2CF9AE}" pid="3" name="MediaServiceImageTags">
    <vt:lpwstr/>
  </property>
</Properties>
</file>