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9"/>
  </p:notesMasterIdLst>
  <p:handoutMasterIdLst>
    <p:handoutMasterId r:id="rId40"/>
  </p:handoutMasterIdLst>
  <p:sldIdLst>
    <p:sldId id="256" r:id="rId2"/>
    <p:sldId id="261" r:id="rId3"/>
    <p:sldId id="264" r:id="rId4"/>
    <p:sldId id="1254" r:id="rId5"/>
    <p:sldId id="1255" r:id="rId6"/>
    <p:sldId id="1257" r:id="rId7"/>
    <p:sldId id="1256" r:id="rId8"/>
    <p:sldId id="263" r:id="rId9"/>
    <p:sldId id="265" r:id="rId10"/>
    <p:sldId id="266" r:id="rId11"/>
    <p:sldId id="267" r:id="rId12"/>
    <p:sldId id="297" r:id="rId13"/>
    <p:sldId id="268" r:id="rId14"/>
    <p:sldId id="269" r:id="rId15"/>
    <p:sldId id="272" r:id="rId16"/>
    <p:sldId id="276" r:id="rId17"/>
    <p:sldId id="274" r:id="rId18"/>
    <p:sldId id="275" r:id="rId19"/>
    <p:sldId id="293" r:id="rId20"/>
    <p:sldId id="277" r:id="rId21"/>
    <p:sldId id="278" r:id="rId22"/>
    <p:sldId id="281" r:id="rId23"/>
    <p:sldId id="298" r:id="rId24"/>
    <p:sldId id="282" r:id="rId25"/>
    <p:sldId id="292" r:id="rId26"/>
    <p:sldId id="295" r:id="rId27"/>
    <p:sldId id="296" r:id="rId28"/>
    <p:sldId id="289" r:id="rId29"/>
    <p:sldId id="290" r:id="rId30"/>
    <p:sldId id="291" r:id="rId31"/>
    <p:sldId id="284" r:id="rId32"/>
    <p:sldId id="285" r:id="rId33"/>
    <p:sldId id="279" r:id="rId34"/>
    <p:sldId id="287" r:id="rId35"/>
    <p:sldId id="299" r:id="rId36"/>
    <p:sldId id="262" r:id="rId37"/>
    <p:sldId id="260"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EF5D12-2B7D-E0B3-83BB-DFD37F1A2816}" name="Michael George" initials="MG" userId="5f08006cdcf37a0b"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ordon, Crystal" initials="GC" lastIdx="1" clrIdx="0">
    <p:extLst>
      <p:ext uri="{19B8F6BF-5375-455C-9EA6-DF929625EA0E}">
        <p15:presenceInfo xmlns:p15="http://schemas.microsoft.com/office/powerpoint/2012/main" userId="Gordon, Crysta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8B"/>
    <a:srgbClr val="71AF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B27974-A17E-48DE-BA0D-4920C230C75A}" v="15" dt="2023-10-24T17:29:14.7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3025" autoAdjust="0"/>
  </p:normalViewPr>
  <p:slideViewPr>
    <p:cSldViewPr snapToGrid="0">
      <p:cViewPr varScale="1">
        <p:scale>
          <a:sx n="82" d="100"/>
          <a:sy n="82" d="100"/>
        </p:scale>
        <p:origin x="1224" y="84"/>
      </p:cViewPr>
      <p:guideLst/>
    </p:cSldViewPr>
  </p:slideViewPr>
  <p:notesTextViewPr>
    <p:cViewPr>
      <p:scale>
        <a:sx n="1" d="1"/>
        <a:sy n="1" d="1"/>
      </p:scale>
      <p:origin x="0" y="0"/>
    </p:cViewPr>
  </p:notesTextViewPr>
  <p:sorterViewPr>
    <p:cViewPr>
      <p:scale>
        <a:sx n="100" d="100"/>
        <a:sy n="100" d="100"/>
      </p:scale>
      <p:origin x="0" y="-21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0CCA0C-1FAF-4A57-A074-1F312F747747}" type="doc">
      <dgm:prSet loTypeId="urn:microsoft.com/office/officeart/2016/7/layout/RepeatingBendingProcessNew" loCatId="process" qsTypeId="urn:microsoft.com/office/officeart/2005/8/quickstyle/simple1" qsCatId="simple" csTypeId="urn:microsoft.com/office/officeart/2005/8/colors/accent0_3" csCatId="mainScheme" phldr="1"/>
      <dgm:spPr/>
    </dgm:pt>
    <dgm:pt modelId="{CFD9555A-776F-4B4E-B753-7EF0B2CE35E4}">
      <dgm:prSet phldrT="[Text]"/>
      <dgm:spPr>
        <a:solidFill>
          <a:schemeClr val="accent2"/>
        </a:solidFill>
      </dgm:spPr>
      <dgm:t>
        <a:bodyPr/>
        <a:lstStyle/>
        <a:p>
          <a:r>
            <a:rPr lang="en-US" dirty="0"/>
            <a:t>State AET Liaison hired</a:t>
          </a:r>
        </a:p>
      </dgm:t>
    </dgm:pt>
    <dgm:pt modelId="{9EC2AFE9-2764-4789-B71C-0DB4B25FE355}" type="parTrans" cxnId="{5C8F6C40-2DB0-4451-ADA3-3C0E702E58F9}">
      <dgm:prSet/>
      <dgm:spPr/>
      <dgm:t>
        <a:bodyPr/>
        <a:lstStyle/>
        <a:p>
          <a:endParaRPr lang="en-US"/>
        </a:p>
      </dgm:t>
    </dgm:pt>
    <dgm:pt modelId="{8AE7AC01-FD1E-469E-B128-D56CAF002928}" type="sibTrans" cxnId="{5C8F6C40-2DB0-4451-ADA3-3C0E702E58F9}">
      <dgm:prSet/>
      <dgm:spPr/>
      <dgm:t>
        <a:bodyPr/>
        <a:lstStyle/>
        <a:p>
          <a:endParaRPr lang="en-US"/>
        </a:p>
      </dgm:t>
    </dgm:pt>
    <dgm:pt modelId="{83B74F99-00FB-4973-BDBF-A483C847DF80}">
      <dgm:prSet phldrT="[Text]"/>
      <dgm:spPr>
        <a:solidFill>
          <a:schemeClr val="accent2"/>
        </a:solidFill>
      </dgm:spPr>
      <dgm:t>
        <a:bodyPr/>
        <a:lstStyle/>
        <a:p>
          <a:r>
            <a:rPr lang="en-US" dirty="0"/>
            <a:t>State meeting involving coordinators</a:t>
          </a:r>
        </a:p>
      </dgm:t>
    </dgm:pt>
    <dgm:pt modelId="{728B7E72-AEF6-4578-810E-3873AFE5BD04}" type="parTrans" cxnId="{18ED93E0-9668-4FB4-98E8-495581B1D896}">
      <dgm:prSet/>
      <dgm:spPr/>
      <dgm:t>
        <a:bodyPr/>
        <a:lstStyle/>
        <a:p>
          <a:endParaRPr lang="en-US"/>
        </a:p>
      </dgm:t>
    </dgm:pt>
    <dgm:pt modelId="{74A26700-E3B6-480A-997F-B0FB11F5605C}" type="sibTrans" cxnId="{18ED93E0-9668-4FB4-98E8-495581B1D896}">
      <dgm:prSet/>
      <dgm:spPr/>
      <dgm:t>
        <a:bodyPr/>
        <a:lstStyle/>
        <a:p>
          <a:endParaRPr lang="en-US"/>
        </a:p>
      </dgm:t>
    </dgm:pt>
    <dgm:pt modelId="{17E00633-C025-4F9F-A085-76BF58D55C76}">
      <dgm:prSet phldrT="[Text]"/>
      <dgm:spPr>
        <a:solidFill>
          <a:schemeClr val="accent2"/>
        </a:solidFill>
      </dgm:spPr>
      <dgm:t>
        <a:bodyPr/>
        <a:lstStyle/>
        <a:p>
          <a:r>
            <a:rPr lang="en-US" dirty="0"/>
            <a:t>Regional AET Training for LEOs &amp; partners</a:t>
          </a:r>
        </a:p>
      </dgm:t>
    </dgm:pt>
    <dgm:pt modelId="{0CF06A72-B735-4D49-90D8-E673942B2A5B}" type="parTrans" cxnId="{AC2B9C8D-46A1-48D2-A5F7-AB33EC021A62}">
      <dgm:prSet/>
      <dgm:spPr/>
      <dgm:t>
        <a:bodyPr/>
        <a:lstStyle/>
        <a:p>
          <a:endParaRPr lang="en-US"/>
        </a:p>
      </dgm:t>
    </dgm:pt>
    <dgm:pt modelId="{5A8DA2B8-B81C-43D0-8BB0-230E432CA63D}" type="sibTrans" cxnId="{AC2B9C8D-46A1-48D2-A5F7-AB33EC021A62}">
      <dgm:prSet/>
      <dgm:spPr/>
      <dgm:t>
        <a:bodyPr/>
        <a:lstStyle/>
        <a:p>
          <a:endParaRPr lang="en-US"/>
        </a:p>
      </dgm:t>
    </dgm:pt>
    <dgm:pt modelId="{EBF4D955-E686-4118-A367-AEBA43A4038B}">
      <dgm:prSet phldrT="[Text]"/>
      <dgm:spPr>
        <a:solidFill>
          <a:schemeClr val="accent2"/>
        </a:solidFill>
      </dgm:spPr>
      <dgm:t>
        <a:bodyPr/>
        <a:lstStyle/>
        <a:p>
          <a:r>
            <a:rPr lang="en-US" dirty="0"/>
            <a:t>Lead Agency in Circuit Identified</a:t>
          </a:r>
        </a:p>
      </dgm:t>
    </dgm:pt>
    <dgm:pt modelId="{0503D728-57C0-4A94-B9E0-2B3D194C79BE}" type="parTrans" cxnId="{C16F5DDE-69D1-4846-A3A7-8966ADF1CAE1}">
      <dgm:prSet/>
      <dgm:spPr/>
      <dgm:t>
        <a:bodyPr/>
        <a:lstStyle/>
        <a:p>
          <a:endParaRPr lang="en-US"/>
        </a:p>
      </dgm:t>
    </dgm:pt>
    <dgm:pt modelId="{E9BAAE4D-ADA4-4369-BE44-D31D45621FDC}" type="sibTrans" cxnId="{C16F5DDE-69D1-4846-A3A7-8966ADF1CAE1}">
      <dgm:prSet/>
      <dgm:spPr/>
      <dgm:t>
        <a:bodyPr/>
        <a:lstStyle/>
        <a:p>
          <a:endParaRPr lang="en-US"/>
        </a:p>
      </dgm:t>
    </dgm:pt>
    <dgm:pt modelId="{D1F5F3B4-6BFC-4785-8B57-F2E33EFCA613}">
      <dgm:prSet phldrT="[Text]"/>
      <dgm:spPr>
        <a:solidFill>
          <a:schemeClr val="accent2"/>
        </a:solidFill>
      </dgm:spPr>
      <dgm:t>
        <a:bodyPr/>
        <a:lstStyle/>
        <a:p>
          <a:r>
            <a:rPr lang="en-US" dirty="0">
              <a:highlight>
                <a:srgbClr val="00838B"/>
              </a:highlight>
            </a:rPr>
            <a:t>Began</a:t>
          </a:r>
          <a:r>
            <a:rPr lang="en-US" dirty="0"/>
            <a:t> Bi-monthly State Meetings</a:t>
          </a:r>
        </a:p>
      </dgm:t>
    </dgm:pt>
    <dgm:pt modelId="{8D23125B-8495-4924-BA4E-2A1798E227EA}" type="parTrans" cxnId="{DCA9E719-FCCC-4AF1-9C83-2DF0D8300894}">
      <dgm:prSet/>
      <dgm:spPr/>
      <dgm:t>
        <a:bodyPr/>
        <a:lstStyle/>
        <a:p>
          <a:endParaRPr lang="en-US"/>
        </a:p>
      </dgm:t>
    </dgm:pt>
    <dgm:pt modelId="{25A7C785-BB45-4ED9-832E-FCBD6801A70F}" type="sibTrans" cxnId="{DCA9E719-FCCC-4AF1-9C83-2DF0D8300894}">
      <dgm:prSet/>
      <dgm:spPr/>
      <dgm:t>
        <a:bodyPr/>
        <a:lstStyle/>
        <a:p>
          <a:endParaRPr lang="en-US"/>
        </a:p>
      </dgm:t>
    </dgm:pt>
    <dgm:pt modelId="{71704556-6D5F-4889-BA40-6C1CEB338D5B}">
      <dgm:prSet phldrT="[Text]"/>
      <dgm:spPr>
        <a:solidFill>
          <a:schemeClr val="accent2"/>
        </a:solidFill>
      </dgm:spPr>
      <dgm:t>
        <a:bodyPr/>
        <a:lstStyle/>
        <a:p>
          <a:r>
            <a:rPr lang="en-US" dirty="0">
              <a:highlight>
                <a:srgbClr val="00838B"/>
              </a:highlight>
            </a:rPr>
            <a:t>Statewide</a:t>
          </a:r>
          <a:r>
            <a:rPr lang="en-US" dirty="0"/>
            <a:t> reporting system established</a:t>
          </a:r>
        </a:p>
      </dgm:t>
    </dgm:pt>
    <dgm:pt modelId="{F5A12E88-BBF0-4E41-802C-B6C895694930}" type="parTrans" cxnId="{1D117320-9EEF-4AC0-9800-8C5E687B4E73}">
      <dgm:prSet/>
      <dgm:spPr/>
      <dgm:t>
        <a:bodyPr/>
        <a:lstStyle/>
        <a:p>
          <a:endParaRPr lang="en-US"/>
        </a:p>
      </dgm:t>
    </dgm:pt>
    <dgm:pt modelId="{58A37083-27AE-487F-B2C8-4E35470C1FFB}" type="sibTrans" cxnId="{1D117320-9EEF-4AC0-9800-8C5E687B4E73}">
      <dgm:prSet/>
      <dgm:spPr/>
      <dgm:t>
        <a:bodyPr/>
        <a:lstStyle/>
        <a:p>
          <a:endParaRPr lang="en-US"/>
        </a:p>
      </dgm:t>
    </dgm:pt>
    <dgm:pt modelId="{B18ECAA4-9CE0-429C-B2C8-7DB71F3E26A6}">
      <dgm:prSet phldrT="[Text]"/>
      <dgm:spPr>
        <a:solidFill>
          <a:schemeClr val="accent2"/>
        </a:solidFill>
      </dgm:spPr>
      <dgm:t>
        <a:bodyPr/>
        <a:lstStyle/>
        <a:p>
          <a:r>
            <a:rPr lang="en-US" dirty="0"/>
            <a:t>15 AET Coordinators hired for 16 circuits</a:t>
          </a:r>
        </a:p>
      </dgm:t>
    </dgm:pt>
    <dgm:pt modelId="{C61863FB-1F11-499B-AF1B-A323D674EEF5}" type="parTrans" cxnId="{8BDBF6C8-80DE-4333-A7DF-3EB7ACD4319E}">
      <dgm:prSet/>
      <dgm:spPr/>
      <dgm:t>
        <a:bodyPr/>
        <a:lstStyle/>
        <a:p>
          <a:endParaRPr lang="en-US"/>
        </a:p>
      </dgm:t>
    </dgm:pt>
    <dgm:pt modelId="{AEDEA358-D600-4361-93AB-8366056547EC}" type="sibTrans" cxnId="{8BDBF6C8-80DE-4333-A7DF-3EB7ACD4319E}">
      <dgm:prSet/>
      <dgm:spPr/>
      <dgm:t>
        <a:bodyPr/>
        <a:lstStyle/>
        <a:p>
          <a:endParaRPr lang="en-US"/>
        </a:p>
      </dgm:t>
    </dgm:pt>
    <dgm:pt modelId="{CFD85554-902B-4080-BC29-8973063240D7}" type="pres">
      <dgm:prSet presAssocID="{C60CCA0C-1FAF-4A57-A074-1F312F747747}" presName="Name0" presStyleCnt="0">
        <dgm:presLayoutVars>
          <dgm:dir/>
          <dgm:resizeHandles val="exact"/>
        </dgm:presLayoutVars>
      </dgm:prSet>
      <dgm:spPr/>
    </dgm:pt>
    <dgm:pt modelId="{E00304D0-DA8D-4CC9-9584-EC9A665751E6}" type="pres">
      <dgm:prSet presAssocID="{EBF4D955-E686-4118-A367-AEBA43A4038B}" presName="node" presStyleLbl="node1" presStyleIdx="0" presStyleCnt="7">
        <dgm:presLayoutVars>
          <dgm:bulletEnabled val="1"/>
        </dgm:presLayoutVars>
      </dgm:prSet>
      <dgm:spPr/>
    </dgm:pt>
    <dgm:pt modelId="{6437169B-86A0-4DF4-854C-C153A146725F}" type="pres">
      <dgm:prSet presAssocID="{E9BAAE4D-ADA4-4369-BE44-D31D45621FDC}" presName="sibTrans" presStyleLbl="sibTrans1D1" presStyleIdx="0" presStyleCnt="6"/>
      <dgm:spPr/>
    </dgm:pt>
    <dgm:pt modelId="{31C671CF-64FA-4155-AA17-C61EE1B3AA1A}" type="pres">
      <dgm:prSet presAssocID="{E9BAAE4D-ADA4-4369-BE44-D31D45621FDC}" presName="connectorText" presStyleLbl="sibTrans1D1" presStyleIdx="0" presStyleCnt="6"/>
      <dgm:spPr/>
    </dgm:pt>
    <dgm:pt modelId="{AEA0C7AF-50B5-4CBB-8072-71657BC7CA8A}" type="pres">
      <dgm:prSet presAssocID="{CFD9555A-776F-4B4E-B753-7EF0B2CE35E4}" presName="node" presStyleLbl="node1" presStyleIdx="1" presStyleCnt="7">
        <dgm:presLayoutVars>
          <dgm:bulletEnabled val="1"/>
        </dgm:presLayoutVars>
      </dgm:prSet>
      <dgm:spPr/>
    </dgm:pt>
    <dgm:pt modelId="{19E8B1A7-8344-4DF5-8287-9074F1ED33BB}" type="pres">
      <dgm:prSet presAssocID="{8AE7AC01-FD1E-469E-B128-D56CAF002928}" presName="sibTrans" presStyleLbl="sibTrans1D1" presStyleIdx="1" presStyleCnt="6"/>
      <dgm:spPr/>
    </dgm:pt>
    <dgm:pt modelId="{8FD538E5-A566-4A7A-849D-0A9504EA221E}" type="pres">
      <dgm:prSet presAssocID="{8AE7AC01-FD1E-469E-B128-D56CAF002928}" presName="connectorText" presStyleLbl="sibTrans1D1" presStyleIdx="1" presStyleCnt="6"/>
      <dgm:spPr/>
    </dgm:pt>
    <dgm:pt modelId="{4E31EDFF-426C-41B3-93B5-77D2CF98C943}" type="pres">
      <dgm:prSet presAssocID="{B18ECAA4-9CE0-429C-B2C8-7DB71F3E26A6}" presName="node" presStyleLbl="node1" presStyleIdx="2" presStyleCnt="7">
        <dgm:presLayoutVars>
          <dgm:bulletEnabled val="1"/>
        </dgm:presLayoutVars>
      </dgm:prSet>
      <dgm:spPr/>
    </dgm:pt>
    <dgm:pt modelId="{D9527FB8-1445-4C2E-AB12-1F9BCE052C1C}" type="pres">
      <dgm:prSet presAssocID="{AEDEA358-D600-4361-93AB-8366056547EC}" presName="sibTrans" presStyleLbl="sibTrans1D1" presStyleIdx="2" presStyleCnt="6"/>
      <dgm:spPr/>
    </dgm:pt>
    <dgm:pt modelId="{2FC9CCB3-9BD8-4C4B-B264-31F4629F3582}" type="pres">
      <dgm:prSet presAssocID="{AEDEA358-D600-4361-93AB-8366056547EC}" presName="connectorText" presStyleLbl="sibTrans1D1" presStyleIdx="2" presStyleCnt="6"/>
      <dgm:spPr/>
    </dgm:pt>
    <dgm:pt modelId="{1FBA6067-A29E-49C4-A69D-A65E48D008E4}" type="pres">
      <dgm:prSet presAssocID="{83B74F99-00FB-4973-BDBF-A483C847DF80}" presName="node" presStyleLbl="node1" presStyleIdx="3" presStyleCnt="7">
        <dgm:presLayoutVars>
          <dgm:bulletEnabled val="1"/>
        </dgm:presLayoutVars>
      </dgm:prSet>
      <dgm:spPr/>
    </dgm:pt>
    <dgm:pt modelId="{1D0EFAC2-9348-4B64-8AED-5EE827DF2089}" type="pres">
      <dgm:prSet presAssocID="{74A26700-E3B6-480A-997F-B0FB11F5605C}" presName="sibTrans" presStyleLbl="sibTrans1D1" presStyleIdx="3" presStyleCnt="6"/>
      <dgm:spPr/>
    </dgm:pt>
    <dgm:pt modelId="{7F3187BE-6B83-4116-A806-821716A20DCD}" type="pres">
      <dgm:prSet presAssocID="{74A26700-E3B6-480A-997F-B0FB11F5605C}" presName="connectorText" presStyleLbl="sibTrans1D1" presStyleIdx="3" presStyleCnt="6"/>
      <dgm:spPr/>
    </dgm:pt>
    <dgm:pt modelId="{2887EB96-17BF-40A1-B061-44F45F9A433E}" type="pres">
      <dgm:prSet presAssocID="{17E00633-C025-4F9F-A085-76BF58D55C76}" presName="node" presStyleLbl="node1" presStyleIdx="4" presStyleCnt="7">
        <dgm:presLayoutVars>
          <dgm:bulletEnabled val="1"/>
        </dgm:presLayoutVars>
      </dgm:prSet>
      <dgm:spPr/>
    </dgm:pt>
    <dgm:pt modelId="{1185C5F0-1F08-4518-8CC9-4335A1A6F2F6}" type="pres">
      <dgm:prSet presAssocID="{5A8DA2B8-B81C-43D0-8BB0-230E432CA63D}" presName="sibTrans" presStyleLbl="sibTrans1D1" presStyleIdx="4" presStyleCnt="6"/>
      <dgm:spPr/>
    </dgm:pt>
    <dgm:pt modelId="{16DBB212-4220-42A9-804B-B398E251FD0B}" type="pres">
      <dgm:prSet presAssocID="{5A8DA2B8-B81C-43D0-8BB0-230E432CA63D}" presName="connectorText" presStyleLbl="sibTrans1D1" presStyleIdx="4" presStyleCnt="6"/>
      <dgm:spPr/>
    </dgm:pt>
    <dgm:pt modelId="{B5D7B119-E2CB-4BD9-B8E8-4F9DFFFF33C8}" type="pres">
      <dgm:prSet presAssocID="{71704556-6D5F-4889-BA40-6C1CEB338D5B}" presName="node" presStyleLbl="node1" presStyleIdx="5" presStyleCnt="7">
        <dgm:presLayoutVars>
          <dgm:bulletEnabled val="1"/>
        </dgm:presLayoutVars>
      </dgm:prSet>
      <dgm:spPr/>
    </dgm:pt>
    <dgm:pt modelId="{914FBA3A-741A-4ECB-8AA6-BF46C9AF1AA4}" type="pres">
      <dgm:prSet presAssocID="{58A37083-27AE-487F-B2C8-4E35470C1FFB}" presName="sibTrans" presStyleLbl="sibTrans1D1" presStyleIdx="5" presStyleCnt="6"/>
      <dgm:spPr/>
    </dgm:pt>
    <dgm:pt modelId="{53B8E1E7-4C97-4C0D-86C1-58BE7AA200AD}" type="pres">
      <dgm:prSet presAssocID="{58A37083-27AE-487F-B2C8-4E35470C1FFB}" presName="connectorText" presStyleLbl="sibTrans1D1" presStyleIdx="5" presStyleCnt="6"/>
      <dgm:spPr/>
    </dgm:pt>
    <dgm:pt modelId="{3749FE2F-5FC8-4072-926E-840F08ACE54A}" type="pres">
      <dgm:prSet presAssocID="{D1F5F3B4-6BFC-4785-8B57-F2E33EFCA613}" presName="node" presStyleLbl="node1" presStyleIdx="6" presStyleCnt="7">
        <dgm:presLayoutVars>
          <dgm:bulletEnabled val="1"/>
        </dgm:presLayoutVars>
      </dgm:prSet>
      <dgm:spPr/>
    </dgm:pt>
  </dgm:ptLst>
  <dgm:cxnLst>
    <dgm:cxn modelId="{C1F87E0E-F766-4D48-A173-AEEF4655F88C}" type="presOf" srcId="{AEDEA358-D600-4361-93AB-8366056547EC}" destId="{2FC9CCB3-9BD8-4C4B-B264-31F4629F3582}" srcOrd="1" destOrd="0" presId="urn:microsoft.com/office/officeart/2016/7/layout/RepeatingBendingProcessNew"/>
    <dgm:cxn modelId="{DCA9E719-FCCC-4AF1-9C83-2DF0D8300894}" srcId="{C60CCA0C-1FAF-4A57-A074-1F312F747747}" destId="{D1F5F3B4-6BFC-4785-8B57-F2E33EFCA613}" srcOrd="6" destOrd="0" parTransId="{8D23125B-8495-4924-BA4E-2A1798E227EA}" sibTransId="{25A7C785-BB45-4ED9-832E-FCBD6801A70F}"/>
    <dgm:cxn modelId="{1D117320-9EEF-4AC0-9800-8C5E687B4E73}" srcId="{C60CCA0C-1FAF-4A57-A074-1F312F747747}" destId="{71704556-6D5F-4889-BA40-6C1CEB338D5B}" srcOrd="5" destOrd="0" parTransId="{F5A12E88-BBF0-4E41-802C-B6C895694930}" sibTransId="{58A37083-27AE-487F-B2C8-4E35470C1FFB}"/>
    <dgm:cxn modelId="{20129E28-3995-4C11-B3F8-6F45B9B984D0}" type="presOf" srcId="{58A37083-27AE-487F-B2C8-4E35470C1FFB}" destId="{53B8E1E7-4C97-4C0D-86C1-58BE7AA200AD}" srcOrd="1" destOrd="0" presId="urn:microsoft.com/office/officeart/2016/7/layout/RepeatingBendingProcessNew"/>
    <dgm:cxn modelId="{E029D332-773C-49CA-B4E9-C74423FE9997}" type="presOf" srcId="{E9BAAE4D-ADA4-4369-BE44-D31D45621FDC}" destId="{6437169B-86A0-4DF4-854C-C153A146725F}" srcOrd="0" destOrd="0" presId="urn:microsoft.com/office/officeart/2016/7/layout/RepeatingBendingProcessNew"/>
    <dgm:cxn modelId="{5C8F6C40-2DB0-4451-ADA3-3C0E702E58F9}" srcId="{C60CCA0C-1FAF-4A57-A074-1F312F747747}" destId="{CFD9555A-776F-4B4E-B753-7EF0B2CE35E4}" srcOrd="1" destOrd="0" parTransId="{9EC2AFE9-2764-4789-B71C-0DB4B25FE355}" sibTransId="{8AE7AC01-FD1E-469E-B128-D56CAF002928}"/>
    <dgm:cxn modelId="{3FE4F84B-1797-4B1E-8777-8CAAEAF840F5}" type="presOf" srcId="{5A8DA2B8-B81C-43D0-8BB0-230E432CA63D}" destId="{1185C5F0-1F08-4518-8CC9-4335A1A6F2F6}" srcOrd="0" destOrd="0" presId="urn:microsoft.com/office/officeart/2016/7/layout/RepeatingBendingProcessNew"/>
    <dgm:cxn modelId="{D6E61F54-73A0-41C1-9F9A-573AC184519E}" type="presOf" srcId="{CFD9555A-776F-4B4E-B753-7EF0B2CE35E4}" destId="{AEA0C7AF-50B5-4CBB-8072-71657BC7CA8A}" srcOrd="0" destOrd="0" presId="urn:microsoft.com/office/officeart/2016/7/layout/RepeatingBendingProcessNew"/>
    <dgm:cxn modelId="{C16C525A-2824-49F7-AD0E-7840CB04781A}" type="presOf" srcId="{B18ECAA4-9CE0-429C-B2C8-7DB71F3E26A6}" destId="{4E31EDFF-426C-41B3-93B5-77D2CF98C943}" srcOrd="0" destOrd="0" presId="urn:microsoft.com/office/officeart/2016/7/layout/RepeatingBendingProcessNew"/>
    <dgm:cxn modelId="{E62BD27D-13B1-48C6-ACC3-FFD11C66282D}" type="presOf" srcId="{D1F5F3B4-6BFC-4785-8B57-F2E33EFCA613}" destId="{3749FE2F-5FC8-4072-926E-840F08ACE54A}" srcOrd="0" destOrd="0" presId="urn:microsoft.com/office/officeart/2016/7/layout/RepeatingBendingProcessNew"/>
    <dgm:cxn modelId="{AC2B9C8D-46A1-48D2-A5F7-AB33EC021A62}" srcId="{C60CCA0C-1FAF-4A57-A074-1F312F747747}" destId="{17E00633-C025-4F9F-A085-76BF58D55C76}" srcOrd="4" destOrd="0" parTransId="{0CF06A72-B735-4D49-90D8-E673942B2A5B}" sibTransId="{5A8DA2B8-B81C-43D0-8BB0-230E432CA63D}"/>
    <dgm:cxn modelId="{8BA3C099-21ED-4765-83A2-C3C7AB95CFD5}" type="presOf" srcId="{5A8DA2B8-B81C-43D0-8BB0-230E432CA63D}" destId="{16DBB212-4220-42A9-804B-B398E251FD0B}" srcOrd="1" destOrd="0" presId="urn:microsoft.com/office/officeart/2016/7/layout/RepeatingBendingProcessNew"/>
    <dgm:cxn modelId="{FE9C6CA2-BDCD-43FD-8789-625E8B4FEDFD}" type="presOf" srcId="{58A37083-27AE-487F-B2C8-4E35470C1FFB}" destId="{914FBA3A-741A-4ECB-8AA6-BF46C9AF1AA4}" srcOrd="0" destOrd="0" presId="urn:microsoft.com/office/officeart/2016/7/layout/RepeatingBendingProcessNew"/>
    <dgm:cxn modelId="{305973A5-6B3A-482A-90FF-8A840E0C5BC4}" type="presOf" srcId="{EBF4D955-E686-4118-A367-AEBA43A4038B}" destId="{E00304D0-DA8D-4CC9-9584-EC9A665751E6}" srcOrd="0" destOrd="0" presId="urn:microsoft.com/office/officeart/2016/7/layout/RepeatingBendingProcessNew"/>
    <dgm:cxn modelId="{11AEE5AC-3EEF-4C3F-9C8D-F59F2B6A562F}" type="presOf" srcId="{74A26700-E3B6-480A-997F-B0FB11F5605C}" destId="{7F3187BE-6B83-4116-A806-821716A20DCD}" srcOrd="1" destOrd="0" presId="urn:microsoft.com/office/officeart/2016/7/layout/RepeatingBendingProcessNew"/>
    <dgm:cxn modelId="{E09258B4-8165-4673-90CB-AC395E8FBABD}" type="presOf" srcId="{AEDEA358-D600-4361-93AB-8366056547EC}" destId="{D9527FB8-1445-4C2E-AB12-1F9BCE052C1C}" srcOrd="0" destOrd="0" presId="urn:microsoft.com/office/officeart/2016/7/layout/RepeatingBendingProcessNew"/>
    <dgm:cxn modelId="{494C6FBC-9DAB-43BE-A44C-E375995B9DD5}" type="presOf" srcId="{C60CCA0C-1FAF-4A57-A074-1F312F747747}" destId="{CFD85554-902B-4080-BC29-8973063240D7}" srcOrd="0" destOrd="0" presId="urn:microsoft.com/office/officeart/2016/7/layout/RepeatingBendingProcessNew"/>
    <dgm:cxn modelId="{42CCBDBE-BFF0-4D3F-9EE8-7B8C16D60C36}" type="presOf" srcId="{71704556-6D5F-4889-BA40-6C1CEB338D5B}" destId="{B5D7B119-E2CB-4BD9-B8E8-4F9DFFFF33C8}" srcOrd="0" destOrd="0" presId="urn:microsoft.com/office/officeart/2016/7/layout/RepeatingBendingProcessNew"/>
    <dgm:cxn modelId="{93686EC8-88D0-43BB-A89B-5C1502DF7928}" type="presOf" srcId="{8AE7AC01-FD1E-469E-B128-D56CAF002928}" destId="{19E8B1A7-8344-4DF5-8287-9074F1ED33BB}" srcOrd="0" destOrd="0" presId="urn:microsoft.com/office/officeart/2016/7/layout/RepeatingBendingProcessNew"/>
    <dgm:cxn modelId="{8BDBF6C8-80DE-4333-A7DF-3EB7ACD4319E}" srcId="{C60CCA0C-1FAF-4A57-A074-1F312F747747}" destId="{B18ECAA4-9CE0-429C-B2C8-7DB71F3E26A6}" srcOrd="2" destOrd="0" parTransId="{C61863FB-1F11-499B-AF1B-A323D674EEF5}" sibTransId="{AEDEA358-D600-4361-93AB-8366056547EC}"/>
    <dgm:cxn modelId="{C9C3B8CF-BE52-44DB-9162-F4A269352DEC}" type="presOf" srcId="{E9BAAE4D-ADA4-4369-BE44-D31D45621FDC}" destId="{31C671CF-64FA-4155-AA17-C61EE1B3AA1A}" srcOrd="1" destOrd="0" presId="urn:microsoft.com/office/officeart/2016/7/layout/RepeatingBendingProcessNew"/>
    <dgm:cxn modelId="{C16F5DDE-69D1-4846-A3A7-8966ADF1CAE1}" srcId="{C60CCA0C-1FAF-4A57-A074-1F312F747747}" destId="{EBF4D955-E686-4118-A367-AEBA43A4038B}" srcOrd="0" destOrd="0" parTransId="{0503D728-57C0-4A94-B9E0-2B3D194C79BE}" sibTransId="{E9BAAE4D-ADA4-4369-BE44-D31D45621FDC}"/>
    <dgm:cxn modelId="{18ED93E0-9668-4FB4-98E8-495581B1D896}" srcId="{C60CCA0C-1FAF-4A57-A074-1F312F747747}" destId="{83B74F99-00FB-4973-BDBF-A483C847DF80}" srcOrd="3" destOrd="0" parTransId="{728B7E72-AEF6-4578-810E-3873AFE5BD04}" sibTransId="{74A26700-E3B6-480A-997F-B0FB11F5605C}"/>
    <dgm:cxn modelId="{E320D4E2-8953-49A4-B286-2CE34A29F352}" type="presOf" srcId="{17E00633-C025-4F9F-A085-76BF58D55C76}" destId="{2887EB96-17BF-40A1-B061-44F45F9A433E}" srcOrd="0" destOrd="0" presId="urn:microsoft.com/office/officeart/2016/7/layout/RepeatingBendingProcessNew"/>
    <dgm:cxn modelId="{B4AA54EB-44F4-434F-8C76-45989279E108}" type="presOf" srcId="{74A26700-E3B6-480A-997F-B0FB11F5605C}" destId="{1D0EFAC2-9348-4B64-8AED-5EE827DF2089}" srcOrd="0" destOrd="0" presId="urn:microsoft.com/office/officeart/2016/7/layout/RepeatingBendingProcessNew"/>
    <dgm:cxn modelId="{CBFB06EE-4A64-453C-95EB-C01A65633688}" type="presOf" srcId="{8AE7AC01-FD1E-469E-B128-D56CAF002928}" destId="{8FD538E5-A566-4A7A-849D-0A9504EA221E}" srcOrd="1" destOrd="0" presId="urn:microsoft.com/office/officeart/2016/7/layout/RepeatingBendingProcessNew"/>
    <dgm:cxn modelId="{5F741BEE-09F4-4D06-8B6E-A25B8C4AC9DD}" type="presOf" srcId="{83B74F99-00FB-4973-BDBF-A483C847DF80}" destId="{1FBA6067-A29E-49C4-A69D-A65E48D008E4}" srcOrd="0" destOrd="0" presId="urn:microsoft.com/office/officeart/2016/7/layout/RepeatingBendingProcessNew"/>
    <dgm:cxn modelId="{09F51076-FE39-4389-BCC3-4F51227C1EEA}" type="presParOf" srcId="{CFD85554-902B-4080-BC29-8973063240D7}" destId="{E00304D0-DA8D-4CC9-9584-EC9A665751E6}" srcOrd="0" destOrd="0" presId="urn:microsoft.com/office/officeart/2016/7/layout/RepeatingBendingProcessNew"/>
    <dgm:cxn modelId="{355E52F4-4242-4286-85B8-6411C527032D}" type="presParOf" srcId="{CFD85554-902B-4080-BC29-8973063240D7}" destId="{6437169B-86A0-4DF4-854C-C153A146725F}" srcOrd="1" destOrd="0" presId="urn:microsoft.com/office/officeart/2016/7/layout/RepeatingBendingProcessNew"/>
    <dgm:cxn modelId="{FD79B3C7-ECDD-491B-B01D-FA34676C68A6}" type="presParOf" srcId="{6437169B-86A0-4DF4-854C-C153A146725F}" destId="{31C671CF-64FA-4155-AA17-C61EE1B3AA1A}" srcOrd="0" destOrd="0" presId="urn:microsoft.com/office/officeart/2016/7/layout/RepeatingBendingProcessNew"/>
    <dgm:cxn modelId="{822F4B1E-8609-4C79-8806-00946BED9745}" type="presParOf" srcId="{CFD85554-902B-4080-BC29-8973063240D7}" destId="{AEA0C7AF-50B5-4CBB-8072-71657BC7CA8A}" srcOrd="2" destOrd="0" presId="urn:microsoft.com/office/officeart/2016/7/layout/RepeatingBendingProcessNew"/>
    <dgm:cxn modelId="{E9FCDC56-BAE2-4B77-8F1F-3D87971A01E6}" type="presParOf" srcId="{CFD85554-902B-4080-BC29-8973063240D7}" destId="{19E8B1A7-8344-4DF5-8287-9074F1ED33BB}" srcOrd="3" destOrd="0" presId="urn:microsoft.com/office/officeart/2016/7/layout/RepeatingBendingProcessNew"/>
    <dgm:cxn modelId="{C785F816-45FB-40BC-A7AF-2049E93DF9C9}" type="presParOf" srcId="{19E8B1A7-8344-4DF5-8287-9074F1ED33BB}" destId="{8FD538E5-A566-4A7A-849D-0A9504EA221E}" srcOrd="0" destOrd="0" presId="urn:microsoft.com/office/officeart/2016/7/layout/RepeatingBendingProcessNew"/>
    <dgm:cxn modelId="{6B54A07B-90FA-4EE0-8CD8-4E6BC381F0A0}" type="presParOf" srcId="{CFD85554-902B-4080-BC29-8973063240D7}" destId="{4E31EDFF-426C-41B3-93B5-77D2CF98C943}" srcOrd="4" destOrd="0" presId="urn:microsoft.com/office/officeart/2016/7/layout/RepeatingBendingProcessNew"/>
    <dgm:cxn modelId="{2CEDF6D9-08D2-4915-A866-CD1ADBECDE30}" type="presParOf" srcId="{CFD85554-902B-4080-BC29-8973063240D7}" destId="{D9527FB8-1445-4C2E-AB12-1F9BCE052C1C}" srcOrd="5" destOrd="0" presId="urn:microsoft.com/office/officeart/2016/7/layout/RepeatingBendingProcessNew"/>
    <dgm:cxn modelId="{2264D679-A24A-43EC-9669-E5262B9325ED}" type="presParOf" srcId="{D9527FB8-1445-4C2E-AB12-1F9BCE052C1C}" destId="{2FC9CCB3-9BD8-4C4B-B264-31F4629F3582}" srcOrd="0" destOrd="0" presId="urn:microsoft.com/office/officeart/2016/7/layout/RepeatingBendingProcessNew"/>
    <dgm:cxn modelId="{0C702C7A-53A9-4F07-9920-153F5CDDB4FB}" type="presParOf" srcId="{CFD85554-902B-4080-BC29-8973063240D7}" destId="{1FBA6067-A29E-49C4-A69D-A65E48D008E4}" srcOrd="6" destOrd="0" presId="urn:microsoft.com/office/officeart/2016/7/layout/RepeatingBendingProcessNew"/>
    <dgm:cxn modelId="{5692BE22-2AAA-40AF-ADA7-16A8DCC4DC89}" type="presParOf" srcId="{CFD85554-902B-4080-BC29-8973063240D7}" destId="{1D0EFAC2-9348-4B64-8AED-5EE827DF2089}" srcOrd="7" destOrd="0" presId="urn:microsoft.com/office/officeart/2016/7/layout/RepeatingBendingProcessNew"/>
    <dgm:cxn modelId="{42FA31FA-E21B-42E0-A171-B3E10FF0E047}" type="presParOf" srcId="{1D0EFAC2-9348-4B64-8AED-5EE827DF2089}" destId="{7F3187BE-6B83-4116-A806-821716A20DCD}" srcOrd="0" destOrd="0" presId="urn:microsoft.com/office/officeart/2016/7/layout/RepeatingBendingProcessNew"/>
    <dgm:cxn modelId="{681E5CD3-FA01-4985-897E-B4BF66B51B13}" type="presParOf" srcId="{CFD85554-902B-4080-BC29-8973063240D7}" destId="{2887EB96-17BF-40A1-B061-44F45F9A433E}" srcOrd="8" destOrd="0" presId="urn:microsoft.com/office/officeart/2016/7/layout/RepeatingBendingProcessNew"/>
    <dgm:cxn modelId="{339F2D9F-2140-46D3-BC00-9CEFEBBBC294}" type="presParOf" srcId="{CFD85554-902B-4080-BC29-8973063240D7}" destId="{1185C5F0-1F08-4518-8CC9-4335A1A6F2F6}" srcOrd="9" destOrd="0" presId="urn:microsoft.com/office/officeart/2016/7/layout/RepeatingBendingProcessNew"/>
    <dgm:cxn modelId="{CA61B490-229C-4E31-9EB5-E5D431D5659F}" type="presParOf" srcId="{1185C5F0-1F08-4518-8CC9-4335A1A6F2F6}" destId="{16DBB212-4220-42A9-804B-B398E251FD0B}" srcOrd="0" destOrd="0" presId="urn:microsoft.com/office/officeart/2016/7/layout/RepeatingBendingProcessNew"/>
    <dgm:cxn modelId="{058254D2-A92C-4690-A008-BFFA0D173710}" type="presParOf" srcId="{CFD85554-902B-4080-BC29-8973063240D7}" destId="{B5D7B119-E2CB-4BD9-B8E8-4F9DFFFF33C8}" srcOrd="10" destOrd="0" presId="urn:microsoft.com/office/officeart/2016/7/layout/RepeatingBendingProcessNew"/>
    <dgm:cxn modelId="{8A684C2C-C15E-4CAA-AE45-1EB34C620257}" type="presParOf" srcId="{CFD85554-902B-4080-BC29-8973063240D7}" destId="{914FBA3A-741A-4ECB-8AA6-BF46C9AF1AA4}" srcOrd="11" destOrd="0" presId="urn:microsoft.com/office/officeart/2016/7/layout/RepeatingBendingProcessNew"/>
    <dgm:cxn modelId="{ACB65C67-4780-4AD2-9F70-F3CFE0F5E6B6}" type="presParOf" srcId="{914FBA3A-741A-4ECB-8AA6-BF46C9AF1AA4}" destId="{53B8E1E7-4C97-4C0D-86C1-58BE7AA200AD}" srcOrd="0" destOrd="0" presId="urn:microsoft.com/office/officeart/2016/7/layout/RepeatingBendingProcessNew"/>
    <dgm:cxn modelId="{1B2D15F3-BD27-4868-B127-191C8FF26830}" type="presParOf" srcId="{CFD85554-902B-4080-BC29-8973063240D7}" destId="{3749FE2F-5FC8-4072-926E-840F08ACE54A}" srcOrd="12"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37169B-86A0-4DF4-854C-C153A146725F}">
      <dsp:nvSpPr>
        <dsp:cNvPr id="0" name=""/>
        <dsp:cNvSpPr/>
      </dsp:nvSpPr>
      <dsp:spPr>
        <a:xfrm>
          <a:off x="1868599" y="821659"/>
          <a:ext cx="399190" cy="91440"/>
        </a:xfrm>
        <a:custGeom>
          <a:avLst/>
          <a:gdLst/>
          <a:ahLst/>
          <a:cxnLst/>
          <a:rect l="0" t="0" r="0" b="0"/>
          <a:pathLst>
            <a:path>
              <a:moveTo>
                <a:pt x="0" y="45720"/>
              </a:moveTo>
              <a:lnTo>
                <a:pt x="39919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7450" y="865230"/>
        <a:ext cx="21489" cy="4297"/>
      </dsp:txXfrm>
    </dsp:sp>
    <dsp:sp modelId="{E00304D0-DA8D-4CC9-9584-EC9A665751E6}">
      <dsp:nvSpPr>
        <dsp:cNvPr id="0" name=""/>
        <dsp:cNvSpPr/>
      </dsp:nvSpPr>
      <dsp:spPr>
        <a:xfrm>
          <a:off x="1744" y="306782"/>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t>Lead Agency in Circuit Identified</a:t>
          </a:r>
        </a:p>
      </dsp:txBody>
      <dsp:txXfrm>
        <a:off x="1744" y="306782"/>
        <a:ext cx="1868655" cy="1121193"/>
      </dsp:txXfrm>
    </dsp:sp>
    <dsp:sp modelId="{19E8B1A7-8344-4DF5-8287-9074F1ED33BB}">
      <dsp:nvSpPr>
        <dsp:cNvPr id="0" name=""/>
        <dsp:cNvSpPr/>
      </dsp:nvSpPr>
      <dsp:spPr>
        <a:xfrm>
          <a:off x="4167045" y="821659"/>
          <a:ext cx="399190" cy="91440"/>
        </a:xfrm>
        <a:custGeom>
          <a:avLst/>
          <a:gdLst/>
          <a:ahLst/>
          <a:cxnLst/>
          <a:rect l="0" t="0" r="0" b="0"/>
          <a:pathLst>
            <a:path>
              <a:moveTo>
                <a:pt x="0" y="45720"/>
              </a:moveTo>
              <a:lnTo>
                <a:pt x="39919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55896" y="865230"/>
        <a:ext cx="21489" cy="4297"/>
      </dsp:txXfrm>
    </dsp:sp>
    <dsp:sp modelId="{AEA0C7AF-50B5-4CBB-8072-71657BC7CA8A}">
      <dsp:nvSpPr>
        <dsp:cNvPr id="0" name=""/>
        <dsp:cNvSpPr/>
      </dsp:nvSpPr>
      <dsp:spPr>
        <a:xfrm>
          <a:off x="2300190" y="306782"/>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t>State AET Liaison hired</a:t>
          </a:r>
        </a:p>
      </dsp:txBody>
      <dsp:txXfrm>
        <a:off x="2300190" y="306782"/>
        <a:ext cx="1868655" cy="1121193"/>
      </dsp:txXfrm>
    </dsp:sp>
    <dsp:sp modelId="{D9527FB8-1445-4C2E-AB12-1F9BCE052C1C}">
      <dsp:nvSpPr>
        <dsp:cNvPr id="0" name=""/>
        <dsp:cNvSpPr/>
      </dsp:nvSpPr>
      <dsp:spPr>
        <a:xfrm>
          <a:off x="6465491" y="821659"/>
          <a:ext cx="399190" cy="91440"/>
        </a:xfrm>
        <a:custGeom>
          <a:avLst/>
          <a:gdLst/>
          <a:ahLst/>
          <a:cxnLst/>
          <a:rect l="0" t="0" r="0" b="0"/>
          <a:pathLst>
            <a:path>
              <a:moveTo>
                <a:pt x="0" y="45720"/>
              </a:moveTo>
              <a:lnTo>
                <a:pt x="39919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54342" y="865230"/>
        <a:ext cx="21489" cy="4297"/>
      </dsp:txXfrm>
    </dsp:sp>
    <dsp:sp modelId="{4E31EDFF-426C-41B3-93B5-77D2CF98C943}">
      <dsp:nvSpPr>
        <dsp:cNvPr id="0" name=""/>
        <dsp:cNvSpPr/>
      </dsp:nvSpPr>
      <dsp:spPr>
        <a:xfrm>
          <a:off x="4598636" y="306782"/>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t>15 AET Coordinators hired for 16 circuits</a:t>
          </a:r>
        </a:p>
      </dsp:txBody>
      <dsp:txXfrm>
        <a:off x="4598636" y="306782"/>
        <a:ext cx="1868655" cy="1121193"/>
      </dsp:txXfrm>
    </dsp:sp>
    <dsp:sp modelId="{1D0EFAC2-9348-4B64-8AED-5EE827DF2089}">
      <dsp:nvSpPr>
        <dsp:cNvPr id="0" name=""/>
        <dsp:cNvSpPr/>
      </dsp:nvSpPr>
      <dsp:spPr>
        <a:xfrm>
          <a:off x="936072" y="1426175"/>
          <a:ext cx="6895337" cy="399190"/>
        </a:xfrm>
        <a:custGeom>
          <a:avLst/>
          <a:gdLst/>
          <a:ahLst/>
          <a:cxnLst/>
          <a:rect l="0" t="0" r="0" b="0"/>
          <a:pathLst>
            <a:path>
              <a:moveTo>
                <a:pt x="6895337" y="0"/>
              </a:moveTo>
              <a:lnTo>
                <a:pt x="6895337" y="216695"/>
              </a:lnTo>
              <a:lnTo>
                <a:pt x="0" y="216695"/>
              </a:lnTo>
              <a:lnTo>
                <a:pt x="0" y="39919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11023" y="1623622"/>
        <a:ext cx="345435" cy="4297"/>
      </dsp:txXfrm>
    </dsp:sp>
    <dsp:sp modelId="{1FBA6067-A29E-49C4-A69D-A65E48D008E4}">
      <dsp:nvSpPr>
        <dsp:cNvPr id="0" name=""/>
        <dsp:cNvSpPr/>
      </dsp:nvSpPr>
      <dsp:spPr>
        <a:xfrm>
          <a:off x="6897082" y="306782"/>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t>State meeting involving coordinators</a:t>
          </a:r>
        </a:p>
      </dsp:txBody>
      <dsp:txXfrm>
        <a:off x="6897082" y="306782"/>
        <a:ext cx="1868655" cy="1121193"/>
      </dsp:txXfrm>
    </dsp:sp>
    <dsp:sp modelId="{1185C5F0-1F08-4518-8CC9-4335A1A6F2F6}">
      <dsp:nvSpPr>
        <dsp:cNvPr id="0" name=""/>
        <dsp:cNvSpPr/>
      </dsp:nvSpPr>
      <dsp:spPr>
        <a:xfrm>
          <a:off x="1868599" y="2372642"/>
          <a:ext cx="399190" cy="91440"/>
        </a:xfrm>
        <a:custGeom>
          <a:avLst/>
          <a:gdLst/>
          <a:ahLst/>
          <a:cxnLst/>
          <a:rect l="0" t="0" r="0" b="0"/>
          <a:pathLst>
            <a:path>
              <a:moveTo>
                <a:pt x="0" y="45720"/>
              </a:moveTo>
              <a:lnTo>
                <a:pt x="39919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7450" y="2416213"/>
        <a:ext cx="21489" cy="4297"/>
      </dsp:txXfrm>
    </dsp:sp>
    <dsp:sp modelId="{2887EB96-17BF-40A1-B061-44F45F9A433E}">
      <dsp:nvSpPr>
        <dsp:cNvPr id="0" name=""/>
        <dsp:cNvSpPr/>
      </dsp:nvSpPr>
      <dsp:spPr>
        <a:xfrm>
          <a:off x="1744" y="1857766"/>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t>Regional AET Training for LEOs &amp; partners</a:t>
          </a:r>
        </a:p>
      </dsp:txBody>
      <dsp:txXfrm>
        <a:off x="1744" y="1857766"/>
        <a:ext cx="1868655" cy="1121193"/>
      </dsp:txXfrm>
    </dsp:sp>
    <dsp:sp modelId="{914FBA3A-741A-4ECB-8AA6-BF46C9AF1AA4}">
      <dsp:nvSpPr>
        <dsp:cNvPr id="0" name=""/>
        <dsp:cNvSpPr/>
      </dsp:nvSpPr>
      <dsp:spPr>
        <a:xfrm>
          <a:off x="4167045" y="2372642"/>
          <a:ext cx="399190" cy="91440"/>
        </a:xfrm>
        <a:custGeom>
          <a:avLst/>
          <a:gdLst/>
          <a:ahLst/>
          <a:cxnLst/>
          <a:rect l="0" t="0" r="0" b="0"/>
          <a:pathLst>
            <a:path>
              <a:moveTo>
                <a:pt x="0" y="45720"/>
              </a:moveTo>
              <a:lnTo>
                <a:pt x="399190" y="45720"/>
              </a:lnTo>
            </a:path>
          </a:pathLst>
        </a:custGeom>
        <a:noFill/>
        <a:ln w="12700" cap="flat" cmpd="sng" algn="ctr">
          <a:solidFill>
            <a:schemeClr val="dk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55896" y="2416213"/>
        <a:ext cx="21489" cy="4297"/>
      </dsp:txXfrm>
    </dsp:sp>
    <dsp:sp modelId="{B5D7B119-E2CB-4BD9-B8E8-4F9DFFFF33C8}">
      <dsp:nvSpPr>
        <dsp:cNvPr id="0" name=""/>
        <dsp:cNvSpPr/>
      </dsp:nvSpPr>
      <dsp:spPr>
        <a:xfrm>
          <a:off x="2300190" y="1857766"/>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highlight>
                <a:srgbClr val="00838B"/>
              </a:highlight>
            </a:rPr>
            <a:t>Statewide</a:t>
          </a:r>
          <a:r>
            <a:rPr lang="en-US" sz="1700" kern="1200" dirty="0"/>
            <a:t> reporting system established</a:t>
          </a:r>
        </a:p>
      </dsp:txBody>
      <dsp:txXfrm>
        <a:off x="2300190" y="1857766"/>
        <a:ext cx="1868655" cy="1121193"/>
      </dsp:txXfrm>
    </dsp:sp>
    <dsp:sp modelId="{3749FE2F-5FC8-4072-926E-840F08ACE54A}">
      <dsp:nvSpPr>
        <dsp:cNvPr id="0" name=""/>
        <dsp:cNvSpPr/>
      </dsp:nvSpPr>
      <dsp:spPr>
        <a:xfrm>
          <a:off x="4598636" y="1857766"/>
          <a:ext cx="1868655" cy="1121193"/>
        </a:xfrm>
        <a:prstGeom prst="rect">
          <a:avLst/>
        </a:prstGeom>
        <a:solidFill>
          <a:schemeClr val="accent2"/>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566" tIns="96114" rIns="91566" bIns="96114" numCol="1" spcCol="1270" anchor="ctr" anchorCtr="0">
          <a:noAutofit/>
        </a:bodyPr>
        <a:lstStyle/>
        <a:p>
          <a:pPr marL="0" lvl="0" indent="0" algn="ctr" defTabSz="755650">
            <a:lnSpc>
              <a:spcPct val="90000"/>
            </a:lnSpc>
            <a:spcBef>
              <a:spcPct val="0"/>
            </a:spcBef>
            <a:spcAft>
              <a:spcPct val="35000"/>
            </a:spcAft>
            <a:buNone/>
          </a:pPr>
          <a:r>
            <a:rPr lang="en-US" sz="1700" kern="1200" dirty="0">
              <a:highlight>
                <a:srgbClr val="00838B"/>
              </a:highlight>
            </a:rPr>
            <a:t>Began</a:t>
          </a:r>
          <a:r>
            <a:rPr lang="en-US" sz="1700" kern="1200" dirty="0"/>
            <a:t> Bi-monthly State Meetings</a:t>
          </a:r>
        </a:p>
      </dsp:txBody>
      <dsp:txXfrm>
        <a:off x="4598636" y="1857766"/>
        <a:ext cx="1868655" cy="1121193"/>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A0BA778-1992-468D-8754-F996B226CC24}" type="datetimeFigureOut">
              <a:rPr lang="en-US" smtClean="0"/>
              <a:t>10/24/2023</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838802D-3382-4DDA-8099-73A1E42A06A0}" type="slidenum">
              <a:rPr lang="en-US" smtClean="0"/>
              <a:t>‹#›</a:t>
            </a:fld>
            <a:endParaRPr lang="en-US"/>
          </a:p>
        </p:txBody>
      </p:sp>
    </p:spTree>
    <p:extLst>
      <p:ext uri="{BB962C8B-B14F-4D97-AF65-F5344CB8AC3E}">
        <p14:creationId xmlns:p14="http://schemas.microsoft.com/office/powerpoint/2010/main" val="11076376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EE194CB-0B2D-47E2-81FD-4E16A770C2B5}" type="datetimeFigureOut">
              <a:rPr lang="en-US" smtClean="0"/>
              <a:t>10/24/2023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0FB1307-1F50-4DB0-9CD2-C9A18C8ACC11}" type="slidenum">
              <a:rPr lang="en-US" smtClean="0"/>
              <a:t>‹#›</a:t>
            </a:fld>
            <a:endParaRPr lang="en-US"/>
          </a:p>
        </p:txBody>
      </p:sp>
    </p:spTree>
    <p:extLst>
      <p:ext uri="{BB962C8B-B14F-4D97-AF65-F5344CB8AC3E}">
        <p14:creationId xmlns:p14="http://schemas.microsoft.com/office/powerpoint/2010/main" val="4124869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Custom DAODAS color codes</a:t>
            </a:r>
            <a:r>
              <a:rPr lang="en-US" b="1" baseline="0" dirty="0"/>
              <a:t> is : Red-0 </a:t>
            </a:r>
          </a:p>
          <a:p>
            <a:r>
              <a:rPr lang="en-US" b="1" baseline="0" dirty="0"/>
              <a:t>		      Green-131 </a:t>
            </a:r>
          </a:p>
          <a:p>
            <a:r>
              <a:rPr lang="en-US" b="1" baseline="0" dirty="0"/>
              <a:t>		      Blue-139</a:t>
            </a:r>
            <a:endParaRPr lang="en-US" b="1" dirty="0"/>
          </a:p>
        </p:txBody>
      </p:sp>
      <p:sp>
        <p:nvSpPr>
          <p:cNvPr id="4" name="Slide Number Placeholder 3"/>
          <p:cNvSpPr>
            <a:spLocks noGrp="1"/>
          </p:cNvSpPr>
          <p:nvPr>
            <p:ph type="sldNum" sz="quarter" idx="10"/>
          </p:nvPr>
        </p:nvSpPr>
        <p:spPr/>
        <p:txBody>
          <a:bodyPr/>
          <a:lstStyle/>
          <a:p>
            <a:fld id="{60FB1307-1F50-4DB0-9CD2-C9A18C8ACC11}" type="slidenum">
              <a:rPr lang="en-US" smtClean="0"/>
              <a:t>1</a:t>
            </a:fld>
            <a:endParaRPr lang="en-US"/>
          </a:p>
        </p:txBody>
      </p:sp>
    </p:spTree>
    <p:extLst>
      <p:ext uri="{BB962C8B-B14F-4D97-AF65-F5344CB8AC3E}">
        <p14:creationId xmlns:p14="http://schemas.microsoft.com/office/powerpoint/2010/main" val="3227069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35</a:t>
            </a:fld>
            <a:endParaRPr lang="en-US"/>
          </a:p>
        </p:txBody>
      </p:sp>
    </p:spTree>
    <p:extLst>
      <p:ext uri="{BB962C8B-B14F-4D97-AF65-F5344CB8AC3E}">
        <p14:creationId xmlns:p14="http://schemas.microsoft.com/office/powerpoint/2010/main" val="3745005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Q&amp;A Slide</a:t>
            </a:r>
          </a:p>
        </p:txBody>
      </p:sp>
      <p:sp>
        <p:nvSpPr>
          <p:cNvPr id="4" name="Slide Number Placeholder 3"/>
          <p:cNvSpPr>
            <a:spLocks noGrp="1"/>
          </p:cNvSpPr>
          <p:nvPr>
            <p:ph type="sldNum" sz="quarter" idx="10"/>
          </p:nvPr>
        </p:nvSpPr>
        <p:spPr/>
        <p:txBody>
          <a:bodyPr/>
          <a:lstStyle/>
          <a:p>
            <a:fld id="{60FB1307-1F50-4DB0-9CD2-C9A18C8ACC11}" type="slidenum">
              <a:rPr lang="en-US" smtClean="0"/>
              <a:t>36</a:t>
            </a:fld>
            <a:endParaRPr lang="en-US"/>
          </a:p>
        </p:txBody>
      </p:sp>
    </p:spTree>
    <p:extLst>
      <p:ext uri="{BB962C8B-B14F-4D97-AF65-F5344CB8AC3E}">
        <p14:creationId xmlns:p14="http://schemas.microsoft.com/office/powerpoint/2010/main" val="2045215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37</a:t>
            </a:fld>
            <a:endParaRPr lang="en-US"/>
          </a:p>
        </p:txBody>
      </p:sp>
    </p:spTree>
    <p:extLst>
      <p:ext uri="{BB962C8B-B14F-4D97-AF65-F5344CB8AC3E}">
        <p14:creationId xmlns:p14="http://schemas.microsoft.com/office/powerpoint/2010/main" val="44541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2</a:t>
            </a:fld>
            <a:endParaRPr lang="en-US"/>
          </a:p>
        </p:txBody>
      </p:sp>
    </p:spTree>
    <p:extLst>
      <p:ext uri="{BB962C8B-B14F-4D97-AF65-F5344CB8AC3E}">
        <p14:creationId xmlns:p14="http://schemas.microsoft.com/office/powerpoint/2010/main" val="734285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3</a:t>
            </a:fld>
            <a:endParaRPr lang="en-US"/>
          </a:p>
        </p:txBody>
      </p:sp>
    </p:spTree>
    <p:extLst>
      <p:ext uri="{BB962C8B-B14F-4D97-AF65-F5344CB8AC3E}">
        <p14:creationId xmlns:p14="http://schemas.microsoft.com/office/powerpoint/2010/main" val="1945449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Slide With No Bottom</a:t>
            </a:r>
            <a:r>
              <a:rPr lang="en-US" baseline="0" dirty="0"/>
              <a:t> Border</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8</a:t>
            </a:fld>
            <a:endParaRPr lang="en-US"/>
          </a:p>
        </p:txBody>
      </p:sp>
    </p:spTree>
    <p:extLst>
      <p:ext uri="{BB962C8B-B14F-4D97-AF65-F5344CB8AC3E}">
        <p14:creationId xmlns:p14="http://schemas.microsoft.com/office/powerpoint/2010/main" val="113166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9</a:t>
            </a:fld>
            <a:endParaRPr lang="en-US"/>
          </a:p>
        </p:txBody>
      </p:sp>
    </p:spTree>
    <p:extLst>
      <p:ext uri="{BB962C8B-B14F-4D97-AF65-F5344CB8AC3E}">
        <p14:creationId xmlns:p14="http://schemas.microsoft.com/office/powerpoint/2010/main" val="3517665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10</a:t>
            </a:fld>
            <a:endParaRPr lang="en-US"/>
          </a:p>
        </p:txBody>
      </p:sp>
    </p:spTree>
    <p:extLst>
      <p:ext uri="{BB962C8B-B14F-4D97-AF65-F5344CB8AC3E}">
        <p14:creationId xmlns:p14="http://schemas.microsoft.com/office/powerpoint/2010/main" val="1141095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11</a:t>
            </a:fld>
            <a:endParaRPr lang="en-US"/>
          </a:p>
        </p:txBody>
      </p:sp>
    </p:spTree>
    <p:extLst>
      <p:ext uri="{BB962C8B-B14F-4D97-AF65-F5344CB8AC3E}">
        <p14:creationId xmlns:p14="http://schemas.microsoft.com/office/powerpoint/2010/main" val="1215441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Header</a:t>
            </a:r>
            <a:r>
              <a:rPr lang="en-US" baseline="0" dirty="0"/>
              <a:t> Slide</a:t>
            </a:r>
            <a:endParaRPr lang="en-US" dirty="0"/>
          </a:p>
        </p:txBody>
      </p:sp>
      <p:sp>
        <p:nvSpPr>
          <p:cNvPr id="4" name="Slide Number Placeholder 3"/>
          <p:cNvSpPr>
            <a:spLocks noGrp="1"/>
          </p:cNvSpPr>
          <p:nvPr>
            <p:ph type="sldNum" sz="quarter" idx="10"/>
          </p:nvPr>
        </p:nvSpPr>
        <p:spPr/>
        <p:txBody>
          <a:bodyPr/>
          <a:lstStyle/>
          <a:p>
            <a:fld id="{60FB1307-1F50-4DB0-9CD2-C9A18C8ACC11}" type="slidenum">
              <a:rPr lang="en-US" smtClean="0"/>
              <a:t>13</a:t>
            </a:fld>
            <a:endParaRPr lang="en-US"/>
          </a:p>
        </p:txBody>
      </p:sp>
    </p:spTree>
    <p:extLst>
      <p:ext uri="{BB962C8B-B14F-4D97-AF65-F5344CB8AC3E}">
        <p14:creationId xmlns:p14="http://schemas.microsoft.com/office/powerpoint/2010/main" val="711060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00C3F9-08FE-43E4-9DE7-B320BC836B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580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ODAS Slide With Header">
    <p:spTree>
      <p:nvGrpSpPr>
        <p:cNvPr id="1" name=""/>
        <p:cNvGrpSpPr/>
        <p:nvPr/>
      </p:nvGrpSpPr>
      <p:grpSpPr>
        <a:xfrm>
          <a:off x="0" y="0"/>
          <a:ext cx="0" cy="0"/>
          <a:chOff x="0" y="0"/>
          <a:chExt cx="0" cy="0"/>
        </a:xfrm>
      </p:grpSpPr>
      <p:grpSp>
        <p:nvGrpSpPr>
          <p:cNvPr id="13" name="Group 12"/>
          <p:cNvGrpSpPr/>
          <p:nvPr userDrawn="1"/>
        </p:nvGrpSpPr>
        <p:grpSpPr>
          <a:xfrm>
            <a:off x="228600" y="148157"/>
            <a:ext cx="8524754" cy="700937"/>
            <a:chOff x="228600" y="148157"/>
            <a:chExt cx="8524754" cy="700937"/>
          </a:xfrm>
        </p:grpSpPr>
        <p:sp>
          <p:nvSpPr>
            <p:cNvPr id="14"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5" name="Straight Connector 14"/>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7" name="Rectangle 16"/>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10/24/2023</a:t>
            </a:fld>
            <a:endParaRPr lang="en-US"/>
          </a:p>
        </p:txBody>
      </p:sp>
      <p:sp>
        <p:nvSpPr>
          <p:cNvPr id="19"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783708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ODAS Slide With Header2">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228600" y="148157"/>
            <a:ext cx="8524754" cy="700937"/>
            <a:chOff x="228600" y="148157"/>
            <a:chExt cx="8524754" cy="700937"/>
          </a:xfrm>
        </p:grpSpPr>
        <p:sp>
          <p:nvSpPr>
            <p:cNvPr id="12"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3" name="Straight Connector 12"/>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5" name="Rectangle 14"/>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10/24/2023</a:t>
            </a:fld>
            <a:endParaRPr lang="en-US"/>
          </a:p>
        </p:txBody>
      </p:sp>
      <p:sp>
        <p:nvSpPr>
          <p:cNvPr id="17"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277484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ODAS Slide With Header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959" y="1845734"/>
            <a:ext cx="7543801" cy="40233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p:cNvGrpSpPr/>
          <p:nvPr userDrawn="1"/>
        </p:nvGrpSpPr>
        <p:grpSpPr>
          <a:xfrm>
            <a:off x="228600" y="148157"/>
            <a:ext cx="8524754" cy="700937"/>
            <a:chOff x="228600" y="148157"/>
            <a:chExt cx="8524754" cy="700937"/>
          </a:xfrm>
        </p:grpSpPr>
        <p:sp>
          <p:nvSpPr>
            <p:cNvPr id="12" name="Title 1"/>
            <p:cNvSpPr txBox="1">
              <a:spLocks/>
            </p:cNvSpPr>
            <p:nvPr/>
          </p:nvSpPr>
          <p:spPr>
            <a:xfrm>
              <a:off x="2158244" y="269498"/>
              <a:ext cx="6595110" cy="579596"/>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50" b="1" dirty="0">
                  <a:solidFill>
                    <a:srgbClr val="00838B"/>
                  </a:solidFill>
                </a:rPr>
                <a:t>South Carolina Department of Alcohol and Other Drug Abuse Services</a:t>
              </a:r>
            </a:p>
          </p:txBody>
        </p:sp>
        <p:cxnSp>
          <p:nvCxnSpPr>
            <p:cNvPr id="13" name="Straight Connector 12"/>
            <p:cNvCxnSpPr/>
            <p:nvPr/>
          </p:nvCxnSpPr>
          <p:spPr>
            <a:xfrm>
              <a:off x="228600" y="676146"/>
              <a:ext cx="8503920" cy="34288"/>
            </a:xfrm>
            <a:prstGeom prst="line">
              <a:avLst/>
            </a:prstGeom>
            <a:ln w="34925">
              <a:solidFill>
                <a:srgbClr val="00838B"/>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a:srcRect l="1093" t="2107" r="1046" b="21019"/>
            <a:stretch/>
          </p:blipFill>
          <p:spPr>
            <a:xfrm>
              <a:off x="228600" y="148157"/>
              <a:ext cx="1909234" cy="495300"/>
            </a:xfrm>
            <a:prstGeom prst="rect">
              <a:avLst/>
            </a:prstGeom>
          </p:spPr>
        </p:pic>
      </p:grp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10/24/2023</a:t>
            </a:fld>
            <a:endParaRPr lang="en-US"/>
          </a:p>
        </p:txBody>
      </p:sp>
      <p:sp>
        <p:nvSpPr>
          <p:cNvPr id="15"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1347785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ODAS Master No Heade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DB44F992-2E8B-439E-9639-C49EC543EE28}" type="datetime1">
              <a:rPr lang="en-US" smtClean="0"/>
              <a:t>10/24/2023</a:t>
            </a:fld>
            <a:endParaRPr lang="en-US"/>
          </a:p>
        </p:txBody>
      </p:sp>
      <p:sp>
        <p:nvSpPr>
          <p:cNvPr id="11"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A339896C-E2EF-470F-BA91-85D676E592B3}" type="slidenum">
              <a:rPr lang="en-US" smtClean="0"/>
              <a:t>‹#›</a:t>
            </a:fld>
            <a:endParaRPr lang="en-US"/>
          </a:p>
        </p:txBody>
      </p:sp>
    </p:spTree>
    <p:extLst>
      <p:ext uri="{BB962C8B-B14F-4D97-AF65-F5344CB8AC3E}">
        <p14:creationId xmlns:p14="http://schemas.microsoft.com/office/powerpoint/2010/main" val="4181976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FCB93-5B1E-46E7-A015-94FEB8CB59C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2D0D387-46B0-4782-B18B-D4003DAAB0F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82C2E65-F070-443E-AE5E-4E7B3235D122}"/>
              </a:ext>
            </a:extLst>
          </p:cNvPr>
          <p:cNvSpPr>
            <a:spLocks noGrp="1"/>
          </p:cNvSpPr>
          <p:nvPr>
            <p:ph type="dt" sz="half" idx="10"/>
          </p:nvPr>
        </p:nvSpPr>
        <p:spPr/>
        <p:txBody>
          <a:bodyPr/>
          <a:lstStyle/>
          <a:p>
            <a:fld id="{793BC47C-4124-4D47-B061-FCF0AC295D12}" type="datetimeFigureOut">
              <a:rPr lang="en-US" smtClean="0"/>
              <a:t>10/24/2023</a:t>
            </a:fld>
            <a:endParaRPr lang="en-US"/>
          </a:p>
        </p:txBody>
      </p:sp>
      <p:sp>
        <p:nvSpPr>
          <p:cNvPr id="5" name="Footer Placeholder 4">
            <a:extLst>
              <a:ext uri="{FF2B5EF4-FFF2-40B4-BE49-F238E27FC236}">
                <a16:creationId xmlns:a16="http://schemas.microsoft.com/office/drawing/2014/main" id="{F5CC50AC-0319-46BA-8063-BE8D3AA706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13DCC-5104-45BD-AB68-89C98B80921E}"/>
              </a:ext>
            </a:extLst>
          </p:cNvPr>
          <p:cNvSpPr>
            <a:spLocks noGrp="1"/>
          </p:cNvSpPr>
          <p:nvPr>
            <p:ph type="sldNum" sz="quarter" idx="12"/>
          </p:nvPr>
        </p:nvSpPr>
        <p:spPr/>
        <p:txBody>
          <a:bodyPr/>
          <a:lstStyle/>
          <a:p>
            <a:fld id="{C36848AD-D6CD-4952-B58D-E4A878CCF14C}" type="slidenum">
              <a:rPr lang="en-US" smtClean="0"/>
              <a:t>‹#›</a:t>
            </a:fld>
            <a:endParaRPr lang="en-US"/>
          </a:p>
        </p:txBody>
      </p:sp>
    </p:spTree>
    <p:extLst>
      <p:ext uri="{BB962C8B-B14F-4D97-AF65-F5344CB8AC3E}">
        <p14:creationId xmlns:p14="http://schemas.microsoft.com/office/powerpoint/2010/main" val="3800364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Content Placeholder 30"/>
          <p:cNvSpPr>
            <a:spLocks noGrp="1"/>
          </p:cNvSpPr>
          <p:nvPr>
            <p:ph sz="quarter" idx="13"/>
          </p:nvPr>
        </p:nvSpPr>
        <p:spPr>
          <a:xfrm>
            <a:off x="352426" y="1463040"/>
            <a:ext cx="768096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p:cNvSpPr>
            <a:spLocks noGrp="1"/>
          </p:cNvSpPr>
          <p:nvPr>
            <p:ph type="dt" sz="half" idx="14"/>
          </p:nvPr>
        </p:nvSpPr>
        <p:spPr/>
        <p:txBody>
          <a:bodyPr/>
          <a:lstStyle/>
          <a:p>
            <a:fld id="{1F511410-F750-45FD-B4F3-0DAB6A1842BF}" type="datetimeFigureOut">
              <a:rPr lang="en-US" smtClean="0"/>
              <a:t>10/24/2023</a:t>
            </a:fld>
            <a:endParaRPr lang="en-US"/>
          </a:p>
        </p:txBody>
      </p:sp>
      <p:sp>
        <p:nvSpPr>
          <p:cNvPr id="19" name="Slide Number Placeholder 18"/>
          <p:cNvSpPr>
            <a:spLocks noGrp="1"/>
          </p:cNvSpPr>
          <p:nvPr>
            <p:ph type="sldNum" sz="quarter" idx="15"/>
          </p:nvPr>
        </p:nvSpPr>
        <p:spPr/>
        <p:txBody>
          <a:bodyPr/>
          <a:lstStyle/>
          <a:p>
            <a:fld id="{04A8A130-C397-44DE-98C9-F414B39DA6C3}" type="slidenum">
              <a:rPr lang="en-US" smtClean="0"/>
              <a:t>‹#›</a:t>
            </a:fld>
            <a:endParaRPr lang="en-US"/>
          </a:p>
        </p:txBody>
      </p:sp>
      <p:sp>
        <p:nvSpPr>
          <p:cNvPr id="21" name="Footer Placeholder 20"/>
          <p:cNvSpPr>
            <a:spLocks noGrp="1"/>
          </p:cNvSpPr>
          <p:nvPr>
            <p:ph type="ftr" sz="quarter" idx="16"/>
          </p:nvPr>
        </p:nvSpPr>
        <p:spPr/>
        <p:txBody>
          <a:bodyPr/>
          <a:lstStyle/>
          <a:p>
            <a:endParaRPr lang="en-US"/>
          </a:p>
        </p:txBody>
      </p:sp>
      <p:sp>
        <p:nvSpPr>
          <p:cNvPr id="8" name="Title 7"/>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008220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2790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7" r:id="rId4"/>
    <p:sldLayoutId id="2147483689" r:id="rId5"/>
    <p:sldLayoutId id="2147483690" r:id="rId6"/>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hyperlink" Target="https://www.rawpixel.com/image/322567/three-dimensional-men-jigsaw-pieces-teamwork" TargetMode="Externa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https://doi.org/https:/doi.org/10.1111/acer.14507" TargetMode="External"/><Relationship Id="rId4" Type="http://schemas.openxmlformats.org/officeDocument/2006/relationships/image" Target="../media/image13.emf"/></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6.emf"/><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emf"/><Relationship Id="rId4" Type="http://schemas.openxmlformats.org/officeDocument/2006/relationships/hyperlink" Target="https://www.daodas.sc.gov/prevention/law-enforcement/underage-drinking/hands-social-media-graphics/" TargetMode="External"/><Relationship Id="rId9" Type="http://schemas.openxmlformats.org/officeDocument/2006/relationships/image" Target="../media/image4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a:prstGeom prst="rect">
            <a:avLst/>
          </a:prstGeom>
        </p:spPr>
        <p:txBody>
          <a:bodyPr/>
          <a:lstStyle/>
          <a:p>
            <a:fld id="{550433CB-2468-4709-8666-6219B9183C54}" type="datetime1">
              <a:rPr lang="en-US" smtClean="0"/>
              <a:t>10/24/2023</a:t>
            </a:fld>
            <a:endParaRPr lang="en-US"/>
          </a:p>
        </p:txBody>
      </p:sp>
      <p:sp>
        <p:nvSpPr>
          <p:cNvPr id="9" name="Slide Number Placeholder 8"/>
          <p:cNvSpPr>
            <a:spLocks noGrp="1"/>
          </p:cNvSpPr>
          <p:nvPr>
            <p:ph type="sldNum" sz="quarter" idx="4"/>
          </p:nvPr>
        </p:nvSpPr>
        <p:spPr>
          <a:prstGeom prst="rect">
            <a:avLst/>
          </a:prstGeom>
        </p:spPr>
        <p:txBody>
          <a:bodyPr/>
          <a:lstStyle/>
          <a:p>
            <a:fld id="{A339896C-E2EF-470F-BA91-85D676E592B3}" type="slidenum">
              <a:rPr lang="en-US" smtClean="0"/>
              <a:t>1</a:t>
            </a:fld>
            <a:endParaRPr lang="en-US"/>
          </a:p>
        </p:txBody>
      </p:sp>
      <p:sp>
        <p:nvSpPr>
          <p:cNvPr id="2" name="Title 1"/>
          <p:cNvSpPr>
            <a:spLocks noGrp="1"/>
          </p:cNvSpPr>
          <p:nvPr>
            <p:ph type="ctrTitle" idx="4294967295"/>
          </p:nvPr>
        </p:nvSpPr>
        <p:spPr>
          <a:xfrm>
            <a:off x="324220" y="2691547"/>
            <a:ext cx="8461192" cy="1348202"/>
          </a:xfrm>
          <a:prstGeom prst="rect">
            <a:avLst/>
          </a:prstGeom>
        </p:spPr>
        <p:txBody>
          <a:bodyPr anchor="ctr" anchorCtr="1">
            <a:normAutofit fontScale="90000"/>
          </a:bodyPr>
          <a:lstStyle/>
          <a:p>
            <a:pPr algn="ctr"/>
            <a:r>
              <a:rPr lang="en-US" sz="4000" b="1" dirty="0">
                <a:solidFill>
                  <a:srgbClr val="00838B"/>
                </a:solidFill>
              </a:rPr>
              <a:t>The Pandemic Effect on Alcohol Compliance Checks, DUI Crashes, and Underage Drinking: The South Carolina Experience</a:t>
            </a:r>
          </a:p>
        </p:txBody>
      </p:sp>
      <p:sp>
        <p:nvSpPr>
          <p:cNvPr id="3" name="Subtitle 2"/>
          <p:cNvSpPr>
            <a:spLocks noGrp="1"/>
          </p:cNvSpPr>
          <p:nvPr>
            <p:ph type="subTitle" idx="4294967295"/>
          </p:nvPr>
        </p:nvSpPr>
        <p:spPr>
          <a:xfrm>
            <a:off x="457200" y="4316838"/>
            <a:ext cx="8229600" cy="721328"/>
          </a:xfrm>
          <a:prstGeom prst="rect">
            <a:avLst/>
          </a:prstGeom>
        </p:spPr>
        <p:txBody>
          <a:bodyPr>
            <a:normAutofit/>
          </a:bodyPr>
          <a:lstStyle/>
          <a:p>
            <a:pPr algn="ctr"/>
            <a:r>
              <a:rPr lang="en-US" b="1" dirty="0">
                <a:solidFill>
                  <a:schemeClr val="tx1"/>
                </a:solidFill>
              </a:rPr>
              <a:t>Michelle M. Nienhius, MPH, NPN (SC), DAODAS</a:t>
            </a:r>
          </a:p>
        </p:txBody>
      </p:sp>
      <p:cxnSp>
        <p:nvCxnSpPr>
          <p:cNvPr id="6" name="Straight Connector 5"/>
          <p:cNvCxnSpPr/>
          <p:nvPr/>
        </p:nvCxnSpPr>
        <p:spPr>
          <a:xfrm>
            <a:off x="457200" y="2549031"/>
            <a:ext cx="82296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57200" y="4251338"/>
            <a:ext cx="822960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1849708" y="489626"/>
            <a:ext cx="5575636" cy="1841338"/>
          </a:xfrm>
          <a:prstGeom prst="rect">
            <a:avLst/>
          </a:prstGeom>
        </p:spPr>
      </p:pic>
      <p:pic>
        <p:nvPicPr>
          <p:cNvPr id="12" name="Picture 11">
            <a:extLst>
              <a:ext uri="{FF2B5EF4-FFF2-40B4-BE49-F238E27FC236}">
                <a16:creationId xmlns:a16="http://schemas.microsoft.com/office/drawing/2014/main" id="{D6B18CB6-CD66-9D07-B524-2F855E3F819A}"/>
              </a:ext>
            </a:extLst>
          </p:cNvPr>
          <p:cNvPicPr>
            <a:picLocks noChangeAspect="1"/>
          </p:cNvPicPr>
          <p:nvPr/>
        </p:nvPicPr>
        <p:blipFill>
          <a:blip r:embed="rId4"/>
          <a:stretch>
            <a:fillRect/>
          </a:stretch>
        </p:blipFill>
        <p:spPr>
          <a:xfrm>
            <a:off x="924854" y="4731237"/>
            <a:ext cx="7294292" cy="1460263"/>
          </a:xfrm>
          <a:prstGeom prst="rect">
            <a:avLst/>
          </a:prstGeom>
        </p:spPr>
      </p:pic>
    </p:spTree>
    <p:extLst>
      <p:ext uri="{BB962C8B-B14F-4D97-AF65-F5344CB8AC3E}">
        <p14:creationId xmlns:p14="http://schemas.microsoft.com/office/powerpoint/2010/main" val="3026795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10</a:t>
            </a:fld>
            <a:endParaRPr lang="en-US"/>
          </a:p>
        </p:txBody>
      </p:sp>
      <p:sp>
        <p:nvSpPr>
          <p:cNvPr id="2" name="Title 1"/>
          <p:cNvSpPr>
            <a:spLocks noGrp="1"/>
          </p:cNvSpPr>
          <p:nvPr>
            <p:ph type="title" idx="4294967295"/>
          </p:nvPr>
        </p:nvSpPr>
        <p:spPr>
          <a:xfrm>
            <a:off x="775504" y="824761"/>
            <a:ext cx="7519204" cy="600075"/>
          </a:xfrm>
          <a:prstGeom prst="rect">
            <a:avLst/>
          </a:prstGeom>
        </p:spPr>
        <p:txBody>
          <a:bodyPr>
            <a:noAutofit/>
          </a:bodyPr>
          <a:lstStyle/>
          <a:p>
            <a:pPr algn="ctr"/>
            <a:r>
              <a:rPr lang="en-US" sz="2400" b="1" dirty="0">
                <a:solidFill>
                  <a:schemeClr val="accent2"/>
                </a:solidFill>
              </a:rPr>
              <a:t>Infusion of Cultural Competency in AET model….</a:t>
            </a:r>
            <a:br>
              <a:rPr lang="en-US" sz="2400" b="1" dirty="0">
                <a:solidFill>
                  <a:schemeClr val="accent2"/>
                </a:solidFill>
              </a:rPr>
            </a:br>
            <a:r>
              <a:rPr lang="en-US" sz="2400" b="1" dirty="0">
                <a:solidFill>
                  <a:schemeClr val="accent2"/>
                </a:solidFill>
              </a:rPr>
              <a:t>What do we mean?</a:t>
            </a:r>
          </a:p>
        </p:txBody>
      </p:sp>
      <p:cxnSp>
        <p:nvCxnSpPr>
          <p:cNvPr id="9" name="Straight Connector 8"/>
          <p:cNvCxnSpPr/>
          <p:nvPr/>
        </p:nvCxnSpPr>
        <p:spPr>
          <a:xfrm>
            <a:off x="800100" y="1585835"/>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61836D6-1412-4ADD-857F-18CBE4833402}"/>
              </a:ext>
            </a:extLst>
          </p:cNvPr>
          <p:cNvSpPr/>
          <p:nvPr/>
        </p:nvSpPr>
        <p:spPr>
          <a:xfrm>
            <a:off x="775504" y="1689460"/>
            <a:ext cx="7568396" cy="646331"/>
          </a:xfrm>
          <a:prstGeom prst="rect">
            <a:avLst/>
          </a:prstGeom>
        </p:spPr>
        <p:txBody>
          <a:bodyPr wrap="square">
            <a:spAutoFit/>
          </a:bodyPr>
          <a:lstStyle/>
          <a:p>
            <a:pPr lvl="0"/>
            <a:r>
              <a:rPr lang="en-US" dirty="0"/>
              <a:t>SAMHSA defines cultural competence as "the ability of an individual or organization to interact effectively with members of diverse population groups</a:t>
            </a:r>
          </a:p>
        </p:txBody>
      </p:sp>
      <p:sp>
        <p:nvSpPr>
          <p:cNvPr id="4" name="Rectangle 3">
            <a:extLst>
              <a:ext uri="{FF2B5EF4-FFF2-40B4-BE49-F238E27FC236}">
                <a16:creationId xmlns:a16="http://schemas.microsoft.com/office/drawing/2014/main" id="{85077E65-DB10-4C7D-B2C3-9051B581661A}"/>
              </a:ext>
            </a:extLst>
          </p:cNvPr>
          <p:cNvSpPr/>
          <p:nvPr/>
        </p:nvSpPr>
        <p:spPr>
          <a:xfrm>
            <a:off x="775504" y="2516984"/>
            <a:ext cx="7454096" cy="646331"/>
          </a:xfrm>
          <a:prstGeom prst="rect">
            <a:avLst/>
          </a:prstGeom>
        </p:spPr>
        <p:txBody>
          <a:bodyPr wrap="square">
            <a:spAutoFit/>
          </a:bodyPr>
          <a:lstStyle/>
          <a:p>
            <a:r>
              <a:rPr lang="en-US" dirty="0"/>
              <a:t>While awareness of cultural aspects of population groups is tantamount to ensure ALL population groups are reached….</a:t>
            </a:r>
          </a:p>
        </p:txBody>
      </p:sp>
      <p:sp>
        <p:nvSpPr>
          <p:cNvPr id="5" name="Rectangle 4">
            <a:extLst>
              <a:ext uri="{FF2B5EF4-FFF2-40B4-BE49-F238E27FC236}">
                <a16:creationId xmlns:a16="http://schemas.microsoft.com/office/drawing/2014/main" id="{097DAB37-9C67-455D-B193-4E84182EFC10}"/>
              </a:ext>
            </a:extLst>
          </p:cNvPr>
          <p:cNvSpPr/>
          <p:nvPr/>
        </p:nvSpPr>
        <p:spPr>
          <a:xfrm>
            <a:off x="800100" y="3305699"/>
            <a:ext cx="7543800" cy="923330"/>
          </a:xfrm>
          <a:prstGeom prst="rect">
            <a:avLst/>
          </a:prstGeom>
        </p:spPr>
        <p:txBody>
          <a:bodyPr wrap="square">
            <a:spAutoFit/>
          </a:bodyPr>
          <a:lstStyle/>
          <a:p>
            <a:r>
              <a:rPr lang="en-US" b="1" dirty="0">
                <a:latin typeface="Arial Black" panose="020B0A04020102020204" pitchFamily="34" charset="0"/>
              </a:rPr>
              <a:t>Understanding organizational culture of coalition members is important to successful collaboration on community problems.</a:t>
            </a:r>
            <a:endParaRPr lang="en-US" dirty="0"/>
          </a:p>
        </p:txBody>
      </p:sp>
      <p:sp>
        <p:nvSpPr>
          <p:cNvPr id="7" name="Rectangle 6">
            <a:extLst>
              <a:ext uri="{FF2B5EF4-FFF2-40B4-BE49-F238E27FC236}">
                <a16:creationId xmlns:a16="http://schemas.microsoft.com/office/drawing/2014/main" id="{46AC3210-B5A6-4C4F-9E99-AF3FC17C2BEC}"/>
              </a:ext>
            </a:extLst>
          </p:cNvPr>
          <p:cNvSpPr/>
          <p:nvPr/>
        </p:nvSpPr>
        <p:spPr>
          <a:xfrm>
            <a:off x="800100" y="4351103"/>
            <a:ext cx="7680512" cy="1477328"/>
          </a:xfrm>
          <a:prstGeom prst="rect">
            <a:avLst/>
          </a:prstGeom>
        </p:spPr>
        <p:txBody>
          <a:bodyPr wrap="square">
            <a:spAutoFit/>
          </a:bodyPr>
          <a:lstStyle/>
          <a:p>
            <a:r>
              <a:rPr lang="en-US" dirty="0"/>
              <a:t>Schein (2010) defines organizational culture as “</a:t>
            </a:r>
            <a:r>
              <a:rPr lang="en-US" i="1" dirty="0"/>
              <a:t>the basic tacit assumptions about how the world is and ought to be that a group of people share and that determines their perceptions, thoughts, feelings, and, their overt behavior”.</a:t>
            </a:r>
          </a:p>
          <a:p>
            <a:r>
              <a:rPr lang="en-US" dirty="0"/>
              <a:t>An understanding begins by spending time with coalition members (i.e. social events, coalition meetings, training, community events)</a:t>
            </a:r>
          </a:p>
        </p:txBody>
      </p:sp>
      <p:sp>
        <p:nvSpPr>
          <p:cNvPr id="10" name="Rectangle 9">
            <a:extLst>
              <a:ext uri="{FF2B5EF4-FFF2-40B4-BE49-F238E27FC236}">
                <a16:creationId xmlns:a16="http://schemas.microsoft.com/office/drawing/2014/main" id="{0E3234A2-6B38-4E05-A11D-34F4A304ECD2}"/>
              </a:ext>
            </a:extLst>
          </p:cNvPr>
          <p:cNvSpPr/>
          <p:nvPr/>
        </p:nvSpPr>
        <p:spPr>
          <a:xfrm>
            <a:off x="800100" y="6029935"/>
            <a:ext cx="7523715" cy="307777"/>
          </a:xfrm>
          <a:prstGeom prst="rect">
            <a:avLst/>
          </a:prstGeom>
        </p:spPr>
        <p:txBody>
          <a:bodyPr wrap="square">
            <a:spAutoFit/>
          </a:bodyPr>
          <a:lstStyle/>
          <a:p>
            <a:pPr>
              <a:spcAft>
                <a:spcPts val="800"/>
              </a:spcAft>
            </a:pPr>
            <a:r>
              <a:rPr lang="en-US" sz="1400" dirty="0">
                <a:latin typeface="Calibri" panose="020F0502020204030204" pitchFamily="34" charset="0"/>
                <a:ea typeface="Calibri" panose="020F0502020204030204" pitchFamily="34" charset="0"/>
              </a:rPr>
              <a:t>Schein, E. H. (2010). Organizational culture and leadership (4th ed.). San Francisco: Jossey-Bass.</a:t>
            </a:r>
          </a:p>
        </p:txBody>
      </p:sp>
    </p:spTree>
    <p:extLst>
      <p:ext uri="{BB962C8B-B14F-4D97-AF65-F5344CB8AC3E}">
        <p14:creationId xmlns:p14="http://schemas.microsoft.com/office/powerpoint/2010/main" val="40473563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11</a:t>
            </a:fld>
            <a:endParaRPr lang="en-US"/>
          </a:p>
        </p:txBody>
      </p:sp>
      <p:sp>
        <p:nvSpPr>
          <p:cNvPr id="2" name="Title 1"/>
          <p:cNvSpPr>
            <a:spLocks noGrp="1"/>
          </p:cNvSpPr>
          <p:nvPr>
            <p:ph type="title" idx="4294967295"/>
          </p:nvPr>
        </p:nvSpPr>
        <p:spPr>
          <a:xfrm>
            <a:off x="775504" y="881063"/>
            <a:ext cx="7543800" cy="600075"/>
          </a:xfrm>
          <a:prstGeom prst="rect">
            <a:avLst/>
          </a:prstGeom>
        </p:spPr>
        <p:txBody>
          <a:bodyPr>
            <a:noAutofit/>
          </a:bodyPr>
          <a:lstStyle/>
          <a:p>
            <a:pPr algn="ctr"/>
            <a:r>
              <a:rPr lang="en-US" sz="2400" b="1" dirty="0">
                <a:solidFill>
                  <a:schemeClr val="accent2"/>
                </a:solidFill>
              </a:rPr>
              <a:t>What did DAODAS Provide?</a:t>
            </a:r>
          </a:p>
        </p:txBody>
      </p:sp>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854C2F4-7BD8-4B3B-897A-F99EE36B83CF}"/>
              </a:ext>
            </a:extLst>
          </p:cNvPr>
          <p:cNvSpPr/>
          <p:nvPr/>
        </p:nvSpPr>
        <p:spPr>
          <a:xfrm>
            <a:off x="800099" y="1766050"/>
            <a:ext cx="7499119" cy="646331"/>
          </a:xfrm>
          <a:prstGeom prst="rect">
            <a:avLst/>
          </a:prstGeom>
        </p:spPr>
        <p:txBody>
          <a:bodyPr wrap="square">
            <a:spAutoFit/>
          </a:bodyPr>
          <a:lstStyle/>
          <a:p>
            <a:pPr algn="ctr"/>
            <a:r>
              <a:rPr lang="en-US" dirty="0"/>
              <a:t>Short training at Initial state meetings for Prevention staff in South Carolina to acclimate them to law enforcement profession &amp; culture</a:t>
            </a:r>
          </a:p>
        </p:txBody>
      </p:sp>
      <p:sp>
        <p:nvSpPr>
          <p:cNvPr id="4" name="Rectangle 3">
            <a:extLst>
              <a:ext uri="{FF2B5EF4-FFF2-40B4-BE49-F238E27FC236}">
                <a16:creationId xmlns:a16="http://schemas.microsoft.com/office/drawing/2014/main" id="{2A6C6079-F70F-4FE3-A794-2291A7C61203}"/>
              </a:ext>
            </a:extLst>
          </p:cNvPr>
          <p:cNvSpPr/>
          <p:nvPr/>
        </p:nvSpPr>
        <p:spPr>
          <a:xfrm>
            <a:off x="1721224" y="2709481"/>
            <a:ext cx="6284259" cy="76944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sz="4400" b="1" i="0" u="none" strike="noStrike" kern="0" cap="none" spc="0" normalizeH="0" baseline="0" noProof="0" dirty="0">
                <a:ln>
                  <a:noFill/>
                </a:ln>
                <a:solidFill>
                  <a:srgbClr val="006666"/>
                </a:solidFill>
                <a:effectLst>
                  <a:glow rad="228600">
                    <a:srgbClr val="005656">
                      <a:satMod val="175000"/>
                      <a:alpha val="40000"/>
                    </a:srgbClr>
                  </a:glow>
                </a:effectLst>
                <a:uLnTx/>
                <a:uFillTx/>
                <a:latin typeface="Arial"/>
              </a:rPr>
              <a:t>Law Enforcement 101</a:t>
            </a:r>
            <a:endParaRPr kumimoji="0" lang="en-US" sz="1800" b="0" i="0" u="none" strike="noStrike" kern="0" cap="none" spc="0" normalizeH="0" baseline="0" noProof="0" dirty="0">
              <a:ln>
                <a:noFill/>
              </a:ln>
              <a:solidFill>
                <a:sysClr val="windowText" lastClr="000000"/>
              </a:solidFill>
              <a:effectLst/>
              <a:uLnTx/>
              <a:uFillTx/>
            </a:endParaRPr>
          </a:p>
        </p:txBody>
      </p:sp>
      <p:pic>
        <p:nvPicPr>
          <p:cNvPr id="5" name="Picture 4">
            <a:extLst>
              <a:ext uri="{FF2B5EF4-FFF2-40B4-BE49-F238E27FC236}">
                <a16:creationId xmlns:a16="http://schemas.microsoft.com/office/drawing/2014/main" id="{FE9E2046-C1CD-47E5-873B-BFA4A0F9C63A}"/>
              </a:ext>
            </a:extLst>
          </p:cNvPr>
          <p:cNvPicPr>
            <a:picLocks noChangeAspect="1"/>
          </p:cNvPicPr>
          <p:nvPr/>
        </p:nvPicPr>
        <p:blipFill>
          <a:blip r:embed="rId3"/>
          <a:stretch>
            <a:fillRect/>
          </a:stretch>
        </p:blipFill>
        <p:spPr>
          <a:xfrm>
            <a:off x="1589517" y="3602971"/>
            <a:ext cx="6547671" cy="749873"/>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9BD3040A-0065-4C81-86F1-98ABC9A1B25B}"/>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534910" y="4496886"/>
            <a:ext cx="2656883" cy="1818858"/>
          </a:xfrm>
          <a:prstGeom prst="rect">
            <a:avLst/>
          </a:prstGeom>
        </p:spPr>
      </p:pic>
    </p:spTree>
    <p:extLst>
      <p:ext uri="{BB962C8B-B14F-4D97-AF65-F5344CB8AC3E}">
        <p14:creationId xmlns:p14="http://schemas.microsoft.com/office/powerpoint/2010/main" val="3670758130"/>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e Placeholder 2">
            <a:extLst>
              <a:ext uri="{FF2B5EF4-FFF2-40B4-BE49-F238E27FC236}">
                <a16:creationId xmlns:a16="http://schemas.microsoft.com/office/drawing/2014/main" id="{D6124B9D-6ADB-DBF1-31F3-8F9D66DBC40E}"/>
              </a:ext>
            </a:extLst>
          </p:cNvPr>
          <p:cNvSpPr>
            <a:spLocks noGrp="1"/>
          </p:cNvSpPr>
          <p:nvPr>
            <p:ph type="dt" sz="half" idx="2"/>
          </p:nvPr>
        </p:nvSpPr>
        <p:spPr>
          <a:xfrm>
            <a:off x="822961" y="6459786"/>
            <a:ext cx="1854203" cy="365125"/>
          </a:xfrm>
        </p:spPr>
        <p:txBody>
          <a:bodyPr/>
          <a:lstStyle/>
          <a:p>
            <a:pPr>
              <a:spcAft>
                <a:spcPts val="600"/>
              </a:spcAft>
            </a:pPr>
            <a:fld id="{DB44F992-2E8B-439E-9639-C49EC543EE28}" type="datetime1">
              <a:rPr lang="en-US" smtClean="0"/>
              <a:pPr>
                <a:spcAft>
                  <a:spcPts val="600"/>
                </a:spcAft>
              </a:pPr>
              <a:t>10/24/2023</a:t>
            </a:fld>
            <a:endParaRPr lang="en-US"/>
          </a:p>
        </p:txBody>
      </p:sp>
      <p:sp>
        <p:nvSpPr>
          <p:cNvPr id="23" name="Slide Number Placeholder 3">
            <a:extLst>
              <a:ext uri="{FF2B5EF4-FFF2-40B4-BE49-F238E27FC236}">
                <a16:creationId xmlns:a16="http://schemas.microsoft.com/office/drawing/2014/main" id="{8BBE3E21-0FD4-94A5-347F-9A32AB79AA4E}"/>
              </a:ext>
            </a:extLst>
          </p:cNvPr>
          <p:cNvSpPr>
            <a:spLocks noGrp="1"/>
          </p:cNvSpPr>
          <p:nvPr>
            <p:ph type="sldNum" sz="quarter" idx="4"/>
          </p:nvPr>
        </p:nvSpPr>
        <p:spPr>
          <a:xfrm>
            <a:off x="7425344" y="6459786"/>
            <a:ext cx="984019" cy="365125"/>
          </a:xfrm>
        </p:spPr>
        <p:txBody>
          <a:bodyPr/>
          <a:lstStyle/>
          <a:p>
            <a:pPr>
              <a:spcAft>
                <a:spcPts val="600"/>
              </a:spcAft>
            </a:pPr>
            <a:fld id="{A339896C-E2EF-470F-BA91-85D676E592B3}" type="slidenum">
              <a:rPr lang="en-US" smtClean="0"/>
              <a:pPr>
                <a:spcAft>
                  <a:spcPts val="600"/>
                </a:spcAft>
              </a:pPr>
              <a:t>12</a:t>
            </a:fld>
            <a:endParaRPr lang="en-US"/>
          </a:p>
        </p:txBody>
      </p:sp>
      <p:sp>
        <p:nvSpPr>
          <p:cNvPr id="4" name="Title 1"/>
          <p:cNvSpPr>
            <a:spLocks noGrp="1"/>
          </p:cNvSpPr>
          <p:nvPr>
            <p:ph type="title"/>
          </p:nvPr>
        </p:nvSpPr>
        <p:spPr>
          <a:xfrm>
            <a:off x="963955" y="1283208"/>
            <a:ext cx="3002228" cy="1286873"/>
          </a:xfrm>
        </p:spPr>
        <p:style>
          <a:lnRef idx="2">
            <a:schemeClr val="accent1"/>
          </a:lnRef>
          <a:fillRef idx="1">
            <a:schemeClr val="lt1"/>
          </a:fillRef>
          <a:effectRef idx="0">
            <a:schemeClr val="accent1"/>
          </a:effectRef>
          <a:fontRef idx="minor">
            <a:schemeClr val="dk1"/>
          </a:fontRef>
        </p:style>
        <p:txBody>
          <a:bodyPr anchor="ctr">
            <a:noAutofit/>
          </a:bodyPr>
          <a:lstStyle/>
          <a:p>
            <a:pPr defTabSz="713232"/>
            <a:r>
              <a:rPr lang="en-US" sz="3600" kern="1200" spc="-39" baseline="0" dirty="0">
                <a:solidFill>
                  <a:schemeClr val="dk1"/>
                </a:solidFill>
                <a:effectLst>
                  <a:glow rad="228600">
                    <a:schemeClr val="accent4">
                      <a:satMod val="175000"/>
                      <a:alpha val="40000"/>
                    </a:schemeClr>
                  </a:glow>
                </a:effectLst>
                <a:latin typeface="+mn-lt"/>
                <a:ea typeface="+mn-ea"/>
                <a:cs typeface="+mn-cs"/>
              </a:rPr>
              <a:t>Collaborating with Law Enforcement</a:t>
            </a:r>
            <a:endParaRPr lang="en-US" sz="3600" dirty="0">
              <a:effectLst>
                <a:glow rad="228600">
                  <a:schemeClr val="accent4">
                    <a:satMod val="175000"/>
                    <a:alpha val="40000"/>
                  </a:schemeClr>
                </a:glow>
              </a:effectLst>
            </a:endParaRPr>
          </a:p>
        </p:txBody>
      </p:sp>
      <p:sp>
        <p:nvSpPr>
          <p:cNvPr id="3" name="Content Placeholder 2"/>
          <p:cNvSpPr>
            <a:spLocks noGrp="1"/>
          </p:cNvSpPr>
          <p:nvPr>
            <p:ph sz="quarter" idx="13"/>
          </p:nvPr>
        </p:nvSpPr>
        <p:spPr>
          <a:xfrm>
            <a:off x="822961" y="2907102"/>
            <a:ext cx="3143222" cy="2667689"/>
          </a:xfrm>
        </p:spPr>
        <p:txBody>
          <a:bodyPr anchor="ctr">
            <a:normAutofit/>
          </a:bodyPr>
          <a:lstStyle/>
          <a:p>
            <a:pPr marL="71323" indent="-71323" defTabSz="713232">
              <a:spcBef>
                <a:spcPts val="936"/>
              </a:spcBef>
              <a:spcAft>
                <a:spcPts val="156"/>
              </a:spcAft>
            </a:pPr>
            <a:r>
              <a:rPr lang="en-US" sz="1400" b="1" kern="1200" dirty="0">
                <a:solidFill>
                  <a:schemeClr val="tx1">
                    <a:lumMod val="75000"/>
                    <a:lumOff val="25000"/>
                  </a:schemeClr>
                </a:solidFill>
                <a:latin typeface="Arial Black" panose="020B0A04020102020204" pitchFamily="34" charset="0"/>
                <a:ea typeface="+mn-ea"/>
                <a:cs typeface="Aharoni" pitchFamily="2" charset="-79"/>
              </a:rPr>
              <a:t>Some agencies may embrace the underage drinking enforcement concept &amp; and provide officers at no charge</a:t>
            </a:r>
          </a:p>
          <a:p>
            <a:pPr marL="71323" indent="-71323" defTabSz="713232">
              <a:spcBef>
                <a:spcPts val="936"/>
              </a:spcBef>
              <a:spcAft>
                <a:spcPts val="156"/>
              </a:spcAft>
            </a:pPr>
            <a:r>
              <a:rPr lang="en-US" sz="1400" b="1" kern="1200" dirty="0">
                <a:solidFill>
                  <a:schemeClr val="tx1">
                    <a:lumMod val="75000"/>
                    <a:lumOff val="25000"/>
                  </a:schemeClr>
                </a:solidFill>
                <a:latin typeface="Arial Black" panose="020B0A04020102020204" pitchFamily="34" charset="0"/>
                <a:ea typeface="+mn-ea"/>
                <a:cs typeface="Aharoni" pitchFamily="2" charset="-79"/>
              </a:rPr>
              <a:t>Paying overtime may be possible; other methods of “payment” may work</a:t>
            </a:r>
          </a:p>
          <a:p>
            <a:pPr marL="71323" indent="-71323" defTabSz="713232">
              <a:spcBef>
                <a:spcPts val="936"/>
              </a:spcBef>
              <a:spcAft>
                <a:spcPts val="156"/>
              </a:spcAft>
            </a:pPr>
            <a:r>
              <a:rPr lang="en-US" sz="1800" b="1" kern="1200" dirty="0">
                <a:ln w="15875">
                  <a:solidFill>
                    <a:srgbClr val="FFFF00"/>
                  </a:solidFill>
                </a:ln>
                <a:solidFill>
                  <a:schemeClr val="tx1"/>
                </a:solidFill>
                <a:latin typeface="Arial Black" panose="020B0A04020102020204" pitchFamily="34" charset="0"/>
                <a:ea typeface="+mn-ea"/>
                <a:cs typeface="Aharoni" pitchFamily="2" charset="-79"/>
              </a:rPr>
              <a:t>Recognition, training, &amp; equipment…other incentives or rewards</a:t>
            </a:r>
            <a:endParaRPr lang="en-US" sz="1800" dirty="0">
              <a:solidFill>
                <a:schemeClr val="tx1"/>
              </a:solidFill>
            </a:endParaRPr>
          </a:p>
        </p:txBody>
      </p:sp>
      <p:pic>
        <p:nvPicPr>
          <p:cNvPr id="13" name="Picture 5" descr="VIP rope barrier">
            <a:extLst>
              <a:ext uri="{FF2B5EF4-FFF2-40B4-BE49-F238E27FC236}">
                <a16:creationId xmlns:a16="http://schemas.microsoft.com/office/drawing/2014/main" id="{848C0EB2-6DD0-F829-732B-ADA15F8903A2}"/>
              </a:ext>
            </a:extLst>
          </p:cNvPr>
          <p:cNvPicPr>
            <a:picLocks noChangeAspect="1"/>
          </p:cNvPicPr>
          <p:nvPr/>
        </p:nvPicPr>
        <p:blipFill rotWithShape="1">
          <a:blip r:embed="rId2"/>
          <a:srcRect l="25337" r="10593" b="2"/>
          <a:stretch/>
        </p:blipFill>
        <p:spPr>
          <a:xfrm>
            <a:off x="4369395" y="1845734"/>
            <a:ext cx="3580324" cy="40233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13</a:t>
            </a:fld>
            <a:endParaRPr lang="en-US"/>
          </a:p>
        </p:txBody>
      </p:sp>
      <p:graphicFrame>
        <p:nvGraphicFramePr>
          <p:cNvPr id="13" name="Table 12">
            <a:extLst>
              <a:ext uri="{FF2B5EF4-FFF2-40B4-BE49-F238E27FC236}">
                <a16:creationId xmlns:a16="http://schemas.microsoft.com/office/drawing/2014/main" id="{DC55E9A2-D509-41B7-91E2-61A5BACD5C72}"/>
              </a:ext>
            </a:extLst>
          </p:cNvPr>
          <p:cNvGraphicFramePr>
            <a:graphicFrameLocks noGrp="1"/>
          </p:cNvGraphicFramePr>
          <p:nvPr>
            <p:extLst>
              <p:ext uri="{D42A27DB-BD31-4B8C-83A1-F6EECF244321}">
                <p14:modId xmlns:p14="http://schemas.microsoft.com/office/powerpoint/2010/main" val="121031744"/>
              </p:ext>
            </p:extLst>
          </p:nvPr>
        </p:nvGraphicFramePr>
        <p:xfrm>
          <a:off x="4958293" y="863429"/>
          <a:ext cx="3592377" cy="5205912"/>
        </p:xfrm>
        <a:graphic>
          <a:graphicData uri="http://schemas.openxmlformats.org/drawingml/2006/table">
            <a:tbl>
              <a:tblPr firstRow="1" bandRow="1">
                <a:solidFill>
                  <a:schemeClr val="bg1"/>
                </a:solidFill>
                <a:tableStyleId>{5C22544A-7EE6-4342-B048-85BDC9FD1C3A}</a:tableStyleId>
              </a:tblPr>
              <a:tblGrid>
                <a:gridCol w="2660086">
                  <a:extLst>
                    <a:ext uri="{9D8B030D-6E8A-4147-A177-3AD203B41FA5}">
                      <a16:colId xmlns:a16="http://schemas.microsoft.com/office/drawing/2014/main" val="999210169"/>
                    </a:ext>
                  </a:extLst>
                </a:gridCol>
                <a:gridCol w="932291">
                  <a:extLst>
                    <a:ext uri="{9D8B030D-6E8A-4147-A177-3AD203B41FA5}">
                      <a16:colId xmlns:a16="http://schemas.microsoft.com/office/drawing/2014/main" val="2169123801"/>
                    </a:ext>
                  </a:extLst>
                </a:gridCol>
              </a:tblGrid>
              <a:tr h="446101">
                <a:tc>
                  <a:txBody>
                    <a:bodyPr/>
                    <a:lstStyle/>
                    <a:p>
                      <a:pPr algn="ctr" fontAlgn="b"/>
                      <a:r>
                        <a:rPr lang="en-US" sz="1000" b="0" i="0" u="none" strike="noStrike" cap="none" spc="0" dirty="0">
                          <a:solidFill>
                            <a:schemeClr val="bg1"/>
                          </a:solidFill>
                          <a:effectLst/>
                          <a:latin typeface="Arial Black" panose="020B0A04020102020204" pitchFamily="34" charset="0"/>
                        </a:rPr>
                        <a:t>SCAET Class Title</a:t>
                      </a:r>
                    </a:p>
                  </a:txBody>
                  <a:tcPr marL="87966" marR="6081" marT="67666" marB="67666" anchor="ctr">
                    <a:lnL w="19050" cap="flat" cmpd="sng" algn="ctr">
                      <a:solidFill>
                        <a:schemeClr val="tx1"/>
                      </a:solidFill>
                      <a:prstDash val="solid"/>
                    </a:lnL>
                    <a:lnR w="19050" cap="flat" cmpd="sng" algn="ctr">
                      <a:solidFill>
                        <a:schemeClr val="tx1"/>
                      </a:solidFill>
                      <a:prstDash val="solid"/>
                    </a:lnR>
                    <a:lnT w="19050" cap="flat" cmpd="sng" algn="ctr">
                      <a:solidFill>
                        <a:schemeClr val="tx1"/>
                      </a:solidFill>
                      <a:prstDash val="solid"/>
                    </a:lnT>
                    <a:lnB w="38100" cmpd="sng">
                      <a:noFill/>
                    </a:lnB>
                    <a:solidFill>
                      <a:schemeClr val="tx1"/>
                    </a:solidFill>
                  </a:tcPr>
                </a:tc>
                <a:tc>
                  <a:txBody>
                    <a:bodyPr/>
                    <a:lstStyle/>
                    <a:p>
                      <a:pPr algn="ctr" fontAlgn="b"/>
                      <a:r>
                        <a:rPr lang="en-US" sz="1000" b="0" i="0" u="none" strike="noStrike" cap="none" spc="0" dirty="0">
                          <a:solidFill>
                            <a:schemeClr val="bg1"/>
                          </a:solidFill>
                          <a:effectLst/>
                          <a:latin typeface="Arial Black" panose="020B0A04020102020204" pitchFamily="34" charset="0"/>
                        </a:rPr>
                        <a:t>SCCJA Hrs. awarded</a:t>
                      </a:r>
                    </a:p>
                  </a:txBody>
                  <a:tcPr marL="87966" marR="6081" marT="67666" marB="67666"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768145685"/>
                  </a:ext>
                </a:extLst>
              </a:tr>
              <a:tr h="298803">
                <a:tc>
                  <a:txBody>
                    <a:bodyPr/>
                    <a:lstStyle/>
                    <a:p>
                      <a:pPr algn="l" fontAlgn="b"/>
                      <a:r>
                        <a:rPr lang="en-US" sz="1000" b="0" i="0" u="none" strike="noStrike" cap="none" spc="0" dirty="0">
                          <a:solidFill>
                            <a:schemeClr val="tx1"/>
                          </a:solidFill>
                          <a:effectLst/>
                          <a:latin typeface="Arial Black" panose="020B0A04020102020204" pitchFamily="34" charset="0"/>
                        </a:rPr>
                        <a:t>Fake and Fraudulent ID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5.0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336606615"/>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AET: SC Underage Drinking Laws and Alcohol Products (AET 101)</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3.0</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304833422"/>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Alcohol Enforcement Team Activities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848629198"/>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Alcohol Enforcement Team Training – Mock Party Dispersal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4.5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399312779"/>
                  </a:ext>
                </a:extLst>
              </a:tr>
              <a:tr h="446101">
                <a:tc>
                  <a:txBody>
                    <a:bodyPr/>
                    <a:lstStyle/>
                    <a:p>
                      <a:pPr algn="l" fontAlgn="b"/>
                      <a:r>
                        <a:rPr lang="en-US" sz="1000" b="0" i="0" u="none" strike="noStrike" cap="none" spc="0" dirty="0">
                          <a:solidFill>
                            <a:schemeClr val="tx1"/>
                          </a:solidFill>
                          <a:effectLst/>
                          <a:latin typeface="Arial Black" panose="020B0A04020102020204" pitchFamily="34" charset="0"/>
                        </a:rPr>
                        <a:t>Special Alcohol Events Management Law Enforcement Training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848509443"/>
                  </a:ext>
                </a:extLst>
              </a:tr>
              <a:tr h="593398">
                <a:tc>
                  <a:txBody>
                    <a:bodyPr/>
                    <a:lstStyle/>
                    <a:p>
                      <a:pPr algn="l" fontAlgn="b"/>
                      <a:r>
                        <a:rPr lang="en-US" sz="1000" b="0" i="0" u="none" strike="noStrike" cap="none" spc="0">
                          <a:solidFill>
                            <a:schemeClr val="tx1"/>
                          </a:solidFill>
                          <a:effectLst/>
                          <a:latin typeface="Arial Black" panose="020B0A04020102020204" pitchFamily="34" charset="0"/>
                        </a:rPr>
                        <a:t>AET: Keys to Implementing Effective Environmental Strategies in Local Communities</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12.25, 6.25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1799105478"/>
                  </a:ext>
                </a:extLst>
              </a:tr>
              <a:tr h="446101">
                <a:tc>
                  <a:txBody>
                    <a:bodyPr/>
                    <a:lstStyle/>
                    <a:p>
                      <a:pPr algn="l" fontAlgn="b"/>
                      <a:r>
                        <a:rPr lang="en-US" sz="1000" b="0" i="0" u="none" strike="noStrike" cap="none" spc="0">
                          <a:solidFill>
                            <a:schemeClr val="tx1"/>
                          </a:solidFill>
                          <a:effectLst/>
                          <a:latin typeface="Arial Black" panose="020B0A04020102020204" pitchFamily="34" charset="0"/>
                        </a:rPr>
                        <a:t>Impaired Driving Public Safety Checkpoint Instruction  (DVD)</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0.5</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2515888061"/>
                  </a:ext>
                </a:extLst>
              </a:tr>
              <a:tr h="298803">
                <a:tc>
                  <a:txBody>
                    <a:bodyPr/>
                    <a:lstStyle/>
                    <a:p>
                      <a:pPr algn="l" fontAlgn="b"/>
                      <a:r>
                        <a:rPr lang="en-US" sz="1000" b="0" i="0" u="none" strike="noStrike" cap="none" spc="0">
                          <a:solidFill>
                            <a:schemeClr val="tx1"/>
                          </a:solidFill>
                          <a:effectLst/>
                          <a:latin typeface="Arial Black" panose="020B0A04020102020204" pitchFamily="34" charset="0"/>
                        </a:rPr>
                        <a:t>PAS Systems Training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2.0</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079132709"/>
                  </a:ext>
                </a:extLst>
              </a:tr>
              <a:tr h="298803">
                <a:tc>
                  <a:txBody>
                    <a:bodyPr/>
                    <a:lstStyle/>
                    <a:p>
                      <a:pPr algn="l" fontAlgn="b"/>
                      <a:r>
                        <a:rPr lang="en-US" sz="1000" b="0" i="0" u="none" strike="noStrike" cap="none" spc="0" dirty="0">
                          <a:solidFill>
                            <a:schemeClr val="tx1"/>
                          </a:solidFill>
                          <a:effectLst/>
                          <a:latin typeface="Arial Black" panose="020B0A04020102020204" pitchFamily="34" charset="0"/>
                        </a:rPr>
                        <a:t>Source Investigation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93109552"/>
                  </a:ext>
                </a:extLst>
              </a:tr>
              <a:tr h="446101">
                <a:tc>
                  <a:txBody>
                    <a:bodyPr/>
                    <a:lstStyle/>
                    <a:p>
                      <a:pPr algn="l" fontAlgn="b"/>
                      <a:r>
                        <a:rPr lang="en-US" sz="1000" b="0" i="0" u="none" strike="noStrike" cap="none" spc="0">
                          <a:solidFill>
                            <a:schemeClr val="tx1"/>
                          </a:solidFill>
                          <a:effectLst/>
                          <a:latin typeface="Arial Black" panose="020B0A04020102020204" pitchFamily="34" charset="0"/>
                        </a:rPr>
                        <a:t>South Carolina Youth Tobacco Education &amp; Enforcement Training </a:t>
                      </a:r>
                    </a:p>
                  </a:txBody>
                  <a:tcPr marL="87966" marR="6081" marT="67666" marB="67666" anchor="b">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19050" cap="flat" cmpd="sng" algn="ctr">
                      <a:solidFill>
                        <a:schemeClr val="tx1"/>
                      </a:solidFill>
                      <a:prstDash val="solid"/>
                    </a:lnT>
                    <a:lnB w="12700" cmpd="sng">
                      <a:noFill/>
                      <a:prstDash val="solid"/>
                    </a:lnB>
                    <a:solidFill>
                      <a:schemeClr val="bg1">
                        <a:lumMod val="85000"/>
                      </a:schemeClr>
                    </a:solidFill>
                  </a:tcPr>
                </a:tc>
                <a:tc>
                  <a:txBody>
                    <a:bodyPr/>
                    <a:lstStyle/>
                    <a:p>
                      <a:pPr algn="ctr" fontAlgn="b"/>
                      <a:r>
                        <a:rPr lang="en-US" sz="1000" b="0" i="0" u="none" strike="noStrike" cap="none" spc="0" dirty="0">
                          <a:solidFill>
                            <a:schemeClr val="tx1"/>
                          </a:solidFill>
                          <a:effectLst/>
                          <a:latin typeface="Arial Black" panose="020B0A04020102020204" pitchFamily="34" charset="0"/>
                        </a:rPr>
                        <a:t>2.5</a:t>
                      </a:r>
                    </a:p>
                  </a:txBody>
                  <a:tcPr marL="87966" marR="6081" marT="67666" marB="67666" anchor="ctr">
                    <a:lnL w="6350" cap="flat" cmpd="sng" algn="ctr">
                      <a:solidFill>
                        <a:schemeClr val="tx1">
                          <a:lumMod val="50000"/>
                          <a:lumOff val="50000"/>
                        </a:schemeClr>
                      </a:solidFill>
                      <a:prstDash val="solid"/>
                    </a:lnL>
                    <a:lnR w="12700" cmpd="sng">
                      <a:noFill/>
                      <a:prstDash val="solid"/>
                    </a:lnR>
                    <a:lnT w="19050" cap="flat" cmpd="sng" algn="ctr">
                      <a:solidFill>
                        <a:schemeClr val="tx1"/>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3930144341"/>
                  </a:ext>
                </a:extLst>
              </a:tr>
              <a:tr h="593398">
                <a:tc>
                  <a:txBody>
                    <a:bodyPr/>
                    <a:lstStyle/>
                    <a:p>
                      <a:pPr algn="l" fontAlgn="b"/>
                      <a:r>
                        <a:rPr lang="en-US" sz="1000" b="0" i="0" u="none" strike="noStrike" cap="none" spc="0">
                          <a:solidFill>
                            <a:schemeClr val="tx1"/>
                          </a:solidFill>
                          <a:effectLst/>
                          <a:latin typeface="Arial Black" panose="020B0A04020102020204" pitchFamily="34" charset="0"/>
                        </a:rPr>
                        <a:t>Public Safety Checkpoints: A tool to combat impaired driving in local communities </a:t>
                      </a:r>
                    </a:p>
                  </a:txBody>
                  <a:tcPr marL="87966" marR="6081" marT="67666" marB="67666" anchor="b">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pPr algn="ctr" fontAlgn="b"/>
                      <a:r>
                        <a:rPr lang="en-US" sz="1000" b="0" i="0" u="none" strike="noStrike" cap="none" spc="0" dirty="0">
                          <a:solidFill>
                            <a:schemeClr val="tx1"/>
                          </a:solidFill>
                          <a:effectLst/>
                          <a:latin typeface="Arial Black" panose="020B0A04020102020204" pitchFamily="34" charset="0"/>
                        </a:rPr>
                        <a:t>4.0</a:t>
                      </a:r>
                    </a:p>
                  </a:txBody>
                  <a:tcPr marL="87966" marR="6081" marT="67666" marB="67666" anchor="ctr">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4242946229"/>
                  </a:ext>
                </a:extLst>
              </a:tr>
            </a:tbl>
          </a:graphicData>
        </a:graphic>
      </p:graphicFrame>
      <p:pic>
        <p:nvPicPr>
          <p:cNvPr id="3" name="Picture 2" descr="A room with a white table and chairs and a television&#10;&#10;Description automatically generated">
            <a:extLst>
              <a:ext uri="{FF2B5EF4-FFF2-40B4-BE49-F238E27FC236}">
                <a16:creationId xmlns:a16="http://schemas.microsoft.com/office/drawing/2014/main" id="{154831C6-3EAC-8CFC-A0E9-5DA79B83F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8018" y="1325110"/>
            <a:ext cx="2576422" cy="1631357"/>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E6EFA809-94B3-CA3E-4D09-F64BDCD044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5560" y="3925725"/>
            <a:ext cx="2414451" cy="1810839"/>
          </a:xfrm>
          <a:prstGeom prst="rect">
            <a:avLst/>
          </a:prstGeom>
        </p:spPr>
      </p:pic>
      <p:sp>
        <p:nvSpPr>
          <p:cNvPr id="2" name="TextBox 1">
            <a:extLst>
              <a:ext uri="{FF2B5EF4-FFF2-40B4-BE49-F238E27FC236}">
                <a16:creationId xmlns:a16="http://schemas.microsoft.com/office/drawing/2014/main" id="{EF14D3E4-E2E7-7253-D315-C3170643920C}"/>
              </a:ext>
            </a:extLst>
          </p:cNvPr>
          <p:cNvSpPr txBox="1"/>
          <p:nvPr/>
        </p:nvSpPr>
        <p:spPr>
          <a:xfrm>
            <a:off x="2289857" y="771431"/>
            <a:ext cx="2268747" cy="2862322"/>
          </a:xfrm>
          <a:prstGeom prst="rect">
            <a:avLst/>
          </a:prstGeom>
          <a:noFill/>
        </p:spPr>
        <p:txBody>
          <a:bodyPr wrap="square" rtlCol="0">
            <a:spAutoFit/>
          </a:bodyPr>
          <a:lstStyle/>
          <a:p>
            <a:r>
              <a:rPr lang="en-US" dirty="0"/>
              <a:t>Free regional training for law enforcement, prevention specialists, and other </a:t>
            </a:r>
            <a:r>
              <a:rPr lang="en-US"/>
              <a:t>community stakeholders-built </a:t>
            </a:r>
            <a:r>
              <a:rPr lang="en-US" b="1" dirty="0"/>
              <a:t>CAPACITY</a:t>
            </a:r>
            <a:r>
              <a:rPr lang="en-US" dirty="0"/>
              <a:t> for underage drinking enforcement and education in the community.</a:t>
            </a:r>
          </a:p>
        </p:txBody>
      </p:sp>
      <p:sp>
        <p:nvSpPr>
          <p:cNvPr id="4" name="TextBox 3">
            <a:extLst>
              <a:ext uri="{FF2B5EF4-FFF2-40B4-BE49-F238E27FC236}">
                <a16:creationId xmlns:a16="http://schemas.microsoft.com/office/drawing/2014/main" id="{89FB1339-2778-684A-3E97-8A9509C1363F}"/>
              </a:ext>
            </a:extLst>
          </p:cNvPr>
          <p:cNvSpPr txBox="1"/>
          <p:nvPr/>
        </p:nvSpPr>
        <p:spPr>
          <a:xfrm>
            <a:off x="232913" y="3761017"/>
            <a:ext cx="1708030" cy="2308324"/>
          </a:xfrm>
          <a:prstGeom prst="rect">
            <a:avLst/>
          </a:prstGeom>
          <a:noFill/>
        </p:spPr>
        <p:txBody>
          <a:bodyPr wrap="square" rtlCol="0">
            <a:spAutoFit/>
          </a:bodyPr>
          <a:lstStyle/>
          <a:p>
            <a:r>
              <a:rPr lang="en-US" dirty="0"/>
              <a:t>The training also helped develop and extend </a:t>
            </a:r>
            <a:r>
              <a:rPr lang="en-US" b="1" dirty="0"/>
              <a:t>community relationships </a:t>
            </a:r>
            <a:r>
              <a:rPr lang="en-US" dirty="0"/>
              <a:t>among stakeholders.</a:t>
            </a:r>
          </a:p>
        </p:txBody>
      </p:sp>
    </p:spTree>
    <p:extLst>
      <p:ext uri="{BB962C8B-B14F-4D97-AF65-F5344CB8AC3E}">
        <p14:creationId xmlns:p14="http://schemas.microsoft.com/office/powerpoint/2010/main" val="3183915384"/>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212849-88FF-4C3F-8629-9ED22188D542}"/>
              </a:ext>
            </a:extLst>
          </p:cNvPr>
          <p:cNvSpPr>
            <a:spLocks noGrp="1"/>
          </p:cNvSpPr>
          <p:nvPr>
            <p:ph idx="1"/>
          </p:nvPr>
        </p:nvSpPr>
        <p:spPr>
          <a:xfrm>
            <a:off x="822961" y="2240768"/>
            <a:ext cx="7543801" cy="4023360"/>
          </a:xfrm>
        </p:spPr>
        <p:txBody>
          <a:bodyPr/>
          <a:lstStyle/>
          <a:p>
            <a:r>
              <a:rPr lang="en-US" sz="1800" dirty="0"/>
              <a:t>DAODAS funded several county-level AETs previously</a:t>
            </a:r>
          </a:p>
          <a:p>
            <a:r>
              <a:rPr lang="en-US" sz="1800" dirty="0"/>
              <a:t>Alcohol Compliance Checks</a:t>
            </a:r>
          </a:p>
          <a:p>
            <a:r>
              <a:rPr lang="en-US" sz="1800" dirty="0"/>
              <a:t>Circuit AETs had capacity</a:t>
            </a:r>
          </a:p>
          <a:p>
            <a:r>
              <a:rPr lang="en-US" sz="1800" dirty="0"/>
              <a:t>Many law enforcement agencies were experienced in compliance checks</a:t>
            </a:r>
          </a:p>
          <a:p>
            <a:r>
              <a:rPr lang="en-US" sz="1800" dirty="0"/>
              <a:t>County AOD Agency Prevention staff conducted merchant education (responsible beverage service) training</a:t>
            </a:r>
          </a:p>
          <a:p>
            <a:r>
              <a:rPr lang="en-US" sz="1800" dirty="0"/>
              <a:t>State-level enforcement reporting was in place</a:t>
            </a:r>
          </a:p>
        </p:txBody>
      </p:sp>
      <p:sp>
        <p:nvSpPr>
          <p:cNvPr id="3" name="Date Placeholder 2">
            <a:extLst>
              <a:ext uri="{FF2B5EF4-FFF2-40B4-BE49-F238E27FC236}">
                <a16:creationId xmlns:a16="http://schemas.microsoft.com/office/drawing/2014/main" id="{0D8EF21A-A96A-48DD-83E2-8BB30870D0A9}"/>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8050944E-2E34-4B2A-94AE-41BC1F382FDF}"/>
              </a:ext>
            </a:extLst>
          </p:cNvPr>
          <p:cNvSpPr>
            <a:spLocks noGrp="1"/>
          </p:cNvSpPr>
          <p:nvPr>
            <p:ph type="sldNum" sz="quarter" idx="4"/>
          </p:nvPr>
        </p:nvSpPr>
        <p:spPr/>
        <p:txBody>
          <a:bodyPr/>
          <a:lstStyle/>
          <a:p>
            <a:fld id="{A339896C-E2EF-470F-BA91-85D676E592B3}" type="slidenum">
              <a:rPr lang="en-US" smtClean="0"/>
              <a:t>14</a:t>
            </a:fld>
            <a:endParaRPr lang="en-US"/>
          </a:p>
        </p:txBody>
      </p:sp>
      <p:pic>
        <p:nvPicPr>
          <p:cNvPr id="5" name="Picture 4">
            <a:extLst>
              <a:ext uri="{FF2B5EF4-FFF2-40B4-BE49-F238E27FC236}">
                <a16:creationId xmlns:a16="http://schemas.microsoft.com/office/drawing/2014/main" id="{1D3E209C-9005-4704-BB78-50252FF08956}"/>
              </a:ext>
            </a:extLst>
          </p:cNvPr>
          <p:cNvPicPr>
            <a:picLocks noChangeAspect="1"/>
          </p:cNvPicPr>
          <p:nvPr/>
        </p:nvPicPr>
        <p:blipFill>
          <a:blip r:embed="rId2"/>
          <a:stretch>
            <a:fillRect/>
          </a:stretch>
        </p:blipFill>
        <p:spPr>
          <a:xfrm>
            <a:off x="5982534" y="4416194"/>
            <a:ext cx="2885620" cy="1847934"/>
          </a:xfrm>
          <a:prstGeom prst="rect">
            <a:avLst/>
          </a:prstGeom>
        </p:spPr>
      </p:pic>
      <p:pic>
        <p:nvPicPr>
          <p:cNvPr id="6" name="Picture 2">
            <a:extLst>
              <a:ext uri="{FF2B5EF4-FFF2-40B4-BE49-F238E27FC236}">
                <a16:creationId xmlns:a16="http://schemas.microsoft.com/office/drawing/2014/main" id="{4C6B5BD2-1E45-4CC2-97E6-86FF4E1EBA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21569" y="764788"/>
            <a:ext cx="2012799" cy="1338511"/>
          </a:xfrm>
          <a:custGeom>
            <a:avLst/>
            <a:gdLst/>
            <a:ahLst/>
            <a:cxnLst/>
            <a:rect l="l" t="t" r="r" b="b"/>
            <a:pathLst>
              <a:path w="3976051" h="2331947">
                <a:moveTo>
                  <a:pt x="0" y="0"/>
                </a:moveTo>
                <a:lnTo>
                  <a:pt x="3976051" y="0"/>
                </a:lnTo>
                <a:lnTo>
                  <a:pt x="3976051" y="2331947"/>
                </a:lnTo>
                <a:lnTo>
                  <a:pt x="0" y="2331947"/>
                </a:lnTo>
                <a:close/>
              </a:path>
            </a:pathLst>
          </a:custGeom>
          <a:noFill/>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7" name="Rectangle 6">
            <a:extLst>
              <a:ext uri="{FF2B5EF4-FFF2-40B4-BE49-F238E27FC236}">
                <a16:creationId xmlns:a16="http://schemas.microsoft.com/office/drawing/2014/main" id="{F25152E3-2451-46BC-A36A-0C6B2313229D}"/>
              </a:ext>
            </a:extLst>
          </p:cNvPr>
          <p:cNvSpPr/>
          <p:nvPr/>
        </p:nvSpPr>
        <p:spPr>
          <a:xfrm>
            <a:off x="3479823" y="874549"/>
            <a:ext cx="4437530" cy="461665"/>
          </a:xfrm>
          <a:prstGeom prst="rect">
            <a:avLst/>
          </a:prstGeom>
        </p:spPr>
        <p:txBody>
          <a:bodyPr wrap="square">
            <a:spAutoFit/>
          </a:bodyPr>
          <a:lstStyle/>
          <a:p>
            <a:r>
              <a:rPr lang="en-US" sz="2400" b="1" dirty="0">
                <a:solidFill>
                  <a:schemeClr val="accent2"/>
                </a:solidFill>
              </a:rPr>
              <a:t>Initial Environmental Strategy</a:t>
            </a:r>
          </a:p>
        </p:txBody>
      </p:sp>
      <p:cxnSp>
        <p:nvCxnSpPr>
          <p:cNvPr id="8" name="Straight Connector 7">
            <a:extLst>
              <a:ext uri="{FF2B5EF4-FFF2-40B4-BE49-F238E27FC236}">
                <a16:creationId xmlns:a16="http://schemas.microsoft.com/office/drawing/2014/main" id="{4CB43B08-C115-4EBB-95B4-4B6E9B9E0B7D}"/>
              </a:ext>
            </a:extLst>
          </p:cNvPr>
          <p:cNvCxnSpPr>
            <a:cxnSpLocks/>
          </p:cNvCxnSpPr>
          <p:nvPr/>
        </p:nvCxnSpPr>
        <p:spPr>
          <a:xfrm flipV="1">
            <a:off x="2465614" y="1496028"/>
            <a:ext cx="5901148" cy="1"/>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2695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F79812C-ACA8-4ABF-BF3B-B8A04A198ABE}"/>
              </a:ext>
            </a:extLst>
          </p:cNvPr>
          <p:cNvPicPr>
            <a:picLocks noGrp="1" noChangeAspect="1"/>
          </p:cNvPicPr>
          <p:nvPr>
            <p:ph idx="1"/>
          </p:nvPr>
        </p:nvPicPr>
        <p:blipFill>
          <a:blip r:embed="rId2"/>
          <a:stretch>
            <a:fillRect/>
          </a:stretch>
        </p:blipFill>
        <p:spPr>
          <a:xfrm>
            <a:off x="1178858" y="1512057"/>
            <a:ext cx="6786283" cy="4694118"/>
          </a:xfrm>
          <a:prstGeom prst="rect">
            <a:avLst/>
          </a:prstGeom>
        </p:spPr>
      </p:pic>
      <p:sp>
        <p:nvSpPr>
          <p:cNvPr id="3" name="Date Placeholder 2">
            <a:extLst>
              <a:ext uri="{FF2B5EF4-FFF2-40B4-BE49-F238E27FC236}">
                <a16:creationId xmlns:a16="http://schemas.microsoft.com/office/drawing/2014/main" id="{6527B237-EC6D-4FB4-B7CF-A84932158E8A}"/>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77168AE9-2F33-44A5-818E-AC81D4C1A640}"/>
              </a:ext>
            </a:extLst>
          </p:cNvPr>
          <p:cNvSpPr>
            <a:spLocks noGrp="1"/>
          </p:cNvSpPr>
          <p:nvPr>
            <p:ph type="sldNum" sz="quarter" idx="4"/>
          </p:nvPr>
        </p:nvSpPr>
        <p:spPr/>
        <p:txBody>
          <a:bodyPr/>
          <a:lstStyle/>
          <a:p>
            <a:fld id="{A339896C-E2EF-470F-BA91-85D676E592B3}" type="slidenum">
              <a:rPr lang="en-US" smtClean="0"/>
              <a:t>15</a:t>
            </a:fld>
            <a:endParaRPr lang="en-US"/>
          </a:p>
        </p:txBody>
      </p:sp>
      <p:sp>
        <p:nvSpPr>
          <p:cNvPr id="8" name="TextBox 7">
            <a:extLst>
              <a:ext uri="{FF2B5EF4-FFF2-40B4-BE49-F238E27FC236}">
                <a16:creationId xmlns:a16="http://schemas.microsoft.com/office/drawing/2014/main" id="{83A48E6A-C4B3-4B9E-B90B-FC152A88B4A3}"/>
              </a:ext>
            </a:extLst>
          </p:cNvPr>
          <p:cNvSpPr txBox="1"/>
          <p:nvPr/>
        </p:nvSpPr>
        <p:spPr>
          <a:xfrm>
            <a:off x="2411505" y="796782"/>
            <a:ext cx="4154984" cy="461665"/>
          </a:xfrm>
          <a:prstGeom prst="rect">
            <a:avLst/>
          </a:prstGeom>
          <a:noFill/>
        </p:spPr>
        <p:txBody>
          <a:bodyPr wrap="none" rtlCol="0">
            <a:spAutoFit/>
          </a:bodyPr>
          <a:lstStyle/>
          <a:p>
            <a:r>
              <a:rPr lang="en-US" sz="2400" b="1" dirty="0">
                <a:solidFill>
                  <a:schemeClr val="accent2"/>
                </a:solidFill>
              </a:rPr>
              <a:t>AET Partnerships and Structure</a:t>
            </a:r>
          </a:p>
        </p:txBody>
      </p:sp>
      <p:cxnSp>
        <p:nvCxnSpPr>
          <p:cNvPr id="6" name="Straight Connector 5">
            <a:extLst>
              <a:ext uri="{FF2B5EF4-FFF2-40B4-BE49-F238E27FC236}">
                <a16:creationId xmlns:a16="http://schemas.microsoft.com/office/drawing/2014/main" id="{E5FCBC30-37B0-4188-832D-F1E67F795EF7}"/>
              </a:ext>
            </a:extLst>
          </p:cNvPr>
          <p:cNvCxnSpPr/>
          <p:nvPr/>
        </p:nvCxnSpPr>
        <p:spPr>
          <a:xfrm>
            <a:off x="800100" y="1349071"/>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6500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72DFDD8-2A17-4D70-9D4E-EBDFFB51B38A}"/>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6F871849-7BD4-4400-9AD5-77F937C878DE}"/>
              </a:ext>
            </a:extLst>
          </p:cNvPr>
          <p:cNvSpPr>
            <a:spLocks noGrp="1"/>
          </p:cNvSpPr>
          <p:nvPr>
            <p:ph type="sldNum" sz="quarter" idx="4"/>
          </p:nvPr>
        </p:nvSpPr>
        <p:spPr/>
        <p:txBody>
          <a:bodyPr/>
          <a:lstStyle/>
          <a:p>
            <a:fld id="{A339896C-E2EF-470F-BA91-85D676E592B3}" type="slidenum">
              <a:rPr lang="en-US" smtClean="0"/>
              <a:t>16</a:t>
            </a:fld>
            <a:endParaRPr lang="en-US"/>
          </a:p>
        </p:txBody>
      </p:sp>
      <p:sp>
        <p:nvSpPr>
          <p:cNvPr id="5" name="Rectangle 4">
            <a:extLst>
              <a:ext uri="{FF2B5EF4-FFF2-40B4-BE49-F238E27FC236}">
                <a16:creationId xmlns:a16="http://schemas.microsoft.com/office/drawing/2014/main" id="{F053AF17-470E-49C7-8786-AE898C2D0B5C}"/>
              </a:ext>
            </a:extLst>
          </p:cNvPr>
          <p:cNvSpPr/>
          <p:nvPr/>
        </p:nvSpPr>
        <p:spPr>
          <a:xfrm>
            <a:off x="822959" y="793377"/>
            <a:ext cx="7586404" cy="830997"/>
          </a:xfrm>
          <a:prstGeom prst="rect">
            <a:avLst/>
          </a:prstGeom>
        </p:spPr>
        <p:txBody>
          <a:bodyPr wrap="square">
            <a:spAutoFit/>
          </a:bodyPr>
          <a:lstStyle/>
          <a:p>
            <a:pPr algn="ctr"/>
            <a:r>
              <a:rPr lang="en-US" sz="2400" b="1" dirty="0">
                <a:solidFill>
                  <a:schemeClr val="accent2"/>
                </a:solidFill>
              </a:rPr>
              <a:t>Evaluation of statewide AET conducted 2017-2018;</a:t>
            </a:r>
            <a:br>
              <a:rPr lang="en-US" sz="2400" b="1" dirty="0">
                <a:solidFill>
                  <a:schemeClr val="accent2"/>
                </a:solidFill>
              </a:rPr>
            </a:br>
            <a:r>
              <a:rPr lang="en-US" sz="2400" b="1" dirty="0">
                <a:solidFill>
                  <a:schemeClr val="accent2"/>
                </a:solidFill>
              </a:rPr>
              <a:t>Article published Jan. 2021</a:t>
            </a:r>
          </a:p>
        </p:txBody>
      </p:sp>
      <p:cxnSp>
        <p:nvCxnSpPr>
          <p:cNvPr id="6" name="Straight Connector 5">
            <a:extLst>
              <a:ext uri="{FF2B5EF4-FFF2-40B4-BE49-F238E27FC236}">
                <a16:creationId xmlns:a16="http://schemas.microsoft.com/office/drawing/2014/main" id="{D199CE3F-C0CD-4432-B808-B8A8F5784D15}"/>
              </a:ext>
            </a:extLst>
          </p:cNvPr>
          <p:cNvCxnSpPr/>
          <p:nvPr/>
        </p:nvCxnSpPr>
        <p:spPr>
          <a:xfrm>
            <a:off x="800100" y="170833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ontent Placeholder 8">
            <a:extLst>
              <a:ext uri="{FF2B5EF4-FFF2-40B4-BE49-F238E27FC236}">
                <a16:creationId xmlns:a16="http://schemas.microsoft.com/office/drawing/2014/main" id="{02BE0243-50AF-4823-8923-D11111551CC2}"/>
              </a:ext>
            </a:extLst>
          </p:cNvPr>
          <p:cNvGraphicFramePr>
            <a:graphicFrameLocks noGrp="1" noChangeAspect="1"/>
          </p:cNvGraphicFramePr>
          <p:nvPr>
            <p:ph idx="1"/>
            <p:extLst>
              <p:ext uri="{D42A27DB-BD31-4B8C-83A1-F6EECF244321}">
                <p14:modId xmlns:p14="http://schemas.microsoft.com/office/powerpoint/2010/main" val="4248654241"/>
              </p:ext>
            </p:extLst>
          </p:nvPr>
        </p:nvGraphicFramePr>
        <p:xfrm>
          <a:off x="287703" y="1792298"/>
          <a:ext cx="3242380" cy="4272315"/>
        </p:xfrm>
        <a:graphic>
          <a:graphicData uri="http://schemas.openxmlformats.org/presentationml/2006/ole">
            <mc:AlternateContent xmlns:mc="http://schemas.openxmlformats.org/markup-compatibility/2006">
              <mc:Choice xmlns:v="urn:schemas-microsoft-com:vml" Requires="v">
                <p:oleObj spid="_x0000_s1027" name="Acrobat Document" r:id="rId3" imgW="5657696" imgH="7457899" progId="Acrobat.Document.2017">
                  <p:embed/>
                </p:oleObj>
              </mc:Choice>
              <mc:Fallback>
                <p:oleObj name="Acrobat Document" r:id="rId3" imgW="5657696" imgH="7457899" progId="Acrobat.Document.2017">
                  <p:embed/>
                  <p:pic>
                    <p:nvPicPr>
                      <p:cNvPr id="7" name="Content Placeholder 8">
                        <a:extLst>
                          <a:ext uri="{FF2B5EF4-FFF2-40B4-BE49-F238E27FC236}">
                            <a16:creationId xmlns:a16="http://schemas.microsoft.com/office/drawing/2014/main" id="{02BE0243-50AF-4823-8923-D11111551CC2}"/>
                          </a:ext>
                        </a:extLst>
                      </p:cNvPr>
                      <p:cNvPicPr/>
                      <p:nvPr/>
                    </p:nvPicPr>
                    <p:blipFill>
                      <a:blip r:embed="rId4"/>
                      <a:stretch>
                        <a:fillRect/>
                      </a:stretch>
                    </p:blipFill>
                    <p:spPr>
                      <a:xfrm>
                        <a:off x="287703" y="1792298"/>
                        <a:ext cx="3242380" cy="4272315"/>
                      </a:xfrm>
                      <a:prstGeom prst="rect">
                        <a:avLst/>
                      </a:prstGeom>
                      <a:noFill/>
                      <a:ln w="25400">
                        <a:solidFill>
                          <a:schemeClr val="tx1"/>
                        </a:solidFill>
                      </a:ln>
                    </p:spPr>
                  </p:pic>
                </p:oleObj>
              </mc:Fallback>
            </mc:AlternateContent>
          </a:graphicData>
        </a:graphic>
      </p:graphicFrame>
      <p:sp>
        <p:nvSpPr>
          <p:cNvPr id="9" name="Rectangle 8">
            <a:extLst>
              <a:ext uri="{FF2B5EF4-FFF2-40B4-BE49-F238E27FC236}">
                <a16:creationId xmlns:a16="http://schemas.microsoft.com/office/drawing/2014/main" id="{2631E8E3-444A-48E1-863C-0D7E7041B63D}"/>
              </a:ext>
            </a:extLst>
          </p:cNvPr>
          <p:cNvSpPr/>
          <p:nvPr/>
        </p:nvSpPr>
        <p:spPr>
          <a:xfrm>
            <a:off x="3712797" y="2774293"/>
            <a:ext cx="5143500" cy="2308324"/>
          </a:xfrm>
          <a:prstGeom prst="rect">
            <a:avLst/>
          </a:prstGeom>
        </p:spPr>
        <p:txBody>
          <a:bodyPr wrap="square">
            <a:spAutoFit/>
          </a:bodyPr>
          <a:lstStyle/>
          <a:p>
            <a:pPr indent="-457200"/>
            <a:r>
              <a:rPr lang="en-US" b="1" dirty="0"/>
              <a:t>George, M. D., Holder, R., Shamblen, S., Nienhius, M. M., &amp; Holder, H. D. (2021). Alcohol Compliance Checks and Underage Alcohol-Involved Crashes: Evaluation of a Statewide Enforcement Program in South Carolina from 2006 to 2016. Alcoholism: Clinical and Experimental Research, n/a(n/a). </a:t>
            </a:r>
            <a:r>
              <a:rPr lang="en-US" b="1" dirty="0">
                <a:hlinkClick r:id="rId5"/>
              </a:rPr>
              <a:t>https://doi.org/https://doi.org/10.1111/acer.14507</a:t>
            </a:r>
            <a:endParaRPr lang="en-US" b="1" dirty="0"/>
          </a:p>
          <a:p>
            <a:pPr indent="-457200"/>
            <a:endParaRPr lang="en-US" b="1" dirty="0"/>
          </a:p>
        </p:txBody>
      </p:sp>
    </p:spTree>
    <p:extLst>
      <p:ext uri="{BB962C8B-B14F-4D97-AF65-F5344CB8AC3E}">
        <p14:creationId xmlns:p14="http://schemas.microsoft.com/office/powerpoint/2010/main" val="14190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10CB186-7DC9-4359-8396-C1A95AD77EBE}"/>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7865FD98-B596-4909-9794-4DA37A298485}"/>
              </a:ext>
            </a:extLst>
          </p:cNvPr>
          <p:cNvSpPr>
            <a:spLocks noGrp="1"/>
          </p:cNvSpPr>
          <p:nvPr>
            <p:ph type="sldNum" sz="quarter" idx="4"/>
          </p:nvPr>
        </p:nvSpPr>
        <p:spPr/>
        <p:txBody>
          <a:bodyPr/>
          <a:lstStyle/>
          <a:p>
            <a:fld id="{A339896C-E2EF-470F-BA91-85D676E592B3}" type="slidenum">
              <a:rPr lang="en-US" smtClean="0"/>
              <a:t>17</a:t>
            </a:fld>
            <a:endParaRPr lang="en-US"/>
          </a:p>
        </p:txBody>
      </p:sp>
      <p:sp>
        <p:nvSpPr>
          <p:cNvPr id="6" name="TextBox 5">
            <a:extLst>
              <a:ext uri="{FF2B5EF4-FFF2-40B4-BE49-F238E27FC236}">
                <a16:creationId xmlns:a16="http://schemas.microsoft.com/office/drawing/2014/main" id="{1F5BF747-024C-461C-9049-983CD94DA7BC}"/>
              </a:ext>
            </a:extLst>
          </p:cNvPr>
          <p:cNvSpPr txBox="1"/>
          <p:nvPr/>
        </p:nvSpPr>
        <p:spPr>
          <a:xfrm>
            <a:off x="201816" y="705461"/>
            <a:ext cx="8754405" cy="923330"/>
          </a:xfrm>
          <a:prstGeom prst="rect">
            <a:avLst/>
          </a:prstGeom>
          <a:noFill/>
        </p:spPr>
        <p:txBody>
          <a:bodyPr wrap="square" rtlCol="0">
            <a:spAutoFit/>
          </a:bodyPr>
          <a:lstStyle/>
          <a:p>
            <a:pPr algn="ctr"/>
            <a:r>
              <a:rPr lang="en-US" b="1" dirty="0">
                <a:solidFill>
                  <a:schemeClr val="accent2"/>
                </a:solidFill>
                <a:latin typeface="Century Schoolbook" panose="02040604050505020304" pitchFamily="18" charset="0"/>
                <a:ea typeface="Calibri" panose="020F0502020204030204" pitchFamily="34" charset="0"/>
                <a:cs typeface="Arial" panose="020B0604020202020204" pitchFamily="34" charset="0"/>
              </a:rPr>
              <a:t>Index of Exposure to Compliance Checks, Possible Intervention Periods, and Drinking and Driving Crashes for Drivers </a:t>
            </a:r>
          </a:p>
          <a:p>
            <a:pPr algn="ctr"/>
            <a:r>
              <a:rPr lang="en-US" b="1" dirty="0">
                <a:solidFill>
                  <a:schemeClr val="accent2"/>
                </a:solidFill>
                <a:latin typeface="Century Schoolbook" panose="02040604050505020304" pitchFamily="18" charset="0"/>
                <a:ea typeface="Calibri" panose="020F0502020204030204" pitchFamily="34" charset="0"/>
                <a:cs typeface="Arial" panose="020B0604020202020204" pitchFamily="34" charset="0"/>
              </a:rPr>
              <a:t>under 21-year-old</a:t>
            </a:r>
            <a:endParaRPr lang="en-US" dirty="0">
              <a:solidFill>
                <a:schemeClr val="accent2"/>
              </a:solidFill>
            </a:endParaRPr>
          </a:p>
        </p:txBody>
      </p:sp>
      <p:pic>
        <p:nvPicPr>
          <p:cNvPr id="7" name="Picture 6">
            <a:extLst>
              <a:ext uri="{FF2B5EF4-FFF2-40B4-BE49-F238E27FC236}">
                <a16:creationId xmlns:a16="http://schemas.microsoft.com/office/drawing/2014/main" id="{56376005-2216-49E2-A0FA-59D221182FF1}"/>
              </a:ext>
            </a:extLst>
          </p:cNvPr>
          <p:cNvPicPr>
            <a:picLocks noChangeAspect="1"/>
          </p:cNvPicPr>
          <p:nvPr/>
        </p:nvPicPr>
        <p:blipFill>
          <a:blip r:embed="rId2"/>
          <a:stretch>
            <a:fillRect/>
          </a:stretch>
        </p:blipFill>
        <p:spPr>
          <a:xfrm>
            <a:off x="194797" y="1760067"/>
            <a:ext cx="8754405" cy="4392472"/>
          </a:xfrm>
          <a:prstGeom prst="rect">
            <a:avLst/>
          </a:prstGeom>
        </p:spPr>
      </p:pic>
    </p:spTree>
    <p:extLst>
      <p:ext uri="{BB962C8B-B14F-4D97-AF65-F5344CB8AC3E}">
        <p14:creationId xmlns:p14="http://schemas.microsoft.com/office/powerpoint/2010/main" val="548108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7CACA65-319A-4007-9FE4-03E4C4E4D20D}"/>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31573516-117C-4AFE-89E8-CBDB282F6959}"/>
              </a:ext>
            </a:extLst>
          </p:cNvPr>
          <p:cNvSpPr>
            <a:spLocks noGrp="1"/>
          </p:cNvSpPr>
          <p:nvPr>
            <p:ph type="sldNum" sz="quarter" idx="4"/>
          </p:nvPr>
        </p:nvSpPr>
        <p:spPr/>
        <p:txBody>
          <a:bodyPr/>
          <a:lstStyle/>
          <a:p>
            <a:fld id="{A339896C-E2EF-470F-BA91-85D676E592B3}" type="slidenum">
              <a:rPr lang="en-US" smtClean="0"/>
              <a:t>18</a:t>
            </a:fld>
            <a:endParaRPr lang="en-US"/>
          </a:p>
        </p:txBody>
      </p:sp>
      <p:graphicFrame>
        <p:nvGraphicFramePr>
          <p:cNvPr id="5" name="Table 4">
            <a:extLst>
              <a:ext uri="{FF2B5EF4-FFF2-40B4-BE49-F238E27FC236}">
                <a16:creationId xmlns:a16="http://schemas.microsoft.com/office/drawing/2014/main" id="{25E16972-6532-4601-8BED-1F28E1BEE069}"/>
              </a:ext>
            </a:extLst>
          </p:cNvPr>
          <p:cNvGraphicFramePr>
            <a:graphicFrameLocks noGrp="1"/>
          </p:cNvGraphicFramePr>
          <p:nvPr>
            <p:extLst>
              <p:ext uri="{D42A27DB-BD31-4B8C-83A1-F6EECF244321}">
                <p14:modId xmlns:p14="http://schemas.microsoft.com/office/powerpoint/2010/main" val="3688988169"/>
              </p:ext>
            </p:extLst>
          </p:nvPr>
        </p:nvGraphicFramePr>
        <p:xfrm>
          <a:off x="220436" y="1983921"/>
          <a:ext cx="8466364" cy="4191000"/>
        </p:xfrm>
        <a:graphic>
          <a:graphicData uri="http://schemas.openxmlformats.org/drawingml/2006/table">
            <a:tbl>
              <a:tblPr firstRow="1" bandRow="1">
                <a:tableStyleId>{5940675A-B579-460E-94D1-54222C63F5DA}</a:tableStyleId>
              </a:tblPr>
              <a:tblGrid>
                <a:gridCol w="4722833">
                  <a:extLst>
                    <a:ext uri="{9D8B030D-6E8A-4147-A177-3AD203B41FA5}">
                      <a16:colId xmlns:a16="http://schemas.microsoft.com/office/drawing/2014/main" val="1755914920"/>
                    </a:ext>
                  </a:extLst>
                </a:gridCol>
                <a:gridCol w="1174762">
                  <a:extLst>
                    <a:ext uri="{9D8B030D-6E8A-4147-A177-3AD203B41FA5}">
                      <a16:colId xmlns:a16="http://schemas.microsoft.com/office/drawing/2014/main" val="2080122985"/>
                    </a:ext>
                  </a:extLst>
                </a:gridCol>
                <a:gridCol w="1215493">
                  <a:extLst>
                    <a:ext uri="{9D8B030D-6E8A-4147-A177-3AD203B41FA5}">
                      <a16:colId xmlns:a16="http://schemas.microsoft.com/office/drawing/2014/main" val="2918782295"/>
                    </a:ext>
                  </a:extLst>
                </a:gridCol>
                <a:gridCol w="1353276">
                  <a:extLst>
                    <a:ext uri="{9D8B030D-6E8A-4147-A177-3AD203B41FA5}">
                      <a16:colId xmlns:a16="http://schemas.microsoft.com/office/drawing/2014/main" val="3578874721"/>
                    </a:ext>
                  </a:extLst>
                </a:gridCol>
              </a:tblGrid>
              <a:tr h="63592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Survey Item (YRBS)</a:t>
                      </a:r>
                      <a:endParaRPr kumimoji="0" lang="en-US" sz="2500" b="1"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2005</a:t>
                      </a:r>
                      <a:endParaRPr kumimoji="0" lang="en-US" sz="2500" b="1"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2019</a:t>
                      </a:r>
                      <a:endParaRPr kumimoji="0" lang="en-US" sz="2500" b="1"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 decrease</a:t>
                      </a:r>
                      <a:endParaRPr kumimoji="0" lang="en-US" sz="2500" b="1"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extLst>
                  <a:ext uri="{0D108BD9-81ED-4DB2-BD59-A6C34878D82A}">
                    <a16:rowId xmlns:a16="http://schemas.microsoft.com/office/drawing/2014/main" val="1905057121"/>
                  </a:ext>
                </a:extLst>
              </a:tr>
              <a:tr h="733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high school students reported ever drinking alcohol</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71.1%</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49.6%</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a:ln>
                            <a:solidFill>
                              <a:schemeClr val="tx1"/>
                            </a:solidFill>
                          </a:ln>
                          <a:solidFill>
                            <a:schemeClr val="tx1"/>
                          </a:solidFill>
                          <a:effectLst/>
                          <a:latin typeface="Calibri" pitchFamily="34" charset="0"/>
                          <a:cs typeface="Arial" charset="0"/>
                        </a:rPr>
                        <a:t>-30.2%</a:t>
                      </a:r>
                    </a:p>
                  </a:txBody>
                  <a:tcPr marL="0" marR="0" marT="0" marB="0" anchor="ctr" horzOverflow="overflow"/>
                </a:tc>
                <a:extLst>
                  <a:ext uri="{0D108BD9-81ED-4DB2-BD59-A6C34878D82A}">
                    <a16:rowId xmlns:a16="http://schemas.microsoft.com/office/drawing/2014/main" val="2073465992"/>
                  </a:ext>
                </a:extLst>
              </a:tr>
              <a:tr h="36674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reported drinking alcohol before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age 13</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25.6%</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12.3%</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latin typeface="Calibri" pitchFamily="34" charset="0"/>
                          <a:cs typeface="Arial" charset="0"/>
                        </a:rPr>
                        <a:t>-52.0%</a:t>
                      </a:r>
                    </a:p>
                  </a:txBody>
                  <a:tcPr marL="0" marR="0" marT="0" marB="0" anchor="ctr" horzOverflow="overflow"/>
                </a:tc>
                <a:extLst>
                  <a:ext uri="{0D108BD9-81ED-4DB2-BD59-A6C34878D82A}">
                    <a16:rowId xmlns:a16="http://schemas.microsoft.com/office/drawing/2014/main" val="1206834825"/>
                  </a:ext>
                </a:extLst>
              </a:tr>
              <a:tr h="7334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reported drinking alcohol in past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30 days</a:t>
                      </a:r>
                      <a:endParaRPr kumimoji="0" lang="en-US" sz="2500" b="1" i="1"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43.2%</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23.1%</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latin typeface="Calibri" pitchFamily="34" charset="0"/>
                          <a:cs typeface="Arial" charset="0"/>
                        </a:rPr>
                        <a:t>-46.5%</a:t>
                      </a:r>
                    </a:p>
                  </a:txBody>
                  <a:tcPr marL="0" marR="0" marT="0" marB="0" anchor="ctr" horzOverflow="overflow"/>
                </a:tc>
                <a:extLst>
                  <a:ext uri="{0D108BD9-81ED-4DB2-BD59-A6C34878D82A}">
                    <a16:rowId xmlns:a16="http://schemas.microsoft.com/office/drawing/2014/main" val="1849913731"/>
                  </a:ext>
                </a:extLst>
              </a:tr>
              <a:tr h="11002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reported binge drinking (5 or more drinks in 2-hour time period) in past 30 days</a:t>
                      </a:r>
                      <a:endParaRPr kumimoji="0" lang="en-US" sz="2500" b="1" i="1"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dirty="0">
                          <a:ln>
                            <a:solidFill>
                              <a:schemeClr val="tx1"/>
                            </a:solidFill>
                          </a:ln>
                          <a:effectLst/>
                        </a:rPr>
                        <a:t>23.6%</a:t>
                      </a:r>
                      <a:endParaRPr kumimoji="0" lang="en-US" sz="2500" b="0" i="0" u="none" strike="noStrike" cap="none" normalizeH="0" baseline="0" dirty="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2500" u="none" strike="noStrike" cap="none" normalizeH="0" baseline="0">
                          <a:ln>
                            <a:solidFill>
                              <a:schemeClr val="tx1"/>
                            </a:solidFill>
                          </a:ln>
                          <a:effectLst/>
                        </a:rPr>
                        <a:t>9.2%</a:t>
                      </a:r>
                      <a:endParaRPr kumimoji="0" lang="en-US" sz="2500" b="0" i="0" u="none" strike="noStrike" cap="none" normalizeH="0" baseline="0">
                        <a:ln>
                          <a:solidFill>
                            <a:schemeClr val="tx1"/>
                          </a:solidFill>
                        </a:ln>
                        <a:solidFill>
                          <a:schemeClr val="tx1"/>
                        </a:solidFill>
                        <a:effectLst/>
                        <a:latin typeface="Calibri" pitchFamily="34" charset="0"/>
                        <a:cs typeface="Arial" charset="0"/>
                      </a:endParaRPr>
                    </a:p>
                  </a:txBody>
                  <a:tcPr marL="0" marR="0" marT="0" marB="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a:ln>
                            <a:solidFill>
                              <a:schemeClr val="tx1"/>
                            </a:solidFill>
                          </a:ln>
                          <a:solidFill>
                            <a:schemeClr val="tx1"/>
                          </a:solidFill>
                          <a:effectLst/>
                          <a:latin typeface="Calibri" pitchFamily="34" charset="0"/>
                          <a:cs typeface="Arial" charset="0"/>
                        </a:rPr>
                        <a:t>-61.0%</a:t>
                      </a:r>
                    </a:p>
                  </a:txBody>
                  <a:tcPr marL="0" marR="0" marT="0" marB="0" anchor="ctr" horzOverflow="overflow"/>
                </a:tc>
                <a:extLst>
                  <a:ext uri="{0D108BD9-81ED-4DB2-BD59-A6C34878D82A}">
                    <a16:rowId xmlns:a16="http://schemas.microsoft.com/office/drawing/2014/main" val="4062464038"/>
                  </a:ext>
                </a:extLst>
              </a:tr>
            </a:tbl>
          </a:graphicData>
        </a:graphic>
      </p:graphicFrame>
      <p:sp>
        <p:nvSpPr>
          <p:cNvPr id="6" name="Rectangle 5">
            <a:extLst>
              <a:ext uri="{FF2B5EF4-FFF2-40B4-BE49-F238E27FC236}">
                <a16:creationId xmlns:a16="http://schemas.microsoft.com/office/drawing/2014/main" id="{835171DC-C65C-46DB-BDE5-2BC8639F205D}"/>
              </a:ext>
            </a:extLst>
          </p:cNvPr>
          <p:cNvSpPr/>
          <p:nvPr/>
        </p:nvSpPr>
        <p:spPr>
          <a:xfrm>
            <a:off x="800100" y="851846"/>
            <a:ext cx="7543800" cy="830997"/>
          </a:xfrm>
          <a:prstGeom prst="rect">
            <a:avLst/>
          </a:prstGeom>
        </p:spPr>
        <p:txBody>
          <a:bodyPr wrap="square">
            <a:spAutoFit/>
          </a:bodyPr>
          <a:lstStyle/>
          <a:p>
            <a:pPr algn="ctr"/>
            <a:r>
              <a:rPr lang="en-US" sz="2400" b="1" dirty="0">
                <a:solidFill>
                  <a:schemeClr val="accent2"/>
                </a:solidFill>
              </a:rPr>
              <a:t>Outcomes for SC in Reducing </a:t>
            </a:r>
            <a:br>
              <a:rPr lang="en-US" sz="2400" b="1" dirty="0">
                <a:solidFill>
                  <a:schemeClr val="accent2"/>
                </a:solidFill>
              </a:rPr>
            </a:br>
            <a:r>
              <a:rPr lang="en-US" sz="2400" b="1" dirty="0">
                <a:solidFill>
                  <a:schemeClr val="accent2"/>
                </a:solidFill>
              </a:rPr>
              <a:t>Underage Drinking prior to Mar. 2020</a:t>
            </a:r>
          </a:p>
        </p:txBody>
      </p:sp>
      <p:cxnSp>
        <p:nvCxnSpPr>
          <p:cNvPr id="7" name="Straight Connector 6">
            <a:extLst>
              <a:ext uri="{FF2B5EF4-FFF2-40B4-BE49-F238E27FC236}">
                <a16:creationId xmlns:a16="http://schemas.microsoft.com/office/drawing/2014/main" id="{19C17C23-EA06-4CC2-963F-00407259E8EC}"/>
              </a:ext>
            </a:extLst>
          </p:cNvPr>
          <p:cNvCxnSpPr/>
          <p:nvPr/>
        </p:nvCxnSpPr>
        <p:spPr>
          <a:xfrm>
            <a:off x="800100" y="170833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02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7C6B39-C286-421C-9871-57B28AC73E9B}"/>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D635B8DC-24F3-4DF3-843D-EEAFF89DE63E}"/>
              </a:ext>
            </a:extLst>
          </p:cNvPr>
          <p:cNvSpPr>
            <a:spLocks noGrp="1"/>
          </p:cNvSpPr>
          <p:nvPr>
            <p:ph type="sldNum" sz="quarter" idx="4"/>
          </p:nvPr>
        </p:nvSpPr>
        <p:spPr/>
        <p:txBody>
          <a:bodyPr/>
          <a:lstStyle/>
          <a:p>
            <a:fld id="{A339896C-E2EF-470F-BA91-85D676E592B3}" type="slidenum">
              <a:rPr lang="en-US" smtClean="0"/>
              <a:t>19</a:t>
            </a:fld>
            <a:endParaRPr lang="en-US"/>
          </a:p>
        </p:txBody>
      </p:sp>
      <p:pic>
        <p:nvPicPr>
          <p:cNvPr id="7" name="Picture 6">
            <a:extLst>
              <a:ext uri="{FF2B5EF4-FFF2-40B4-BE49-F238E27FC236}">
                <a16:creationId xmlns:a16="http://schemas.microsoft.com/office/drawing/2014/main" id="{859C870A-EEFF-2628-05DC-7BF77D7BF500}"/>
              </a:ext>
            </a:extLst>
          </p:cNvPr>
          <p:cNvPicPr>
            <a:picLocks noChangeAspect="1"/>
          </p:cNvPicPr>
          <p:nvPr/>
        </p:nvPicPr>
        <p:blipFill>
          <a:blip r:embed="rId2"/>
          <a:stretch>
            <a:fillRect/>
          </a:stretch>
        </p:blipFill>
        <p:spPr>
          <a:xfrm>
            <a:off x="1930940" y="1060315"/>
            <a:ext cx="5800692" cy="5202462"/>
          </a:xfrm>
          <a:prstGeom prst="rect">
            <a:avLst/>
          </a:prstGeom>
        </p:spPr>
      </p:pic>
    </p:spTree>
    <p:extLst>
      <p:ext uri="{BB962C8B-B14F-4D97-AF65-F5344CB8AC3E}">
        <p14:creationId xmlns:p14="http://schemas.microsoft.com/office/powerpoint/2010/main" val="2375278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2</a:t>
            </a:fld>
            <a:endParaRPr lang="en-US"/>
          </a:p>
        </p:txBody>
      </p:sp>
      <p:sp>
        <p:nvSpPr>
          <p:cNvPr id="2" name="Title 1"/>
          <p:cNvSpPr>
            <a:spLocks noGrp="1"/>
          </p:cNvSpPr>
          <p:nvPr>
            <p:ph type="title" idx="4294967295"/>
          </p:nvPr>
        </p:nvSpPr>
        <p:spPr>
          <a:xfrm>
            <a:off x="775504" y="881063"/>
            <a:ext cx="7543800" cy="600075"/>
          </a:xfrm>
          <a:prstGeom prst="rect">
            <a:avLst/>
          </a:prstGeom>
        </p:spPr>
        <p:txBody>
          <a:bodyPr>
            <a:noAutofit/>
          </a:bodyPr>
          <a:lstStyle/>
          <a:p>
            <a:pPr algn="ctr"/>
            <a:r>
              <a:rPr lang="en-US" sz="2400" b="1" dirty="0">
                <a:solidFill>
                  <a:schemeClr val="accent2"/>
                </a:solidFill>
              </a:rPr>
              <a:t>Presentation Objectives</a:t>
            </a:r>
          </a:p>
        </p:txBody>
      </p:sp>
      <p:sp>
        <p:nvSpPr>
          <p:cNvPr id="5" name="Text Placeholder 4"/>
          <p:cNvSpPr>
            <a:spLocks noGrp="1"/>
          </p:cNvSpPr>
          <p:nvPr>
            <p:ph type="body" idx="4294967295"/>
          </p:nvPr>
        </p:nvSpPr>
        <p:spPr>
          <a:xfrm>
            <a:off x="653142" y="1420589"/>
            <a:ext cx="7976507" cy="4898959"/>
          </a:xfrm>
          <a:prstGeom prst="rect">
            <a:avLst/>
          </a:prstGeom>
        </p:spPr>
        <p:txBody>
          <a:bodyPr/>
          <a:lstStyle/>
          <a:p>
            <a:pPr marL="342900" marR="0" lvl="0" indent="-342900">
              <a:spcBef>
                <a:spcPts val="0"/>
              </a:spcBef>
              <a:spcAft>
                <a:spcPts val="0"/>
              </a:spcAft>
              <a:buFont typeface="+mj-lt"/>
              <a:buAutoNum type="arabicPeriod"/>
            </a:pPr>
            <a:r>
              <a:rPr lang="en-US" dirty="0">
                <a:effectLst/>
                <a:ea typeface="Calibri" panose="020F0502020204030204" pitchFamily="34" charset="0"/>
              </a:rPr>
              <a:t>Comprehend the results of the process and outcome evaluations for the South Carolina Alcohol Enforcement Teams (SCAET) for state fiscal years 2006 (July 1, 2006) through 2023 (June 30, 2023). </a:t>
            </a:r>
          </a:p>
          <a:p>
            <a:pPr marL="342900" marR="0" lvl="0" indent="-342900">
              <a:spcBef>
                <a:spcPts val="0"/>
              </a:spcBef>
              <a:spcAft>
                <a:spcPts val="0"/>
              </a:spcAft>
              <a:buFont typeface="+mj-lt"/>
              <a:buAutoNum type="arabicPeriod"/>
            </a:pPr>
            <a:r>
              <a:rPr lang="en-US" kern="0" dirty="0">
                <a:effectLst/>
                <a:ea typeface="Calibri" panose="020F0502020204030204" pitchFamily="34" charset="0"/>
              </a:rPr>
              <a:t>Know that the alcohol non-compliance rate (buy rate) increased during the COVID-19 lockdown and the subsequent months when law enforcement temporarily paused alcohol compliance checks.</a:t>
            </a:r>
          </a:p>
          <a:p>
            <a:pPr marL="342900" marR="0" lvl="0" indent="-342900">
              <a:spcBef>
                <a:spcPts val="0"/>
              </a:spcBef>
              <a:spcAft>
                <a:spcPts val="0"/>
              </a:spcAft>
              <a:buFont typeface="+mj-lt"/>
              <a:buAutoNum type="arabicPeriod"/>
            </a:pPr>
            <a:r>
              <a:rPr lang="en-US" dirty="0"/>
              <a:t>Learn about developing and maintaining a long-term, productive relationship between local and state prevention and law enforcement agencies. </a:t>
            </a:r>
          </a:p>
          <a:p>
            <a:pPr marL="342900" marR="0" lvl="0" indent="-342900">
              <a:spcBef>
                <a:spcPts val="0"/>
              </a:spcBef>
              <a:spcAft>
                <a:spcPts val="0"/>
              </a:spcAft>
              <a:buFont typeface="+mj-lt"/>
              <a:buAutoNum type="arabicPeriod"/>
            </a:pPr>
            <a:r>
              <a:rPr lang="en-US" dirty="0"/>
              <a:t>Ascertain the process required to build a statewide underage drinking effort with emphasis at the local level. </a:t>
            </a:r>
          </a:p>
          <a:p>
            <a:pPr marL="342900" marR="0" lvl="0" indent="-342900">
              <a:spcBef>
                <a:spcPts val="0"/>
              </a:spcBef>
              <a:spcAft>
                <a:spcPts val="0"/>
              </a:spcAft>
              <a:buFont typeface="+mj-lt"/>
              <a:buAutoNum type="arabicPeriod"/>
            </a:pPr>
            <a:r>
              <a:rPr lang="en-US" dirty="0"/>
              <a:t>Understand possible reasons for reduced enforcement and consequential increased buy rate during and after the COVID pandemic.</a:t>
            </a:r>
          </a:p>
          <a:p>
            <a:pPr marL="342900" marR="0" lvl="0" indent="-342900">
              <a:spcBef>
                <a:spcPts val="0"/>
              </a:spcBef>
              <a:spcAft>
                <a:spcPts val="0"/>
              </a:spcAft>
              <a:buFont typeface="+mj-lt"/>
              <a:buAutoNum type="arabicPeriod"/>
            </a:pPr>
            <a:r>
              <a:rPr lang="en-US" dirty="0">
                <a:solidFill>
                  <a:schemeClr val="tx1"/>
                </a:solidFill>
              </a:rPr>
              <a:t>Learn about environmental strategies meant to reduce underage consumption of alcohol.</a:t>
            </a:r>
          </a:p>
          <a:p>
            <a:pPr marL="342900" marR="0" lvl="0" indent="-342900">
              <a:spcBef>
                <a:spcPts val="0"/>
              </a:spcBef>
              <a:spcAft>
                <a:spcPts val="0"/>
              </a:spcAft>
              <a:buFont typeface="+mj-lt"/>
              <a:buAutoNum type="arabicPeriod"/>
            </a:pPr>
            <a:r>
              <a:rPr lang="en-US" dirty="0">
                <a:solidFill>
                  <a:schemeClr val="tx1"/>
                </a:solidFill>
              </a:rPr>
              <a:t>Understand that consistent alcohol compliance checks are needed to reduce underage drinking traffic crashes.</a:t>
            </a:r>
          </a:p>
        </p:txBody>
      </p:sp>
      <p:cxnSp>
        <p:nvCxnSpPr>
          <p:cNvPr id="9" name="Straight Connector 8"/>
          <p:cNvCxnSpPr/>
          <p:nvPr/>
        </p:nvCxnSpPr>
        <p:spPr>
          <a:xfrm>
            <a:off x="800100" y="134090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168730"/>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C24A17-61CE-48D0-8CA2-69DEAB19F430}"/>
              </a:ext>
            </a:extLst>
          </p:cNvPr>
          <p:cNvSpPr>
            <a:spLocks noGrp="1"/>
          </p:cNvSpPr>
          <p:nvPr>
            <p:ph idx="1"/>
          </p:nvPr>
        </p:nvSpPr>
        <p:spPr>
          <a:xfrm>
            <a:off x="822959" y="1845734"/>
            <a:ext cx="7945484" cy="4023360"/>
          </a:xfrm>
        </p:spPr>
        <p:txBody>
          <a:bodyPr/>
          <a:lstStyle/>
          <a:p>
            <a:r>
              <a:rPr lang="en-US" sz="2800" dirty="0">
                <a:solidFill>
                  <a:schemeClr val="tx1"/>
                </a:solidFill>
              </a:rPr>
              <a:t>March 7, 2020: First COVID 19 cases reported in Charleston &amp; Kershaw counties</a:t>
            </a:r>
          </a:p>
          <a:p>
            <a:r>
              <a:rPr lang="en-US" sz="2800" dirty="0">
                <a:solidFill>
                  <a:schemeClr val="tx1"/>
                </a:solidFill>
              </a:rPr>
              <a:t>March 15, 2020: South Carolina Governor Henry McMaster declared state of emergency and closed all but essential businesses. AETs discontinued enforcement operations.</a:t>
            </a:r>
          </a:p>
          <a:p>
            <a:endParaRPr lang="en-US" dirty="0">
              <a:solidFill>
                <a:schemeClr val="tx1"/>
              </a:solidFill>
            </a:endParaRPr>
          </a:p>
        </p:txBody>
      </p:sp>
      <p:sp>
        <p:nvSpPr>
          <p:cNvPr id="3" name="Date Placeholder 2">
            <a:extLst>
              <a:ext uri="{FF2B5EF4-FFF2-40B4-BE49-F238E27FC236}">
                <a16:creationId xmlns:a16="http://schemas.microsoft.com/office/drawing/2014/main" id="{F9874D3E-01E2-40F5-BDC6-A61A3363E0D7}"/>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9097222A-E4B7-4692-9C9D-3A05899631C8}"/>
              </a:ext>
            </a:extLst>
          </p:cNvPr>
          <p:cNvSpPr>
            <a:spLocks noGrp="1"/>
          </p:cNvSpPr>
          <p:nvPr>
            <p:ph type="sldNum" sz="quarter" idx="4"/>
          </p:nvPr>
        </p:nvSpPr>
        <p:spPr/>
        <p:txBody>
          <a:bodyPr/>
          <a:lstStyle/>
          <a:p>
            <a:fld id="{A339896C-E2EF-470F-BA91-85D676E592B3}" type="slidenum">
              <a:rPr lang="en-US" smtClean="0"/>
              <a:t>20</a:t>
            </a:fld>
            <a:endParaRPr lang="en-US"/>
          </a:p>
        </p:txBody>
      </p:sp>
      <p:cxnSp>
        <p:nvCxnSpPr>
          <p:cNvPr id="5" name="Straight Connector 4">
            <a:extLst>
              <a:ext uri="{FF2B5EF4-FFF2-40B4-BE49-F238E27FC236}">
                <a16:creationId xmlns:a16="http://schemas.microsoft.com/office/drawing/2014/main" id="{D0B13994-1BD7-41D9-89DA-709F8B56523C}"/>
              </a:ext>
            </a:extLst>
          </p:cNvPr>
          <p:cNvCxnSpPr/>
          <p:nvPr/>
        </p:nvCxnSpPr>
        <p:spPr>
          <a:xfrm>
            <a:off x="800100" y="170833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93527066-168E-40C8-A883-D6803B614219}"/>
              </a:ext>
            </a:extLst>
          </p:cNvPr>
          <p:cNvSpPr txBox="1"/>
          <p:nvPr/>
        </p:nvSpPr>
        <p:spPr>
          <a:xfrm>
            <a:off x="800100" y="904057"/>
            <a:ext cx="7543799" cy="830997"/>
          </a:xfrm>
          <a:prstGeom prst="rect">
            <a:avLst/>
          </a:prstGeom>
          <a:noFill/>
        </p:spPr>
        <p:txBody>
          <a:bodyPr wrap="square" rtlCol="0">
            <a:spAutoFit/>
          </a:bodyPr>
          <a:lstStyle/>
          <a:p>
            <a:pPr algn="ctr"/>
            <a:r>
              <a:rPr lang="en-US" sz="2400" b="1" dirty="0">
                <a:solidFill>
                  <a:schemeClr val="accent2"/>
                </a:solidFill>
              </a:rPr>
              <a:t>Impact of COVID-19 in South Carolina relating to Environmental Prevention</a:t>
            </a:r>
          </a:p>
        </p:txBody>
      </p:sp>
      <p:pic>
        <p:nvPicPr>
          <p:cNvPr id="3074" name="Picture 2" descr="3 deaths, 406 new COVID-19 cases reported in Alaska on Thursday">
            <a:extLst>
              <a:ext uri="{FF2B5EF4-FFF2-40B4-BE49-F238E27FC236}">
                <a16:creationId xmlns:a16="http://schemas.microsoft.com/office/drawing/2014/main" id="{D46D5310-C5FD-4DEA-8C7F-52ED378BC5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215" y="4537342"/>
            <a:ext cx="3018971" cy="1698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09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9DCF12E-C788-4B4D-81AF-208B7391DFFB}"/>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330562BB-9D40-4AEA-A98D-4846CF3CB4EB}"/>
              </a:ext>
            </a:extLst>
          </p:cNvPr>
          <p:cNvSpPr>
            <a:spLocks noGrp="1"/>
          </p:cNvSpPr>
          <p:nvPr>
            <p:ph type="sldNum" sz="quarter" idx="4"/>
          </p:nvPr>
        </p:nvSpPr>
        <p:spPr/>
        <p:txBody>
          <a:bodyPr/>
          <a:lstStyle/>
          <a:p>
            <a:fld id="{A339896C-E2EF-470F-BA91-85D676E592B3}" type="slidenum">
              <a:rPr lang="en-US" smtClean="0"/>
              <a:t>21</a:t>
            </a:fld>
            <a:endParaRPr lang="en-US"/>
          </a:p>
        </p:txBody>
      </p:sp>
      <p:sp>
        <p:nvSpPr>
          <p:cNvPr id="6" name="Rectangle 5">
            <a:extLst>
              <a:ext uri="{FF2B5EF4-FFF2-40B4-BE49-F238E27FC236}">
                <a16:creationId xmlns:a16="http://schemas.microsoft.com/office/drawing/2014/main" id="{504E2637-9F44-4EAE-B65D-8D4C190D6AF9}"/>
              </a:ext>
            </a:extLst>
          </p:cNvPr>
          <p:cNvSpPr/>
          <p:nvPr/>
        </p:nvSpPr>
        <p:spPr>
          <a:xfrm>
            <a:off x="800099" y="807814"/>
            <a:ext cx="7543800" cy="830997"/>
          </a:xfrm>
          <a:prstGeom prst="rect">
            <a:avLst/>
          </a:prstGeom>
        </p:spPr>
        <p:txBody>
          <a:bodyPr wrap="square">
            <a:spAutoFit/>
          </a:bodyPr>
          <a:lstStyle/>
          <a:p>
            <a:pPr algn="ctr"/>
            <a:r>
              <a:rPr lang="en-US" sz="2400" b="1" dirty="0">
                <a:solidFill>
                  <a:schemeClr val="accent2"/>
                </a:solidFill>
              </a:rPr>
              <a:t>Impact of COVID-19 in South Carolina relating to Environmental Prevention</a:t>
            </a:r>
          </a:p>
        </p:txBody>
      </p:sp>
      <p:cxnSp>
        <p:nvCxnSpPr>
          <p:cNvPr id="7" name="Straight Connector 6">
            <a:extLst>
              <a:ext uri="{FF2B5EF4-FFF2-40B4-BE49-F238E27FC236}">
                <a16:creationId xmlns:a16="http://schemas.microsoft.com/office/drawing/2014/main" id="{7284E1D0-74E2-4A6A-A101-54B46E566134}"/>
              </a:ext>
            </a:extLst>
          </p:cNvPr>
          <p:cNvCxnSpPr/>
          <p:nvPr/>
        </p:nvCxnSpPr>
        <p:spPr>
          <a:xfrm>
            <a:off x="865563" y="1638811"/>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0D5794D-73C8-43CD-AFE2-E36B7832C7AB}"/>
              </a:ext>
            </a:extLst>
          </p:cNvPr>
          <p:cNvSpPr/>
          <p:nvPr/>
        </p:nvSpPr>
        <p:spPr>
          <a:xfrm>
            <a:off x="136322" y="5357004"/>
            <a:ext cx="8783391" cy="954107"/>
          </a:xfrm>
          <a:prstGeom prst="rect">
            <a:avLst/>
          </a:prstGeom>
        </p:spPr>
        <p:txBody>
          <a:bodyPr wrap="square">
            <a:spAutoFit/>
          </a:bodyPr>
          <a:lstStyle/>
          <a:p>
            <a:r>
              <a:rPr lang="en-US" sz="1400" dirty="0"/>
              <a:t>In mid-year FY 2017, we began implementing Online Reporting, so it was July 2017 (FY ‘18) before it was fully implemented. Until Apr. ’20, average monthly checks = 508, Apr. &amp; May ’20 (yellow) with compliance checks &amp; other environmental strategies returning starting Jun.’20. The buy rate remained steady until 2021. It has dropped each year since 2021. New reporting online reporting system implemented Jul 2022.</a:t>
            </a:r>
          </a:p>
        </p:txBody>
      </p:sp>
      <p:pic>
        <p:nvPicPr>
          <p:cNvPr id="12" name="Picture 11">
            <a:extLst>
              <a:ext uri="{FF2B5EF4-FFF2-40B4-BE49-F238E27FC236}">
                <a16:creationId xmlns:a16="http://schemas.microsoft.com/office/drawing/2014/main" id="{FF4A94E7-0B3F-2445-C746-BDFF3581704B}"/>
              </a:ext>
            </a:extLst>
          </p:cNvPr>
          <p:cNvPicPr>
            <a:picLocks noChangeAspect="1"/>
          </p:cNvPicPr>
          <p:nvPr/>
        </p:nvPicPr>
        <p:blipFill>
          <a:blip r:embed="rId2"/>
          <a:stretch>
            <a:fillRect/>
          </a:stretch>
        </p:blipFill>
        <p:spPr>
          <a:xfrm>
            <a:off x="224287" y="1782585"/>
            <a:ext cx="8384875" cy="3574419"/>
          </a:xfrm>
          <a:prstGeom prst="rect">
            <a:avLst/>
          </a:prstGeom>
        </p:spPr>
      </p:pic>
    </p:spTree>
    <p:extLst>
      <p:ext uri="{BB962C8B-B14F-4D97-AF65-F5344CB8AC3E}">
        <p14:creationId xmlns:p14="http://schemas.microsoft.com/office/powerpoint/2010/main" val="3128644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DF59DA7-43F8-4BA0-87F1-6F56FC0EDE9C}"/>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255B3D9D-1E98-4184-AE3F-5EAB3F28EEA6}"/>
              </a:ext>
            </a:extLst>
          </p:cNvPr>
          <p:cNvSpPr>
            <a:spLocks noGrp="1"/>
          </p:cNvSpPr>
          <p:nvPr>
            <p:ph type="sldNum" sz="quarter" idx="4"/>
          </p:nvPr>
        </p:nvSpPr>
        <p:spPr/>
        <p:txBody>
          <a:bodyPr/>
          <a:lstStyle/>
          <a:p>
            <a:fld id="{A339896C-E2EF-470F-BA91-85D676E592B3}" type="slidenum">
              <a:rPr lang="en-US" smtClean="0"/>
              <a:t>22</a:t>
            </a:fld>
            <a:endParaRPr lang="en-US"/>
          </a:p>
        </p:txBody>
      </p:sp>
      <p:sp>
        <p:nvSpPr>
          <p:cNvPr id="7" name="Rectangle 6">
            <a:extLst>
              <a:ext uri="{FF2B5EF4-FFF2-40B4-BE49-F238E27FC236}">
                <a16:creationId xmlns:a16="http://schemas.microsoft.com/office/drawing/2014/main" id="{B578B69B-7A37-4BA2-838A-98343C0013E6}"/>
              </a:ext>
            </a:extLst>
          </p:cNvPr>
          <p:cNvSpPr/>
          <p:nvPr/>
        </p:nvSpPr>
        <p:spPr>
          <a:xfrm>
            <a:off x="326572" y="722451"/>
            <a:ext cx="2857965" cy="1077218"/>
          </a:xfrm>
          <a:prstGeom prst="rect">
            <a:avLst/>
          </a:prstGeom>
        </p:spPr>
        <p:txBody>
          <a:bodyPr wrap="square">
            <a:spAutoFit/>
          </a:bodyPr>
          <a:lstStyle/>
          <a:p>
            <a:pPr algn="ctr"/>
            <a:r>
              <a:rPr lang="en-US" sz="1600" b="1" dirty="0"/>
              <a:t>2019 to Mar. 2020 avg.</a:t>
            </a:r>
          </a:p>
          <a:p>
            <a:pPr algn="ctr"/>
            <a:r>
              <a:rPr lang="en-US" sz="1600" b="1" dirty="0"/>
              <a:t>461 DUI crashes monthly</a:t>
            </a:r>
            <a:br>
              <a:rPr lang="en-US" sz="1600" b="1" dirty="0"/>
            </a:br>
            <a:r>
              <a:rPr lang="en-US" sz="1600" b="1" dirty="0"/>
              <a:t>2019 to Mar. 2020 avg.</a:t>
            </a:r>
          </a:p>
          <a:p>
            <a:pPr algn="ctr"/>
            <a:r>
              <a:rPr lang="en-US" sz="1600" b="1" dirty="0"/>
              <a:t>10,981 overall crashes monthly</a:t>
            </a:r>
          </a:p>
        </p:txBody>
      </p:sp>
      <p:sp>
        <p:nvSpPr>
          <p:cNvPr id="8" name="Rectangle 7">
            <a:extLst>
              <a:ext uri="{FF2B5EF4-FFF2-40B4-BE49-F238E27FC236}">
                <a16:creationId xmlns:a16="http://schemas.microsoft.com/office/drawing/2014/main" id="{4AA38F9C-6EFD-4939-82CB-7A594C1DD39C}"/>
              </a:ext>
            </a:extLst>
          </p:cNvPr>
          <p:cNvSpPr/>
          <p:nvPr/>
        </p:nvSpPr>
        <p:spPr>
          <a:xfrm>
            <a:off x="3184537" y="718925"/>
            <a:ext cx="2774928" cy="1077218"/>
          </a:xfrm>
          <a:prstGeom prst="rect">
            <a:avLst/>
          </a:prstGeom>
        </p:spPr>
        <p:txBody>
          <a:bodyPr wrap="square">
            <a:spAutoFit/>
          </a:bodyPr>
          <a:lstStyle/>
          <a:p>
            <a:pPr algn="ctr"/>
            <a:r>
              <a:rPr lang="en-US" sz="1600" b="1" dirty="0"/>
              <a:t>May 2020 - Mar. 2021 avg. </a:t>
            </a:r>
          </a:p>
          <a:p>
            <a:pPr algn="ctr"/>
            <a:r>
              <a:rPr lang="en-US" sz="1600" b="1" dirty="0"/>
              <a:t>476 DUI crashes monthly</a:t>
            </a:r>
          </a:p>
          <a:p>
            <a:pPr algn="ctr"/>
            <a:r>
              <a:rPr lang="en-US" sz="1600" b="1" dirty="0"/>
              <a:t>May 2020 – Mar. 2021 avg. </a:t>
            </a:r>
          </a:p>
          <a:p>
            <a:pPr algn="ctr"/>
            <a:r>
              <a:rPr lang="en-US" sz="1600" b="1" dirty="0"/>
              <a:t>9,479 overall crashes monthly</a:t>
            </a:r>
          </a:p>
        </p:txBody>
      </p:sp>
      <p:sp>
        <p:nvSpPr>
          <p:cNvPr id="2" name="Rectangle 1">
            <a:extLst>
              <a:ext uri="{FF2B5EF4-FFF2-40B4-BE49-F238E27FC236}">
                <a16:creationId xmlns:a16="http://schemas.microsoft.com/office/drawing/2014/main" id="{001BE619-9E82-A2F3-4EF2-4841BC23C53E}"/>
              </a:ext>
            </a:extLst>
          </p:cNvPr>
          <p:cNvSpPr/>
          <p:nvPr/>
        </p:nvSpPr>
        <p:spPr>
          <a:xfrm>
            <a:off x="5853010" y="718925"/>
            <a:ext cx="2857965" cy="1077218"/>
          </a:xfrm>
          <a:prstGeom prst="rect">
            <a:avLst/>
          </a:prstGeom>
        </p:spPr>
        <p:txBody>
          <a:bodyPr wrap="square">
            <a:spAutoFit/>
          </a:bodyPr>
          <a:lstStyle/>
          <a:p>
            <a:pPr algn="ctr"/>
            <a:r>
              <a:rPr lang="en-US" sz="1600" b="1" dirty="0"/>
              <a:t>Apr. 2021 - Dec. 2023 avg. </a:t>
            </a:r>
          </a:p>
          <a:p>
            <a:pPr algn="ctr"/>
            <a:r>
              <a:rPr lang="en-US" sz="1600" b="1" dirty="0"/>
              <a:t>444 DUI crashes monthly</a:t>
            </a:r>
          </a:p>
          <a:p>
            <a:pPr algn="ctr"/>
            <a:r>
              <a:rPr lang="en-US" sz="1600" b="1" dirty="0"/>
              <a:t>Apr. 2021 – Dec. 2023 avg. </a:t>
            </a:r>
          </a:p>
          <a:p>
            <a:pPr algn="ctr"/>
            <a:r>
              <a:rPr lang="en-US" sz="1600" b="1" dirty="0"/>
              <a:t>11,507 overall crashes monthly</a:t>
            </a:r>
          </a:p>
        </p:txBody>
      </p:sp>
      <p:pic>
        <p:nvPicPr>
          <p:cNvPr id="11" name="Picture 10">
            <a:extLst>
              <a:ext uri="{FF2B5EF4-FFF2-40B4-BE49-F238E27FC236}">
                <a16:creationId xmlns:a16="http://schemas.microsoft.com/office/drawing/2014/main" id="{ACC221FB-352C-C6FC-9AF3-903379A2806A}"/>
              </a:ext>
            </a:extLst>
          </p:cNvPr>
          <p:cNvPicPr>
            <a:picLocks noChangeAspect="1"/>
          </p:cNvPicPr>
          <p:nvPr/>
        </p:nvPicPr>
        <p:blipFill>
          <a:blip r:embed="rId2"/>
          <a:stretch>
            <a:fillRect/>
          </a:stretch>
        </p:blipFill>
        <p:spPr>
          <a:xfrm>
            <a:off x="209130" y="2126540"/>
            <a:ext cx="8608298" cy="3999323"/>
          </a:xfrm>
          <a:prstGeom prst="rect">
            <a:avLst/>
          </a:prstGeom>
        </p:spPr>
      </p:pic>
      <p:pic>
        <p:nvPicPr>
          <p:cNvPr id="12" name="Picture 11">
            <a:extLst>
              <a:ext uri="{FF2B5EF4-FFF2-40B4-BE49-F238E27FC236}">
                <a16:creationId xmlns:a16="http://schemas.microsoft.com/office/drawing/2014/main" id="{139F1432-21FE-B301-4057-07A6A506E0DD}"/>
              </a:ext>
            </a:extLst>
          </p:cNvPr>
          <p:cNvPicPr>
            <a:picLocks noChangeAspect="1"/>
          </p:cNvPicPr>
          <p:nvPr/>
        </p:nvPicPr>
        <p:blipFill>
          <a:blip r:embed="rId3"/>
          <a:stretch>
            <a:fillRect/>
          </a:stretch>
        </p:blipFill>
        <p:spPr>
          <a:xfrm>
            <a:off x="1012698" y="4454528"/>
            <a:ext cx="3633531" cy="847417"/>
          </a:xfrm>
          <a:prstGeom prst="rect">
            <a:avLst/>
          </a:prstGeom>
        </p:spPr>
      </p:pic>
      <p:pic>
        <p:nvPicPr>
          <p:cNvPr id="13" name="Picture 12">
            <a:extLst>
              <a:ext uri="{FF2B5EF4-FFF2-40B4-BE49-F238E27FC236}">
                <a16:creationId xmlns:a16="http://schemas.microsoft.com/office/drawing/2014/main" id="{8DA3DEB8-A67C-88BA-1E33-A85EBFA1AF12}"/>
              </a:ext>
            </a:extLst>
          </p:cNvPr>
          <p:cNvPicPr>
            <a:picLocks noChangeAspect="1"/>
          </p:cNvPicPr>
          <p:nvPr/>
        </p:nvPicPr>
        <p:blipFill>
          <a:blip r:embed="rId4"/>
          <a:stretch>
            <a:fillRect/>
          </a:stretch>
        </p:blipFill>
        <p:spPr>
          <a:xfrm>
            <a:off x="1750062" y="4878236"/>
            <a:ext cx="2389839" cy="286537"/>
          </a:xfrm>
          <a:prstGeom prst="rect">
            <a:avLst/>
          </a:prstGeom>
        </p:spPr>
      </p:pic>
      <p:pic>
        <p:nvPicPr>
          <p:cNvPr id="14" name="Picture 13">
            <a:extLst>
              <a:ext uri="{FF2B5EF4-FFF2-40B4-BE49-F238E27FC236}">
                <a16:creationId xmlns:a16="http://schemas.microsoft.com/office/drawing/2014/main" id="{64DB07E8-199B-400A-B351-54BDF0E146BA}"/>
              </a:ext>
            </a:extLst>
          </p:cNvPr>
          <p:cNvPicPr>
            <a:picLocks noChangeAspect="1"/>
          </p:cNvPicPr>
          <p:nvPr/>
        </p:nvPicPr>
        <p:blipFill>
          <a:blip r:embed="rId5"/>
          <a:stretch>
            <a:fillRect/>
          </a:stretch>
        </p:blipFill>
        <p:spPr>
          <a:xfrm>
            <a:off x="5383577" y="2617682"/>
            <a:ext cx="938865" cy="725487"/>
          </a:xfrm>
          <a:prstGeom prst="rect">
            <a:avLst/>
          </a:prstGeom>
        </p:spPr>
      </p:pic>
      <p:pic>
        <p:nvPicPr>
          <p:cNvPr id="16" name="Picture 15">
            <a:extLst>
              <a:ext uri="{FF2B5EF4-FFF2-40B4-BE49-F238E27FC236}">
                <a16:creationId xmlns:a16="http://schemas.microsoft.com/office/drawing/2014/main" id="{2ABF3214-8F98-2659-B74F-664DE1FBEAF9}"/>
              </a:ext>
            </a:extLst>
          </p:cNvPr>
          <p:cNvPicPr>
            <a:picLocks noChangeAspect="1"/>
          </p:cNvPicPr>
          <p:nvPr/>
        </p:nvPicPr>
        <p:blipFill>
          <a:blip r:embed="rId6"/>
          <a:stretch>
            <a:fillRect/>
          </a:stretch>
        </p:blipFill>
        <p:spPr>
          <a:xfrm>
            <a:off x="5611963" y="2760732"/>
            <a:ext cx="347502" cy="426757"/>
          </a:xfrm>
          <a:prstGeom prst="rect">
            <a:avLst/>
          </a:prstGeom>
        </p:spPr>
      </p:pic>
      <p:pic>
        <p:nvPicPr>
          <p:cNvPr id="17" name="Picture 16">
            <a:extLst>
              <a:ext uri="{FF2B5EF4-FFF2-40B4-BE49-F238E27FC236}">
                <a16:creationId xmlns:a16="http://schemas.microsoft.com/office/drawing/2014/main" id="{A4E89540-1543-4813-3884-C8F4AC94D512}"/>
              </a:ext>
            </a:extLst>
          </p:cNvPr>
          <p:cNvPicPr>
            <a:picLocks noChangeAspect="1"/>
          </p:cNvPicPr>
          <p:nvPr/>
        </p:nvPicPr>
        <p:blipFill>
          <a:blip r:embed="rId6"/>
          <a:stretch>
            <a:fillRect/>
          </a:stretch>
        </p:blipFill>
        <p:spPr>
          <a:xfrm>
            <a:off x="5264461" y="4307758"/>
            <a:ext cx="347502" cy="426757"/>
          </a:xfrm>
          <a:prstGeom prst="rect">
            <a:avLst/>
          </a:prstGeom>
        </p:spPr>
      </p:pic>
      <p:sp>
        <p:nvSpPr>
          <p:cNvPr id="18" name="TextBox 17">
            <a:extLst>
              <a:ext uri="{FF2B5EF4-FFF2-40B4-BE49-F238E27FC236}">
                <a16:creationId xmlns:a16="http://schemas.microsoft.com/office/drawing/2014/main" id="{A827769D-507B-CBE7-329A-BA7A0F417F3C}"/>
              </a:ext>
            </a:extLst>
          </p:cNvPr>
          <p:cNvSpPr txBox="1"/>
          <p:nvPr/>
        </p:nvSpPr>
        <p:spPr>
          <a:xfrm>
            <a:off x="5573131" y="3996161"/>
            <a:ext cx="2558171" cy="1200329"/>
          </a:xfrm>
          <a:prstGeom prst="rect">
            <a:avLst/>
          </a:prstGeom>
          <a:noFill/>
        </p:spPr>
        <p:txBody>
          <a:bodyPr wrap="square" rtlCol="0">
            <a:spAutoFit/>
          </a:bodyPr>
          <a:lstStyle/>
          <a:p>
            <a:r>
              <a:rPr lang="en-US" dirty="0"/>
              <a:t>Impaired Driving crashes followed Total crashes more closely and in Mar 2023, dropped below</a:t>
            </a:r>
          </a:p>
        </p:txBody>
      </p:sp>
    </p:spTree>
    <p:extLst>
      <p:ext uri="{BB962C8B-B14F-4D97-AF65-F5344CB8AC3E}">
        <p14:creationId xmlns:p14="http://schemas.microsoft.com/office/powerpoint/2010/main" val="1311924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E03867-677F-44A2-E6A6-B826B83ACC17}"/>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3" name="Slide Number Placeholder 2">
            <a:extLst>
              <a:ext uri="{FF2B5EF4-FFF2-40B4-BE49-F238E27FC236}">
                <a16:creationId xmlns:a16="http://schemas.microsoft.com/office/drawing/2014/main" id="{A0892440-A3D1-6653-EE7E-369F8EC33CEF}"/>
              </a:ext>
            </a:extLst>
          </p:cNvPr>
          <p:cNvSpPr>
            <a:spLocks noGrp="1"/>
          </p:cNvSpPr>
          <p:nvPr>
            <p:ph type="sldNum" sz="quarter" idx="4"/>
          </p:nvPr>
        </p:nvSpPr>
        <p:spPr/>
        <p:txBody>
          <a:bodyPr/>
          <a:lstStyle/>
          <a:p>
            <a:fld id="{A339896C-E2EF-470F-BA91-85D676E592B3}" type="slidenum">
              <a:rPr lang="en-US" smtClean="0"/>
              <a:t>23</a:t>
            </a:fld>
            <a:endParaRPr lang="en-US"/>
          </a:p>
        </p:txBody>
      </p:sp>
      <p:pic>
        <p:nvPicPr>
          <p:cNvPr id="4" name="Picture 3">
            <a:extLst>
              <a:ext uri="{FF2B5EF4-FFF2-40B4-BE49-F238E27FC236}">
                <a16:creationId xmlns:a16="http://schemas.microsoft.com/office/drawing/2014/main" id="{005DC580-0D3C-F4AE-1FC2-7561ADECDFFA}"/>
              </a:ext>
            </a:extLst>
          </p:cNvPr>
          <p:cNvPicPr>
            <a:picLocks noChangeAspect="1"/>
          </p:cNvPicPr>
          <p:nvPr/>
        </p:nvPicPr>
        <p:blipFill>
          <a:blip r:embed="rId2"/>
          <a:stretch>
            <a:fillRect/>
          </a:stretch>
        </p:blipFill>
        <p:spPr>
          <a:xfrm>
            <a:off x="396816" y="831450"/>
            <a:ext cx="8012548" cy="4196838"/>
          </a:xfrm>
          <a:prstGeom prst="rect">
            <a:avLst/>
          </a:prstGeom>
        </p:spPr>
      </p:pic>
      <p:sp>
        <p:nvSpPr>
          <p:cNvPr id="5" name="TextBox 4">
            <a:extLst>
              <a:ext uri="{FF2B5EF4-FFF2-40B4-BE49-F238E27FC236}">
                <a16:creationId xmlns:a16="http://schemas.microsoft.com/office/drawing/2014/main" id="{5BC5E819-13E4-9963-2F57-439DFF410B68}"/>
              </a:ext>
            </a:extLst>
          </p:cNvPr>
          <p:cNvSpPr txBox="1"/>
          <p:nvPr/>
        </p:nvSpPr>
        <p:spPr>
          <a:xfrm>
            <a:off x="287427" y="5143872"/>
            <a:ext cx="8121936" cy="1200329"/>
          </a:xfrm>
          <a:prstGeom prst="rect">
            <a:avLst/>
          </a:prstGeom>
          <a:noFill/>
        </p:spPr>
        <p:txBody>
          <a:bodyPr wrap="square" rtlCol="0">
            <a:spAutoFit/>
          </a:bodyPr>
          <a:lstStyle/>
          <a:p>
            <a:r>
              <a:rPr lang="en-US" dirty="0"/>
              <a:t>Under-21 impaired drivers remained somewhat constant, with a slight increase during and immediately after the pandemic when no or a small number of compliance checks occurred. The sales completed rate increased when compliance checks were restarted after the pandemic.</a:t>
            </a:r>
          </a:p>
        </p:txBody>
      </p:sp>
    </p:spTree>
    <p:extLst>
      <p:ext uri="{BB962C8B-B14F-4D97-AF65-F5344CB8AC3E}">
        <p14:creationId xmlns:p14="http://schemas.microsoft.com/office/powerpoint/2010/main" val="276547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6B845-27B8-48DC-9723-E37BE620716C}"/>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01E1C7F6-D5AE-40D3-B362-2B4DAB731221}"/>
              </a:ext>
            </a:extLst>
          </p:cNvPr>
          <p:cNvSpPr>
            <a:spLocks noGrp="1"/>
          </p:cNvSpPr>
          <p:nvPr>
            <p:ph type="sldNum" sz="quarter" idx="4"/>
          </p:nvPr>
        </p:nvSpPr>
        <p:spPr/>
        <p:txBody>
          <a:bodyPr/>
          <a:lstStyle/>
          <a:p>
            <a:fld id="{A339896C-E2EF-470F-BA91-85D676E592B3}" type="slidenum">
              <a:rPr lang="en-US" smtClean="0"/>
              <a:t>24</a:t>
            </a:fld>
            <a:endParaRPr lang="en-US"/>
          </a:p>
        </p:txBody>
      </p:sp>
      <p:sp>
        <p:nvSpPr>
          <p:cNvPr id="5" name="Rectangle 4">
            <a:extLst>
              <a:ext uri="{FF2B5EF4-FFF2-40B4-BE49-F238E27FC236}">
                <a16:creationId xmlns:a16="http://schemas.microsoft.com/office/drawing/2014/main" id="{AF11F2F8-CA4B-44A0-A337-EDE07773F3C2}"/>
              </a:ext>
            </a:extLst>
          </p:cNvPr>
          <p:cNvSpPr/>
          <p:nvPr/>
        </p:nvSpPr>
        <p:spPr>
          <a:xfrm>
            <a:off x="665389" y="758965"/>
            <a:ext cx="7645854" cy="461665"/>
          </a:xfrm>
          <a:prstGeom prst="rect">
            <a:avLst/>
          </a:prstGeom>
        </p:spPr>
        <p:txBody>
          <a:bodyPr wrap="square">
            <a:spAutoFit/>
          </a:bodyPr>
          <a:lstStyle/>
          <a:p>
            <a:pPr algn="ctr"/>
            <a:r>
              <a:rPr lang="en-US" sz="2400" b="1" dirty="0">
                <a:solidFill>
                  <a:schemeClr val="accent2"/>
                </a:solidFill>
              </a:rPr>
              <a:t>Adapting Primary Prevention Services During COVID-19</a:t>
            </a:r>
          </a:p>
        </p:txBody>
      </p:sp>
      <p:sp>
        <p:nvSpPr>
          <p:cNvPr id="7" name="Rectangle 6">
            <a:extLst>
              <a:ext uri="{FF2B5EF4-FFF2-40B4-BE49-F238E27FC236}">
                <a16:creationId xmlns:a16="http://schemas.microsoft.com/office/drawing/2014/main" id="{C2A9E3B1-AC30-4E12-A043-7A484B4D2B88}"/>
              </a:ext>
            </a:extLst>
          </p:cNvPr>
          <p:cNvSpPr/>
          <p:nvPr/>
        </p:nvSpPr>
        <p:spPr>
          <a:xfrm>
            <a:off x="293915" y="1279839"/>
            <a:ext cx="8605156" cy="2526846"/>
          </a:xfrm>
          <a:prstGeom prst="rect">
            <a:avLst/>
          </a:prstGeom>
        </p:spPr>
        <p:txBody>
          <a:bodyPr wrap="square">
            <a:spAutoFit/>
          </a:bodyPr>
          <a:lstStyle/>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0" cap="none" spc="0" normalizeH="0" baseline="0" noProof="0" dirty="0">
                <a:ln>
                  <a:noFill/>
                </a:ln>
                <a:effectLst/>
                <a:uLnTx/>
                <a:uFillTx/>
                <a:ea typeface="Calibri" panose="020F0502020204030204" pitchFamily="34" charset="0"/>
              </a:rPr>
              <a:t>Temporarily, prevention professionals were at loss to deliver prevention programs because public meetings were not allowed. Prevention professionals adapted to stay at home orders &amp; implemented virtual meetings and virtual community events </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i="0" u="none" strike="noStrike" kern="0" cap="none" spc="0" normalizeH="0" baseline="0" noProof="0" dirty="0">
                <a:ln>
                  <a:noFill/>
                </a:ln>
                <a:effectLst/>
                <a:uLnTx/>
                <a:uFillTx/>
                <a:ea typeface="Calibri" panose="020F0502020204030204" pitchFamily="34" charset="0"/>
              </a:rPr>
              <a:t>Information indicate that the strong partner relationships built and maintained prior to pandemic sustained community efforts through the pandemic</a:t>
            </a:r>
          </a:p>
          <a:p>
            <a:pPr marL="228600" indent="-228600">
              <a:lnSpc>
                <a:spcPct val="90000"/>
              </a:lnSpc>
              <a:spcBef>
                <a:spcPts val="1000"/>
              </a:spcBef>
              <a:buFont typeface="Arial" panose="020B0604020202020204" pitchFamily="34" charset="0"/>
              <a:buChar char="•"/>
            </a:pPr>
            <a:r>
              <a:rPr lang="en-US" kern="0" dirty="0"/>
              <a:t>For instance, in many counties, partner organizations expressed creative ideas to still implement AET activities during COVID-19 through social media and Facebook Live</a:t>
            </a:r>
          </a:p>
          <a:p>
            <a:pPr marL="22860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i="0" u="none" strike="noStrike" kern="0" cap="none" spc="0" normalizeH="0" baseline="0" noProof="0" dirty="0">
              <a:ln>
                <a:noFill/>
              </a:ln>
              <a:effectLst/>
              <a:uLnTx/>
              <a:uFillTx/>
              <a:ea typeface="Calibri" panose="020F0502020204030204" pitchFamily="34" charset="0"/>
            </a:endParaRPr>
          </a:p>
        </p:txBody>
      </p:sp>
      <p:cxnSp>
        <p:nvCxnSpPr>
          <p:cNvPr id="8" name="Straight Connector 7">
            <a:extLst>
              <a:ext uri="{FF2B5EF4-FFF2-40B4-BE49-F238E27FC236}">
                <a16:creationId xmlns:a16="http://schemas.microsoft.com/office/drawing/2014/main" id="{A31C6710-20AE-4A24-B642-AE4038E76027}"/>
              </a:ext>
            </a:extLst>
          </p:cNvPr>
          <p:cNvCxnSpPr/>
          <p:nvPr/>
        </p:nvCxnSpPr>
        <p:spPr>
          <a:xfrm>
            <a:off x="865563" y="1250234"/>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 name="Picture 11" descr="Image may contain: text that says '#TakeThisTimeToTalk about #TheOtherSocialDistancing Most youth risky behaviors occur in social settings. Encourage your children to stay 6 ft away from alcohol, tobacco and other drugs. CounselingSenvices Gilbss Caultiom'">
            <a:extLst>
              <a:ext uri="{FF2B5EF4-FFF2-40B4-BE49-F238E27FC236}">
                <a16:creationId xmlns:a16="http://schemas.microsoft.com/office/drawing/2014/main" id="{B03E8CED-48AA-4F4A-BE62-D477FB770A8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71499" y="3429000"/>
            <a:ext cx="2734314" cy="2930978"/>
          </a:xfrm>
          <a:prstGeom prst="rect">
            <a:avLst/>
          </a:prstGeom>
          <a:noFill/>
          <a:ln>
            <a:noFill/>
          </a:ln>
        </p:spPr>
      </p:pic>
      <p:pic>
        <p:nvPicPr>
          <p:cNvPr id="13" name="Picture 12">
            <a:extLst>
              <a:ext uri="{FF2B5EF4-FFF2-40B4-BE49-F238E27FC236}">
                <a16:creationId xmlns:a16="http://schemas.microsoft.com/office/drawing/2014/main" id="{537666BB-75DB-400F-A14E-4979E15B5C63}"/>
              </a:ext>
            </a:extLst>
          </p:cNvPr>
          <p:cNvPicPr>
            <a:picLocks noChangeAspect="1"/>
          </p:cNvPicPr>
          <p:nvPr/>
        </p:nvPicPr>
        <p:blipFill>
          <a:blip r:embed="rId3"/>
          <a:stretch>
            <a:fillRect/>
          </a:stretch>
        </p:blipFill>
        <p:spPr>
          <a:xfrm>
            <a:off x="6232715" y="3349674"/>
            <a:ext cx="2385257" cy="3089629"/>
          </a:xfrm>
          <a:prstGeom prst="rect">
            <a:avLst/>
          </a:prstGeom>
        </p:spPr>
      </p:pic>
      <p:pic>
        <p:nvPicPr>
          <p:cNvPr id="8194" name="Picture 2" descr="No photo description available.">
            <a:extLst>
              <a:ext uri="{FF2B5EF4-FFF2-40B4-BE49-F238E27FC236}">
                <a16:creationId xmlns:a16="http://schemas.microsoft.com/office/drawing/2014/main" id="{A281CF5B-0483-46DC-9F66-EB280889AD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221" y="3551464"/>
            <a:ext cx="1623998" cy="2808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94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7980476-90C8-444B-9B48-06234A844453}"/>
              </a:ext>
            </a:extLst>
          </p:cNvPr>
          <p:cNvPicPr>
            <a:picLocks noGrp="1" noChangeAspect="1"/>
          </p:cNvPicPr>
          <p:nvPr>
            <p:ph idx="1"/>
          </p:nvPr>
        </p:nvPicPr>
        <p:blipFill>
          <a:blip r:embed="rId2"/>
          <a:stretch>
            <a:fillRect/>
          </a:stretch>
        </p:blipFill>
        <p:spPr>
          <a:xfrm>
            <a:off x="221679" y="1506724"/>
            <a:ext cx="2605480" cy="3685762"/>
          </a:xfrm>
          <a:prstGeom prst="rect">
            <a:avLst/>
          </a:prstGeom>
        </p:spPr>
      </p:pic>
      <p:sp>
        <p:nvSpPr>
          <p:cNvPr id="3" name="Date Placeholder 2">
            <a:extLst>
              <a:ext uri="{FF2B5EF4-FFF2-40B4-BE49-F238E27FC236}">
                <a16:creationId xmlns:a16="http://schemas.microsoft.com/office/drawing/2014/main" id="{01BB5217-DA3E-4981-A43E-C5E4B7688DF0}"/>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E06CF490-F239-4515-A779-30844569BB67}"/>
              </a:ext>
            </a:extLst>
          </p:cNvPr>
          <p:cNvSpPr>
            <a:spLocks noGrp="1"/>
          </p:cNvSpPr>
          <p:nvPr>
            <p:ph type="sldNum" sz="quarter" idx="4"/>
          </p:nvPr>
        </p:nvSpPr>
        <p:spPr/>
        <p:txBody>
          <a:bodyPr/>
          <a:lstStyle/>
          <a:p>
            <a:fld id="{A339896C-E2EF-470F-BA91-85D676E592B3}" type="slidenum">
              <a:rPr lang="en-US" smtClean="0"/>
              <a:t>25</a:t>
            </a:fld>
            <a:endParaRPr lang="en-US"/>
          </a:p>
        </p:txBody>
      </p:sp>
      <p:pic>
        <p:nvPicPr>
          <p:cNvPr id="6" name="Picture 5">
            <a:extLst>
              <a:ext uri="{FF2B5EF4-FFF2-40B4-BE49-F238E27FC236}">
                <a16:creationId xmlns:a16="http://schemas.microsoft.com/office/drawing/2014/main" id="{0CAD5295-612E-43F0-9BB9-992CEA8F38DC}"/>
              </a:ext>
            </a:extLst>
          </p:cNvPr>
          <p:cNvPicPr>
            <a:picLocks noChangeAspect="1"/>
          </p:cNvPicPr>
          <p:nvPr/>
        </p:nvPicPr>
        <p:blipFill>
          <a:blip r:embed="rId3"/>
          <a:stretch>
            <a:fillRect/>
          </a:stretch>
        </p:blipFill>
        <p:spPr>
          <a:xfrm>
            <a:off x="6316842" y="820924"/>
            <a:ext cx="2342685" cy="2913184"/>
          </a:xfrm>
          <a:prstGeom prst="rect">
            <a:avLst/>
          </a:prstGeom>
        </p:spPr>
      </p:pic>
      <p:pic>
        <p:nvPicPr>
          <p:cNvPr id="5122" name="Picture 2" descr="May be an image of text that says 'Prevent Underage Drinking SUPPORT LOCAL RESTAURANTS THAT DISPLAY THIS STICKER Out of Their Hands... KNOW The LAW! It is illegal to purchase or provide alcohol for anyone under 21! When you see this sticker of the &quot;hand&quot; on a restaurant's window or door, please thank them for checking IDs ID to protect our kids &amp; community!'">
            <a:extLst>
              <a:ext uri="{FF2B5EF4-FFF2-40B4-BE49-F238E27FC236}">
                <a16:creationId xmlns:a16="http://schemas.microsoft.com/office/drawing/2014/main" id="{FCAB7A7A-4F01-46E2-8403-9F23B0808F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4400" y="879500"/>
            <a:ext cx="2946400" cy="24701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FC34FAB-9CF1-442F-8819-4D45C84C9205}"/>
              </a:ext>
            </a:extLst>
          </p:cNvPr>
          <p:cNvPicPr>
            <a:picLocks noChangeAspect="1"/>
          </p:cNvPicPr>
          <p:nvPr/>
        </p:nvPicPr>
        <p:blipFill>
          <a:blip r:embed="rId5"/>
          <a:stretch>
            <a:fillRect/>
          </a:stretch>
        </p:blipFill>
        <p:spPr>
          <a:xfrm>
            <a:off x="3255509" y="3518808"/>
            <a:ext cx="2149248" cy="2865664"/>
          </a:xfrm>
          <a:prstGeom prst="rect">
            <a:avLst/>
          </a:prstGeom>
        </p:spPr>
      </p:pic>
      <p:pic>
        <p:nvPicPr>
          <p:cNvPr id="9" name="Picture 8">
            <a:extLst>
              <a:ext uri="{FF2B5EF4-FFF2-40B4-BE49-F238E27FC236}">
                <a16:creationId xmlns:a16="http://schemas.microsoft.com/office/drawing/2014/main" id="{E01C63D2-9401-4773-B8C4-339A2A4A3B1E}"/>
              </a:ext>
            </a:extLst>
          </p:cNvPr>
          <p:cNvPicPr>
            <a:picLocks noChangeAspect="1"/>
          </p:cNvPicPr>
          <p:nvPr/>
        </p:nvPicPr>
        <p:blipFill>
          <a:blip r:embed="rId6"/>
          <a:stretch>
            <a:fillRect/>
          </a:stretch>
        </p:blipFill>
        <p:spPr>
          <a:xfrm>
            <a:off x="6555862" y="3770704"/>
            <a:ext cx="1989365" cy="2652486"/>
          </a:xfrm>
          <a:prstGeom prst="rect">
            <a:avLst/>
          </a:prstGeom>
        </p:spPr>
      </p:pic>
    </p:spTree>
    <p:extLst>
      <p:ext uri="{BB962C8B-B14F-4D97-AF65-F5344CB8AC3E}">
        <p14:creationId xmlns:p14="http://schemas.microsoft.com/office/powerpoint/2010/main" val="3754029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F9130B-328B-4CC8-A278-63E9923F676F}"/>
              </a:ext>
            </a:extLst>
          </p:cNvPr>
          <p:cNvSpPr>
            <a:spLocks noGrp="1"/>
          </p:cNvSpPr>
          <p:nvPr>
            <p:ph idx="1"/>
          </p:nvPr>
        </p:nvSpPr>
        <p:spPr>
          <a:xfrm>
            <a:off x="555171" y="1436914"/>
            <a:ext cx="7960179" cy="4432179"/>
          </a:xfrm>
        </p:spPr>
        <p:txBody>
          <a:bodyPr/>
          <a:lstStyle/>
          <a:p>
            <a:pPr marL="228600" lvl="0" indent="-228600">
              <a:spcBef>
                <a:spcPts val="1000"/>
              </a:spcBef>
              <a:spcAft>
                <a:spcPts val="0"/>
              </a:spcAft>
              <a:buClrTx/>
              <a:buSzTx/>
              <a:buFont typeface="Arial" panose="020B0604020202020204" pitchFamily="34" charset="0"/>
              <a:buChar char="•"/>
              <a:defRPr/>
            </a:pPr>
            <a:r>
              <a:rPr lang="en-US" kern="0" dirty="0"/>
              <a:t>MADD recorded “Power of Parents” and “Power of Youth” presentations that could be shared with community groups</a:t>
            </a:r>
          </a:p>
          <a:p>
            <a:pPr marL="228600" lvl="0" indent="-228600">
              <a:spcBef>
                <a:spcPts val="1000"/>
              </a:spcBef>
              <a:spcAft>
                <a:spcPts val="0"/>
              </a:spcAft>
              <a:buClrTx/>
              <a:buSzTx/>
              <a:buFont typeface="Arial" panose="020B0604020202020204" pitchFamily="34" charset="0"/>
              <a:buChar char="•"/>
              <a:defRPr/>
            </a:pPr>
            <a:r>
              <a:rPr lang="en-US" kern="0" dirty="0"/>
              <a:t>Local agencies increased use of social media, partnered with food banks/school lunch programs to disseminate information and  held drive-thru health fairs</a:t>
            </a:r>
          </a:p>
          <a:p>
            <a:pPr marL="228600" lvl="0" indent="-228600">
              <a:spcBef>
                <a:spcPts val="1000"/>
              </a:spcBef>
              <a:spcAft>
                <a:spcPts val="0"/>
              </a:spcAft>
              <a:buClrTx/>
              <a:buSzTx/>
              <a:buFont typeface="Arial" panose="020B0604020202020204" pitchFamily="34" charset="0"/>
              <a:buChar char="•"/>
              <a:defRPr/>
            </a:pPr>
            <a:r>
              <a:rPr lang="en-US" kern="0" dirty="0"/>
              <a:t>Local agencies hosted drive-thru recognition/celebration events</a:t>
            </a:r>
          </a:p>
          <a:p>
            <a:endParaRPr lang="en-US" dirty="0"/>
          </a:p>
        </p:txBody>
      </p:sp>
      <p:sp>
        <p:nvSpPr>
          <p:cNvPr id="3" name="Date Placeholder 2">
            <a:extLst>
              <a:ext uri="{FF2B5EF4-FFF2-40B4-BE49-F238E27FC236}">
                <a16:creationId xmlns:a16="http://schemas.microsoft.com/office/drawing/2014/main" id="{11E0A30D-31EB-47E5-A865-7CF60BE7FD0F}"/>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EF80AAF5-4D9B-401A-91D0-7F8C3AAD52AF}"/>
              </a:ext>
            </a:extLst>
          </p:cNvPr>
          <p:cNvSpPr>
            <a:spLocks noGrp="1"/>
          </p:cNvSpPr>
          <p:nvPr>
            <p:ph type="sldNum" sz="quarter" idx="4"/>
          </p:nvPr>
        </p:nvSpPr>
        <p:spPr/>
        <p:txBody>
          <a:bodyPr/>
          <a:lstStyle/>
          <a:p>
            <a:fld id="{A339896C-E2EF-470F-BA91-85D676E592B3}" type="slidenum">
              <a:rPr lang="en-US" smtClean="0"/>
              <a:t>26</a:t>
            </a:fld>
            <a:endParaRPr lang="en-US"/>
          </a:p>
        </p:txBody>
      </p:sp>
      <p:sp>
        <p:nvSpPr>
          <p:cNvPr id="5" name="Rectangle 4">
            <a:extLst>
              <a:ext uri="{FF2B5EF4-FFF2-40B4-BE49-F238E27FC236}">
                <a16:creationId xmlns:a16="http://schemas.microsoft.com/office/drawing/2014/main" id="{9C460D9E-4BCB-42BD-B630-33492CB0BC5A}"/>
              </a:ext>
            </a:extLst>
          </p:cNvPr>
          <p:cNvSpPr/>
          <p:nvPr/>
        </p:nvSpPr>
        <p:spPr>
          <a:xfrm>
            <a:off x="555171" y="818403"/>
            <a:ext cx="7731579" cy="461665"/>
          </a:xfrm>
          <a:prstGeom prst="rect">
            <a:avLst/>
          </a:prstGeom>
        </p:spPr>
        <p:txBody>
          <a:bodyPr wrap="square">
            <a:spAutoFit/>
          </a:bodyPr>
          <a:lstStyle/>
          <a:p>
            <a:pPr algn="ctr"/>
            <a:r>
              <a:rPr lang="en-US" sz="2400" b="1" dirty="0">
                <a:solidFill>
                  <a:schemeClr val="accent2"/>
                </a:solidFill>
              </a:rPr>
              <a:t>Adapting Primary Prevention Services During COVID-19</a:t>
            </a:r>
          </a:p>
        </p:txBody>
      </p:sp>
      <p:cxnSp>
        <p:nvCxnSpPr>
          <p:cNvPr id="6" name="Straight Connector 5">
            <a:extLst>
              <a:ext uri="{FF2B5EF4-FFF2-40B4-BE49-F238E27FC236}">
                <a16:creationId xmlns:a16="http://schemas.microsoft.com/office/drawing/2014/main" id="{DE0551DC-95A6-4ECB-9988-0718E0D6C9A5}"/>
              </a:ext>
            </a:extLst>
          </p:cNvPr>
          <p:cNvCxnSpPr/>
          <p:nvPr/>
        </p:nvCxnSpPr>
        <p:spPr>
          <a:xfrm>
            <a:off x="865563" y="1297495"/>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4">
            <a:extLst>
              <a:ext uri="{FF2B5EF4-FFF2-40B4-BE49-F238E27FC236}">
                <a16:creationId xmlns:a16="http://schemas.microsoft.com/office/drawing/2014/main" id="{1C25612C-C10D-4898-9D81-CF187ECDD892}"/>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890" y="3519213"/>
            <a:ext cx="2237015" cy="2718706"/>
          </a:xfrm>
          <a:prstGeom prst="rect">
            <a:avLst/>
          </a:prstGeom>
          <a:noFill/>
          <a:ln>
            <a:noFill/>
          </a:ln>
        </p:spPr>
      </p:pic>
      <p:pic>
        <p:nvPicPr>
          <p:cNvPr id="7170" name="Picture 2" descr="May be an image of text that says '安 madd South Carolina NO MORE VICTIMS®'">
            <a:extLst>
              <a:ext uri="{FF2B5EF4-FFF2-40B4-BE49-F238E27FC236}">
                <a16:creationId xmlns:a16="http://schemas.microsoft.com/office/drawing/2014/main" id="{8B16B3D8-6C12-4080-A764-A508F16F12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19" y="3586158"/>
            <a:ext cx="2578281" cy="257828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o photo description available.">
            <a:extLst>
              <a:ext uri="{FF2B5EF4-FFF2-40B4-BE49-F238E27FC236}">
                <a16:creationId xmlns:a16="http://schemas.microsoft.com/office/drawing/2014/main" id="{ADCF8A86-9D94-4F9D-B1D3-6880C46260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4267" y="3429000"/>
            <a:ext cx="2262472" cy="2928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889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64E48B-1996-4E71-BD41-24804544D924}"/>
              </a:ext>
            </a:extLst>
          </p:cNvPr>
          <p:cNvSpPr>
            <a:spLocks noGrp="1"/>
          </p:cNvSpPr>
          <p:nvPr>
            <p:ph idx="1"/>
          </p:nvPr>
        </p:nvSpPr>
        <p:spPr>
          <a:xfrm>
            <a:off x="822961" y="1617134"/>
            <a:ext cx="7543801" cy="4023360"/>
          </a:xfrm>
        </p:spPr>
        <p:txBody>
          <a:bodyPr/>
          <a:lstStyle/>
          <a:p>
            <a:pPr marL="228600" lvl="0" indent="-228600">
              <a:spcBef>
                <a:spcPts val="1000"/>
              </a:spcBef>
              <a:spcAft>
                <a:spcPts val="0"/>
              </a:spcAft>
              <a:buClrTx/>
              <a:buSzTx/>
              <a:buFont typeface="Arial" panose="020B0604020202020204" pitchFamily="34" charset="0"/>
              <a:buChar char="•"/>
              <a:defRPr/>
            </a:pPr>
            <a:r>
              <a:rPr lang="en-US" kern="0" dirty="0"/>
              <a:t>State supported the locals by hosting “Open Calls”, weekly updates and hosting virtual meetings/trainings events</a:t>
            </a:r>
          </a:p>
          <a:p>
            <a:pPr marL="228600" lvl="0" indent="-228600">
              <a:spcBef>
                <a:spcPts val="1000"/>
              </a:spcBef>
              <a:spcAft>
                <a:spcPts val="0"/>
              </a:spcAft>
              <a:buClrTx/>
              <a:buSzTx/>
              <a:buFont typeface="Arial" panose="020B0604020202020204" pitchFamily="34" charset="0"/>
              <a:buChar char="•"/>
              <a:defRPr/>
            </a:pPr>
            <a:r>
              <a:rPr lang="en-US" kern="0" dirty="0"/>
              <a:t>State also provided guidance to teach PREP virtually,COVID-19 guidelines for compliance checks KAHOOT game for middle and highs school students on alcohol facts/myths and social media calendar for “Out of Their Hands”</a:t>
            </a:r>
          </a:p>
          <a:p>
            <a:endParaRPr lang="en-US" dirty="0"/>
          </a:p>
        </p:txBody>
      </p:sp>
      <p:sp>
        <p:nvSpPr>
          <p:cNvPr id="3" name="Date Placeholder 2">
            <a:extLst>
              <a:ext uri="{FF2B5EF4-FFF2-40B4-BE49-F238E27FC236}">
                <a16:creationId xmlns:a16="http://schemas.microsoft.com/office/drawing/2014/main" id="{A89022F0-9B22-468D-A7D6-E2BF93D36EE6}"/>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F78FDC7C-A035-49BD-9FFE-84FAF23298E7}"/>
              </a:ext>
            </a:extLst>
          </p:cNvPr>
          <p:cNvSpPr>
            <a:spLocks noGrp="1"/>
          </p:cNvSpPr>
          <p:nvPr>
            <p:ph type="sldNum" sz="quarter" idx="4"/>
          </p:nvPr>
        </p:nvSpPr>
        <p:spPr/>
        <p:txBody>
          <a:bodyPr/>
          <a:lstStyle/>
          <a:p>
            <a:fld id="{A339896C-E2EF-470F-BA91-85D676E592B3}" type="slidenum">
              <a:rPr lang="en-US" smtClean="0"/>
              <a:t>27</a:t>
            </a:fld>
            <a:endParaRPr lang="en-US"/>
          </a:p>
        </p:txBody>
      </p:sp>
      <p:sp>
        <p:nvSpPr>
          <p:cNvPr id="5" name="Rectangle 4">
            <a:extLst>
              <a:ext uri="{FF2B5EF4-FFF2-40B4-BE49-F238E27FC236}">
                <a16:creationId xmlns:a16="http://schemas.microsoft.com/office/drawing/2014/main" id="{7B542173-D9D3-46DB-8475-910DEF72ABB1}"/>
              </a:ext>
            </a:extLst>
          </p:cNvPr>
          <p:cNvSpPr/>
          <p:nvPr/>
        </p:nvSpPr>
        <p:spPr>
          <a:xfrm>
            <a:off x="987879" y="885710"/>
            <a:ext cx="7421484" cy="461665"/>
          </a:xfrm>
          <a:prstGeom prst="rect">
            <a:avLst/>
          </a:prstGeom>
        </p:spPr>
        <p:txBody>
          <a:bodyPr wrap="square">
            <a:spAutoFit/>
          </a:bodyPr>
          <a:lstStyle/>
          <a:p>
            <a:pPr algn="ctr"/>
            <a:r>
              <a:rPr lang="en-US" sz="2400" b="1" dirty="0">
                <a:solidFill>
                  <a:schemeClr val="accent2"/>
                </a:solidFill>
              </a:rPr>
              <a:t>Adapting Primary Prevention Services During COVID-19</a:t>
            </a:r>
          </a:p>
        </p:txBody>
      </p:sp>
      <p:cxnSp>
        <p:nvCxnSpPr>
          <p:cNvPr id="6" name="Straight Connector 5">
            <a:extLst>
              <a:ext uri="{FF2B5EF4-FFF2-40B4-BE49-F238E27FC236}">
                <a16:creationId xmlns:a16="http://schemas.microsoft.com/office/drawing/2014/main" id="{75B58735-B75F-43A2-9698-503766B62D7B}"/>
              </a:ext>
            </a:extLst>
          </p:cNvPr>
          <p:cNvCxnSpPr/>
          <p:nvPr/>
        </p:nvCxnSpPr>
        <p:spPr>
          <a:xfrm>
            <a:off x="865563" y="1403899"/>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90C3980-84E9-43C6-916C-BEDFF46D6046}"/>
              </a:ext>
            </a:extLst>
          </p:cNvPr>
          <p:cNvPicPr>
            <a:picLocks noChangeAspect="1"/>
          </p:cNvPicPr>
          <p:nvPr/>
        </p:nvPicPr>
        <p:blipFill>
          <a:blip r:embed="rId2"/>
          <a:stretch>
            <a:fillRect/>
          </a:stretch>
        </p:blipFill>
        <p:spPr>
          <a:xfrm>
            <a:off x="280464" y="3503431"/>
            <a:ext cx="2469094" cy="1847248"/>
          </a:xfrm>
          <a:prstGeom prst="rect">
            <a:avLst/>
          </a:prstGeom>
        </p:spPr>
      </p:pic>
      <p:pic>
        <p:nvPicPr>
          <p:cNvPr id="9" name="Picture 8">
            <a:extLst>
              <a:ext uri="{FF2B5EF4-FFF2-40B4-BE49-F238E27FC236}">
                <a16:creationId xmlns:a16="http://schemas.microsoft.com/office/drawing/2014/main" id="{71E5EB90-24F1-49C5-9B9A-A9232FDD2C52}"/>
              </a:ext>
            </a:extLst>
          </p:cNvPr>
          <p:cNvPicPr>
            <a:picLocks noChangeAspect="1"/>
          </p:cNvPicPr>
          <p:nvPr/>
        </p:nvPicPr>
        <p:blipFill>
          <a:blip r:embed="rId3"/>
          <a:stretch>
            <a:fillRect/>
          </a:stretch>
        </p:blipFill>
        <p:spPr>
          <a:xfrm>
            <a:off x="4500903" y="3482010"/>
            <a:ext cx="4362633" cy="2740647"/>
          </a:xfrm>
          <a:prstGeom prst="rect">
            <a:avLst/>
          </a:prstGeom>
        </p:spPr>
      </p:pic>
      <p:sp>
        <p:nvSpPr>
          <p:cNvPr id="10" name="Rectangle 9">
            <a:extLst>
              <a:ext uri="{FF2B5EF4-FFF2-40B4-BE49-F238E27FC236}">
                <a16:creationId xmlns:a16="http://schemas.microsoft.com/office/drawing/2014/main" id="{B6D26D7E-5E0D-4AE6-9784-37E6069E78BE}"/>
              </a:ext>
            </a:extLst>
          </p:cNvPr>
          <p:cNvSpPr/>
          <p:nvPr/>
        </p:nvSpPr>
        <p:spPr>
          <a:xfrm>
            <a:off x="73479" y="5417892"/>
            <a:ext cx="4245428" cy="923330"/>
          </a:xfrm>
          <a:prstGeom prst="rect">
            <a:avLst/>
          </a:prstGeom>
        </p:spPr>
        <p:txBody>
          <a:bodyPr wrap="square">
            <a:spAutoFit/>
          </a:bodyPr>
          <a:lstStyle/>
          <a:p>
            <a:r>
              <a:rPr lang="en-US" dirty="0">
                <a:hlinkClick r:id="rId4"/>
              </a:rPr>
              <a:t>https://www.daodas.sc.gov/prevention/law-enforcement/underage-drinking/hands-social-media-graphics/</a:t>
            </a:r>
            <a:endParaRPr lang="en-US" dirty="0"/>
          </a:p>
        </p:txBody>
      </p:sp>
      <p:pic>
        <p:nvPicPr>
          <p:cNvPr id="13" name="Picture 12">
            <a:extLst>
              <a:ext uri="{FF2B5EF4-FFF2-40B4-BE49-F238E27FC236}">
                <a16:creationId xmlns:a16="http://schemas.microsoft.com/office/drawing/2014/main" id="{48409411-DC5E-4CD7-AA1C-3BB8FF3541DA}"/>
              </a:ext>
            </a:extLst>
          </p:cNvPr>
          <p:cNvPicPr>
            <a:picLocks noChangeAspect="1"/>
          </p:cNvPicPr>
          <p:nvPr/>
        </p:nvPicPr>
        <p:blipFill>
          <a:blip r:embed="rId5"/>
          <a:stretch>
            <a:fillRect/>
          </a:stretch>
        </p:blipFill>
        <p:spPr>
          <a:xfrm>
            <a:off x="4572000" y="3628814"/>
            <a:ext cx="4075610" cy="2514371"/>
          </a:xfrm>
          <a:prstGeom prst="rect">
            <a:avLst/>
          </a:prstGeom>
        </p:spPr>
      </p:pic>
      <p:pic>
        <p:nvPicPr>
          <p:cNvPr id="6148" name="Picture 4">
            <a:extLst>
              <a:ext uri="{FF2B5EF4-FFF2-40B4-BE49-F238E27FC236}">
                <a16:creationId xmlns:a16="http://schemas.microsoft.com/office/drawing/2014/main" id="{DC5BFF79-7215-4A69-94A1-3B5170814D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6722" y="1938686"/>
            <a:ext cx="1287463" cy="128746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a:extLst>
              <a:ext uri="{FF2B5EF4-FFF2-40B4-BE49-F238E27FC236}">
                <a16:creationId xmlns:a16="http://schemas.microsoft.com/office/drawing/2014/main" id="{4D34C380-1BE9-4BAE-9984-19875BE5ADC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703790"/>
            <a:ext cx="865563" cy="575859"/>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C6093174-F11D-434E-8FEE-C92984AC4E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066561"/>
            <a:ext cx="821022" cy="821022"/>
          </a:xfrm>
          <a:prstGeom prst="rect">
            <a:avLst/>
          </a:prstGeom>
          <a:noFill/>
          <a:extLst>
            <a:ext uri="{909E8E84-426E-40DD-AFC4-6F175D3DCCD1}">
              <a14:hiddenFill xmlns:a14="http://schemas.microsoft.com/office/drawing/2010/main">
                <a:solidFill>
                  <a:srgbClr val="FFFFFF"/>
                </a:solidFill>
              </a14:hiddenFill>
            </a:ext>
          </a:extLst>
        </p:spPr>
      </p:pic>
      <p:pic>
        <p:nvPicPr>
          <p:cNvPr id="6145" name="Picture 1">
            <a:extLst>
              <a:ext uri="{FF2B5EF4-FFF2-40B4-BE49-F238E27FC236}">
                <a16:creationId xmlns:a16="http://schemas.microsoft.com/office/drawing/2014/main" id="{6844A110-85B4-4418-8301-A5F9172C8EE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39" y="1403899"/>
            <a:ext cx="821022" cy="54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770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4E25B25-2611-4DA5-9761-61D1849C65ED}"/>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EDEEB8D0-E6FE-42D0-B39C-AF09D3CA626D}"/>
              </a:ext>
            </a:extLst>
          </p:cNvPr>
          <p:cNvSpPr>
            <a:spLocks noGrp="1"/>
          </p:cNvSpPr>
          <p:nvPr>
            <p:ph type="sldNum" sz="quarter" idx="4"/>
          </p:nvPr>
        </p:nvSpPr>
        <p:spPr/>
        <p:txBody>
          <a:bodyPr/>
          <a:lstStyle/>
          <a:p>
            <a:fld id="{A339896C-E2EF-470F-BA91-85D676E592B3}" type="slidenum">
              <a:rPr lang="en-US" smtClean="0"/>
              <a:t>28</a:t>
            </a:fld>
            <a:endParaRPr lang="en-US"/>
          </a:p>
        </p:txBody>
      </p:sp>
      <p:sp>
        <p:nvSpPr>
          <p:cNvPr id="5" name="Rectangle 4">
            <a:extLst>
              <a:ext uri="{FF2B5EF4-FFF2-40B4-BE49-F238E27FC236}">
                <a16:creationId xmlns:a16="http://schemas.microsoft.com/office/drawing/2014/main" id="{BE892F10-1C65-483B-9968-F319B4958518}"/>
              </a:ext>
            </a:extLst>
          </p:cNvPr>
          <p:cNvSpPr/>
          <p:nvPr/>
        </p:nvSpPr>
        <p:spPr>
          <a:xfrm>
            <a:off x="155121" y="1306297"/>
            <a:ext cx="8841922" cy="5078313"/>
          </a:xfrm>
          <a:prstGeom prst="rect">
            <a:avLst/>
          </a:prstGeom>
        </p:spPr>
        <p:txBody>
          <a:bodyPr wrap="square">
            <a:spAutoFit/>
          </a:bodyPr>
          <a:lstStyle/>
          <a:p>
            <a:r>
              <a:rPr lang="en-US" dirty="0"/>
              <a:t>While face-to-face delivery of the program is the preferred method, it is understandable that during the public health crisis, this program will need to be delivered via technology.</a:t>
            </a:r>
          </a:p>
          <a:p>
            <a:endParaRPr lang="en-US" b="1" dirty="0"/>
          </a:p>
          <a:p>
            <a:r>
              <a:rPr lang="en-US" b="1" dirty="0"/>
              <a:t>Fidelity of the program and delivery of all material continues to be of utmost importance. </a:t>
            </a:r>
            <a:r>
              <a:rPr lang="en-US" dirty="0"/>
              <a:t>The virtual platform that you choose should allow you to:</a:t>
            </a:r>
          </a:p>
          <a:p>
            <a:pPr lvl="1"/>
            <a:r>
              <a:rPr lang="en-US" dirty="0"/>
              <a:t>Utilize all program materials- power point, handouts and videos</a:t>
            </a:r>
          </a:p>
          <a:p>
            <a:pPr lvl="1"/>
            <a:r>
              <a:rPr lang="en-US" dirty="0"/>
              <a:t>Have a discussion with participants and answer questions</a:t>
            </a:r>
          </a:p>
          <a:p>
            <a:pPr lvl="1"/>
            <a:endParaRPr lang="en-US" dirty="0"/>
          </a:p>
          <a:p>
            <a:r>
              <a:rPr lang="en-US" dirty="0"/>
              <a:t>The agency needs to </a:t>
            </a:r>
            <a:r>
              <a:rPr lang="en-US" b="1" dirty="0"/>
              <a:t>mail the participant booklet ahead of the class </a:t>
            </a:r>
          </a:p>
          <a:p>
            <a:endParaRPr lang="en-US" b="1" dirty="0"/>
          </a:p>
          <a:p>
            <a:r>
              <a:rPr lang="en-US" dirty="0"/>
              <a:t>Use a platform that allows you to see your participants is best-this will allow you to interact with (see when they have a question, looking confused, etc.). </a:t>
            </a:r>
          </a:p>
          <a:p>
            <a:endParaRPr lang="en-US" dirty="0"/>
          </a:p>
          <a:p>
            <a:r>
              <a:rPr lang="en-US" dirty="0"/>
              <a:t> The certification test was set-up on an online platform (Easytestmaker.com). The participants receive a link and code to access the test. The participant has 30 minutes to complete the test. At the conclusion of the course, the agency is asked to send the following information to DAODAS for the scores and test results to be returned via email: first and last name of the participant and the date of the training. </a:t>
            </a:r>
          </a:p>
        </p:txBody>
      </p:sp>
      <p:sp>
        <p:nvSpPr>
          <p:cNvPr id="6" name="TextBox 5">
            <a:extLst>
              <a:ext uri="{FF2B5EF4-FFF2-40B4-BE49-F238E27FC236}">
                <a16:creationId xmlns:a16="http://schemas.microsoft.com/office/drawing/2014/main" id="{44AC86E3-F5FB-4C41-8CE6-65549372C809}"/>
              </a:ext>
            </a:extLst>
          </p:cNvPr>
          <p:cNvSpPr txBox="1"/>
          <p:nvPr/>
        </p:nvSpPr>
        <p:spPr>
          <a:xfrm>
            <a:off x="2351315" y="745706"/>
            <a:ext cx="4592411" cy="461665"/>
          </a:xfrm>
          <a:prstGeom prst="rect">
            <a:avLst/>
          </a:prstGeom>
          <a:noFill/>
        </p:spPr>
        <p:txBody>
          <a:bodyPr wrap="none" rtlCol="0">
            <a:spAutoFit/>
          </a:bodyPr>
          <a:lstStyle/>
          <a:p>
            <a:r>
              <a:rPr lang="en-US" sz="2400" b="1" dirty="0">
                <a:solidFill>
                  <a:schemeClr val="accent2"/>
                </a:solidFill>
              </a:rPr>
              <a:t>Teaching PREP Via Online Platform</a:t>
            </a:r>
          </a:p>
        </p:txBody>
      </p:sp>
      <p:cxnSp>
        <p:nvCxnSpPr>
          <p:cNvPr id="7" name="Straight Connector 6">
            <a:extLst>
              <a:ext uri="{FF2B5EF4-FFF2-40B4-BE49-F238E27FC236}">
                <a16:creationId xmlns:a16="http://schemas.microsoft.com/office/drawing/2014/main" id="{5AAF1D1E-C59F-48FD-8C5F-AAF7999CA918}"/>
              </a:ext>
            </a:extLst>
          </p:cNvPr>
          <p:cNvCxnSpPr/>
          <p:nvPr/>
        </p:nvCxnSpPr>
        <p:spPr>
          <a:xfrm>
            <a:off x="685948" y="120431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414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30C751-C060-4A48-9B7A-D5578166D816}"/>
              </a:ext>
            </a:extLst>
          </p:cNvPr>
          <p:cNvSpPr>
            <a:spLocks noGrp="1"/>
          </p:cNvSpPr>
          <p:nvPr>
            <p:ph idx="1"/>
          </p:nvPr>
        </p:nvSpPr>
        <p:spPr>
          <a:xfrm>
            <a:off x="293914" y="1632857"/>
            <a:ext cx="8319407" cy="4236237"/>
          </a:xfrm>
        </p:spPr>
        <p:txBody>
          <a:bodyPr/>
          <a:lstStyle/>
          <a:p>
            <a:pPr fontAlgn="base"/>
            <a:r>
              <a:rPr lang="en-US" sz="1600" dirty="0"/>
              <a:t>Due to COVID-19, we would like to include these additional safety procedures for you to adhere to while conducting alcohol and tobacco compliance checks.  Safety is the priority!  If the operation cannot be conducted safely, please do not proceed.  Ultimately, your agency, adult volunteers, law enforcement officers, and youth need to feel confident that they can remain safe during the operations.</a:t>
            </a:r>
          </a:p>
          <a:p>
            <a:r>
              <a:rPr lang="en-US" sz="1600" dirty="0"/>
              <a:t> While out in public, the Centers for Disease Control and Prevention recommend the following:</a:t>
            </a:r>
          </a:p>
          <a:p>
            <a:pPr lvl="0"/>
            <a:r>
              <a:rPr lang="en-US" sz="1600" dirty="0"/>
              <a:t>Wear a mask (please provide masks for all your volunteers).</a:t>
            </a:r>
          </a:p>
          <a:p>
            <a:pPr lvl="0"/>
            <a:r>
              <a:rPr lang="en-US" sz="1600" dirty="0"/>
              <a:t>Stay at least 6 feet (about 2 arm’s lengths) from other people.</a:t>
            </a:r>
          </a:p>
          <a:p>
            <a:pPr lvl="0"/>
            <a:r>
              <a:rPr lang="en-US" sz="1600" dirty="0"/>
              <a:t>Do not gather in groups.</a:t>
            </a:r>
          </a:p>
          <a:p>
            <a:pPr lvl="0"/>
            <a:r>
              <a:rPr lang="en-US" sz="1600" dirty="0"/>
              <a:t>Limit your contact with frequently touched surfaces, such as countertops, door handles, etc.</a:t>
            </a:r>
          </a:p>
          <a:p>
            <a:pPr lvl="0"/>
            <a:r>
              <a:rPr lang="en-US" sz="1600" dirty="0"/>
              <a:t>Avoid sharing pens or other items.</a:t>
            </a:r>
          </a:p>
          <a:p>
            <a:pPr lvl="0"/>
            <a:r>
              <a:rPr lang="en-US" sz="1600" dirty="0"/>
              <a:t>Use a foot, shoulder, elbow, hip, or forearm instead of hands when opening doors at stores, if possible.</a:t>
            </a:r>
          </a:p>
          <a:p>
            <a:endParaRPr lang="en-US" dirty="0"/>
          </a:p>
        </p:txBody>
      </p:sp>
      <p:sp>
        <p:nvSpPr>
          <p:cNvPr id="3" name="Date Placeholder 2">
            <a:extLst>
              <a:ext uri="{FF2B5EF4-FFF2-40B4-BE49-F238E27FC236}">
                <a16:creationId xmlns:a16="http://schemas.microsoft.com/office/drawing/2014/main" id="{EDA30CD5-97DC-4506-9659-83C20B2C795D}"/>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B4DE7BF2-90E8-4267-BD5C-AB27B6577AC8}"/>
              </a:ext>
            </a:extLst>
          </p:cNvPr>
          <p:cNvSpPr>
            <a:spLocks noGrp="1"/>
          </p:cNvSpPr>
          <p:nvPr>
            <p:ph type="sldNum" sz="quarter" idx="4"/>
          </p:nvPr>
        </p:nvSpPr>
        <p:spPr/>
        <p:txBody>
          <a:bodyPr/>
          <a:lstStyle/>
          <a:p>
            <a:fld id="{A339896C-E2EF-470F-BA91-85D676E592B3}" type="slidenum">
              <a:rPr lang="en-US" smtClean="0"/>
              <a:t>29</a:t>
            </a:fld>
            <a:endParaRPr lang="en-US"/>
          </a:p>
        </p:txBody>
      </p:sp>
      <p:sp>
        <p:nvSpPr>
          <p:cNvPr id="5" name="Rectangle 4">
            <a:extLst>
              <a:ext uri="{FF2B5EF4-FFF2-40B4-BE49-F238E27FC236}">
                <a16:creationId xmlns:a16="http://schemas.microsoft.com/office/drawing/2014/main" id="{39BA34EE-95CD-43B3-98CE-F239F0D8E53B}"/>
              </a:ext>
            </a:extLst>
          </p:cNvPr>
          <p:cNvSpPr/>
          <p:nvPr/>
        </p:nvSpPr>
        <p:spPr>
          <a:xfrm>
            <a:off x="644979" y="734787"/>
            <a:ext cx="7764384" cy="830997"/>
          </a:xfrm>
          <a:prstGeom prst="rect">
            <a:avLst/>
          </a:prstGeom>
        </p:spPr>
        <p:txBody>
          <a:bodyPr wrap="square">
            <a:spAutoFit/>
          </a:bodyPr>
          <a:lstStyle/>
          <a:p>
            <a:pPr algn="ctr" fontAlgn="base"/>
            <a:r>
              <a:rPr lang="en-US" sz="2400" b="1" dirty="0">
                <a:solidFill>
                  <a:schemeClr val="accent2"/>
                </a:solidFill>
              </a:rPr>
              <a:t>Alcohol and Tobacco Compliance Checks: COVID-19 Safety Procedures</a:t>
            </a:r>
            <a:endParaRPr lang="en-US" sz="2400" dirty="0">
              <a:solidFill>
                <a:schemeClr val="accent2"/>
              </a:solidFill>
            </a:endParaRPr>
          </a:p>
        </p:txBody>
      </p:sp>
    </p:spTree>
    <p:extLst>
      <p:ext uri="{BB962C8B-B14F-4D97-AF65-F5344CB8AC3E}">
        <p14:creationId xmlns:p14="http://schemas.microsoft.com/office/powerpoint/2010/main" val="166792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1" y="6459786"/>
            <a:ext cx="1367072" cy="365125"/>
          </a:xfrm>
          <a:prstGeom prst="rect">
            <a:avLst/>
          </a:prstGeom>
        </p:spPr>
        <p:txBody>
          <a:bodyPr/>
          <a:lstStyle/>
          <a:p>
            <a:fld id="{E5A28681-5C46-4B71-A868-D52F11E46D5C}" type="datetime1">
              <a:rPr lang="en-US" smtClean="0"/>
              <a:t>10/24/2023</a:t>
            </a:fld>
            <a:endParaRPr lang="en-US" dirty="0"/>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3</a:t>
            </a:fld>
            <a:endParaRPr lang="en-US"/>
          </a:p>
        </p:txBody>
      </p:sp>
      <p:sp>
        <p:nvSpPr>
          <p:cNvPr id="2" name="Title 1"/>
          <p:cNvSpPr>
            <a:spLocks noGrp="1"/>
          </p:cNvSpPr>
          <p:nvPr>
            <p:ph type="title" idx="4294967295"/>
          </p:nvPr>
        </p:nvSpPr>
        <p:spPr>
          <a:xfrm>
            <a:off x="358588" y="832185"/>
            <a:ext cx="8382000" cy="648954"/>
          </a:xfrm>
          <a:prstGeom prst="rect">
            <a:avLst/>
          </a:prstGeom>
        </p:spPr>
        <p:txBody>
          <a:bodyPr>
            <a:noAutofit/>
          </a:bodyPr>
          <a:lstStyle/>
          <a:p>
            <a:pPr algn="ctr"/>
            <a:r>
              <a:rPr lang="en-US" sz="2400" b="1" dirty="0">
                <a:solidFill>
                  <a:schemeClr val="accent2"/>
                </a:solidFill>
              </a:rPr>
              <a:t>Passage of the Prevention of Underage Drinking and Access to Alcohol Act of 2007</a:t>
            </a:r>
          </a:p>
        </p:txBody>
      </p:sp>
      <p:pic>
        <p:nvPicPr>
          <p:cNvPr id="3" name="Picture 2">
            <a:extLst>
              <a:ext uri="{FF2B5EF4-FFF2-40B4-BE49-F238E27FC236}">
                <a16:creationId xmlns:a16="http://schemas.microsoft.com/office/drawing/2014/main" id="{5407225E-C706-4E6E-A370-5797C1E3FF63}"/>
              </a:ext>
            </a:extLst>
          </p:cNvPr>
          <p:cNvPicPr>
            <a:picLocks noChangeAspect="1"/>
          </p:cNvPicPr>
          <p:nvPr/>
        </p:nvPicPr>
        <p:blipFill>
          <a:blip r:embed="rId3"/>
          <a:stretch>
            <a:fillRect/>
          </a:stretch>
        </p:blipFill>
        <p:spPr>
          <a:xfrm>
            <a:off x="126749" y="1729385"/>
            <a:ext cx="8776203" cy="4110095"/>
          </a:xfrm>
          <a:prstGeom prst="rect">
            <a:avLst/>
          </a:prstGeom>
        </p:spPr>
      </p:pic>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505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909D4FB-A70C-4076-9830-A555E8E9A3C8}"/>
              </a:ext>
            </a:extLst>
          </p:cNvPr>
          <p:cNvSpPr>
            <a:spLocks noGrp="1"/>
          </p:cNvSpPr>
          <p:nvPr>
            <p:ph idx="1"/>
          </p:nvPr>
        </p:nvSpPr>
        <p:spPr>
          <a:xfrm>
            <a:off x="269421" y="1494063"/>
            <a:ext cx="8572500" cy="4833257"/>
          </a:xfrm>
        </p:spPr>
        <p:txBody>
          <a:bodyPr/>
          <a:lstStyle/>
          <a:p>
            <a:pPr lvl="0"/>
            <a:r>
              <a:rPr lang="en-US" sz="1600" dirty="0"/>
              <a:t>Avoid touching your eyes, nose, and mouth.</a:t>
            </a:r>
          </a:p>
          <a:p>
            <a:pPr lvl="0"/>
            <a:r>
              <a:rPr lang="en-US" sz="1600" dirty="0"/>
              <a:t>Proper hand hygiene is an important infection-control measure.  Wash your hands regularly with soap and water for at least 20 seconds </a:t>
            </a:r>
            <a:r>
              <a:rPr lang="en-US" sz="1600" b="1" dirty="0"/>
              <a:t>whenever available</a:t>
            </a:r>
            <a:r>
              <a:rPr lang="en-US" sz="1600" dirty="0"/>
              <a:t> or use an alcohol-based hand sanitizer containing at least 60% alcohol.  (Provide hand sanitizer for your volunteers.)</a:t>
            </a:r>
          </a:p>
          <a:p>
            <a:pPr lvl="0"/>
            <a:r>
              <a:rPr lang="en-US" sz="1600" dirty="0"/>
              <a:t>Carry cleaning and disinfectant spray or disposable wipes and a trash bag in your vehicle.</a:t>
            </a:r>
          </a:p>
          <a:p>
            <a:pPr lvl="0"/>
            <a:r>
              <a:rPr lang="en-US" sz="1600" dirty="0"/>
              <a:t>Clean and disinfect commonly touched surfaces in your vehicle at the beginning and end of conducting the study, particularly if the vehicle is also used by other drivers.  Clean surfaces that are visibly dirty with detergent or soap and water prior to disinfection.  Frequently touched surfaces include the steering wheel, gearshift, signaling levers, door handles, and seatbelt buckles.</a:t>
            </a:r>
          </a:p>
          <a:p>
            <a:pPr fontAlgn="base"/>
            <a:r>
              <a:rPr lang="en-US" sz="1600" dirty="0"/>
              <a:t>In order to follow social distancing guidelines, </a:t>
            </a:r>
            <a:r>
              <a:rPr lang="en-US" sz="1600" b="1" dirty="0"/>
              <a:t>you might want to consider allowing youth to drive themselves to the locations, with adult volunteers/law enforcement following in separate vehicles.  </a:t>
            </a:r>
            <a:r>
              <a:rPr lang="en-US" sz="1600" dirty="0"/>
              <a:t>You might also want to consider attempting to </a:t>
            </a:r>
            <a:r>
              <a:rPr lang="en-US" sz="1600" b="1" dirty="0"/>
              <a:t>recruit parents as the adult chaperones</a:t>
            </a:r>
            <a:r>
              <a:rPr lang="en-US" sz="1600" dirty="0"/>
              <a:t>, which would eliminate the need for people from too many different households to be involved with the check.  The parent and youth could ride together and then not be in direct contact with the law enforcement officers.  </a:t>
            </a:r>
            <a:r>
              <a:rPr lang="en-US" sz="1600" b="1" dirty="0"/>
              <a:t>(Regardless of who is driving, please provide a mask and hand sanitizer for the youth to use each time they enter/exit the vehicle to go into a store.)</a:t>
            </a:r>
          </a:p>
          <a:p>
            <a:pPr fontAlgn="base"/>
            <a:r>
              <a:rPr lang="en-US" sz="1600" dirty="0"/>
              <a:t> Have volunteers sign and agree to the new policies and procedures you adopt.</a:t>
            </a:r>
          </a:p>
          <a:p>
            <a:pPr lvl="0"/>
            <a:endParaRPr lang="en-US" sz="1600" dirty="0"/>
          </a:p>
          <a:p>
            <a:pPr fontAlgn="base"/>
            <a:r>
              <a:rPr lang="en-US" dirty="0"/>
              <a:t> </a:t>
            </a:r>
          </a:p>
          <a:p>
            <a:endParaRPr lang="en-US" dirty="0"/>
          </a:p>
        </p:txBody>
      </p:sp>
      <p:sp>
        <p:nvSpPr>
          <p:cNvPr id="3" name="Date Placeholder 2">
            <a:extLst>
              <a:ext uri="{FF2B5EF4-FFF2-40B4-BE49-F238E27FC236}">
                <a16:creationId xmlns:a16="http://schemas.microsoft.com/office/drawing/2014/main" id="{B28F9830-0DE1-4D83-88EC-E418FB409B7B}"/>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2F280952-CAFC-4E9B-8EC8-B3E55AC9814A}"/>
              </a:ext>
            </a:extLst>
          </p:cNvPr>
          <p:cNvSpPr>
            <a:spLocks noGrp="1"/>
          </p:cNvSpPr>
          <p:nvPr>
            <p:ph type="sldNum" sz="quarter" idx="4"/>
          </p:nvPr>
        </p:nvSpPr>
        <p:spPr/>
        <p:txBody>
          <a:bodyPr/>
          <a:lstStyle/>
          <a:p>
            <a:fld id="{A339896C-E2EF-470F-BA91-85D676E592B3}" type="slidenum">
              <a:rPr lang="en-US" smtClean="0"/>
              <a:t>30</a:t>
            </a:fld>
            <a:endParaRPr lang="en-US"/>
          </a:p>
        </p:txBody>
      </p:sp>
      <p:sp>
        <p:nvSpPr>
          <p:cNvPr id="7" name="Rectangle 6">
            <a:extLst>
              <a:ext uri="{FF2B5EF4-FFF2-40B4-BE49-F238E27FC236}">
                <a16:creationId xmlns:a16="http://schemas.microsoft.com/office/drawing/2014/main" id="{5BE45AE3-8E1C-4C5D-BB9A-EC42FA7FE20B}"/>
              </a:ext>
            </a:extLst>
          </p:cNvPr>
          <p:cNvSpPr/>
          <p:nvPr/>
        </p:nvSpPr>
        <p:spPr>
          <a:xfrm>
            <a:off x="400050" y="741598"/>
            <a:ext cx="8303079" cy="830997"/>
          </a:xfrm>
          <a:prstGeom prst="rect">
            <a:avLst/>
          </a:prstGeom>
        </p:spPr>
        <p:txBody>
          <a:bodyPr wrap="square">
            <a:spAutoFit/>
          </a:bodyPr>
          <a:lstStyle/>
          <a:p>
            <a:pPr algn="ctr" fontAlgn="base"/>
            <a:r>
              <a:rPr lang="en-US" sz="2400" b="1" dirty="0">
                <a:solidFill>
                  <a:schemeClr val="accent2"/>
                </a:solidFill>
              </a:rPr>
              <a:t>Alcohol and Tobacco Compliance Checks: COVID-19 Safety Procedures</a:t>
            </a:r>
            <a:endParaRPr lang="en-US" sz="2400" dirty="0">
              <a:solidFill>
                <a:schemeClr val="accent2"/>
              </a:solidFill>
            </a:endParaRPr>
          </a:p>
        </p:txBody>
      </p:sp>
    </p:spTree>
    <p:extLst>
      <p:ext uri="{BB962C8B-B14F-4D97-AF65-F5344CB8AC3E}">
        <p14:creationId xmlns:p14="http://schemas.microsoft.com/office/powerpoint/2010/main" val="263694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idx="4294967295"/>
          </p:nvPr>
        </p:nvSpPr>
        <p:spPr>
          <a:xfrm>
            <a:off x="4252823" y="1500996"/>
            <a:ext cx="4295185" cy="3640463"/>
          </a:xfrm>
        </p:spPr>
        <p:txBody>
          <a:bodyPr anchor="ctr">
            <a:normAutofit fontScale="90000"/>
          </a:bodyPr>
          <a:lstStyle/>
          <a:p>
            <a:pPr algn="l"/>
            <a:r>
              <a:rPr lang="en-US" sz="5100" b="1" dirty="0">
                <a:solidFill>
                  <a:schemeClr val="tx1"/>
                </a:solidFill>
                <a:latin typeface="Arial Black" panose="020B0A04020102020204" pitchFamily="34" charset="0"/>
              </a:rPr>
              <a:t> Processes &amp; Outcomes in Reducing Underage Drinking in SC</a:t>
            </a:r>
          </a:p>
        </p:txBody>
      </p:sp>
      <p:pic>
        <p:nvPicPr>
          <p:cNvPr id="2" name="Picture 1">
            <a:extLst>
              <a:ext uri="{FF2B5EF4-FFF2-40B4-BE49-F238E27FC236}">
                <a16:creationId xmlns:a16="http://schemas.microsoft.com/office/drawing/2014/main" id="{FF4FC3CD-9554-45FE-8B6D-E942C6F7CBAA}"/>
              </a:ext>
            </a:extLst>
          </p:cNvPr>
          <p:cNvPicPr>
            <a:picLocks noChangeAspect="1"/>
          </p:cNvPicPr>
          <p:nvPr/>
        </p:nvPicPr>
        <p:blipFill>
          <a:blip r:embed="rId3"/>
          <a:stretch>
            <a:fillRect/>
          </a:stretch>
        </p:blipFill>
        <p:spPr>
          <a:xfrm>
            <a:off x="295944" y="1941838"/>
            <a:ext cx="3757624" cy="2974324"/>
          </a:xfrm>
          <a:prstGeom prst="rect">
            <a:avLst/>
          </a:prstGeom>
        </p:spPr>
      </p:pic>
    </p:spTree>
    <p:extLst>
      <p:ext uri="{BB962C8B-B14F-4D97-AF65-F5344CB8AC3E}">
        <p14:creationId xmlns:p14="http://schemas.microsoft.com/office/powerpoint/2010/main" val="1942931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BE6B845-27B8-48DC-9723-E37BE620716C}"/>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01E1C7F6-D5AE-40D3-B362-2B4DAB731221}"/>
              </a:ext>
            </a:extLst>
          </p:cNvPr>
          <p:cNvSpPr>
            <a:spLocks noGrp="1"/>
          </p:cNvSpPr>
          <p:nvPr>
            <p:ph type="sldNum" sz="quarter" idx="4"/>
          </p:nvPr>
        </p:nvSpPr>
        <p:spPr/>
        <p:txBody>
          <a:bodyPr/>
          <a:lstStyle/>
          <a:p>
            <a:fld id="{A339896C-E2EF-470F-BA91-85D676E592B3}" type="slidenum">
              <a:rPr lang="en-US" smtClean="0"/>
              <a:t>32</a:t>
            </a:fld>
            <a:endParaRPr lang="en-US"/>
          </a:p>
        </p:txBody>
      </p:sp>
      <p:sp>
        <p:nvSpPr>
          <p:cNvPr id="5" name="Rectangle 4">
            <a:extLst>
              <a:ext uri="{FF2B5EF4-FFF2-40B4-BE49-F238E27FC236}">
                <a16:creationId xmlns:a16="http://schemas.microsoft.com/office/drawing/2014/main" id="{AF11F2F8-CA4B-44A0-A337-EDE07773F3C2}"/>
              </a:ext>
            </a:extLst>
          </p:cNvPr>
          <p:cNvSpPr/>
          <p:nvPr/>
        </p:nvSpPr>
        <p:spPr>
          <a:xfrm>
            <a:off x="359229" y="800101"/>
            <a:ext cx="8335735" cy="830997"/>
          </a:xfrm>
          <a:prstGeom prst="rect">
            <a:avLst/>
          </a:prstGeom>
        </p:spPr>
        <p:txBody>
          <a:bodyPr wrap="square">
            <a:spAutoFit/>
          </a:bodyPr>
          <a:lstStyle/>
          <a:p>
            <a:pPr algn="ctr"/>
            <a:r>
              <a:rPr lang="en-US" sz="2400" b="1" dirty="0">
                <a:solidFill>
                  <a:schemeClr val="accent2"/>
                </a:solidFill>
              </a:rPr>
              <a:t>FY2008 – FY2022 Enforcement Numbers</a:t>
            </a:r>
            <a:br>
              <a:rPr lang="en-US" sz="2400" b="1" dirty="0">
                <a:solidFill>
                  <a:schemeClr val="accent2"/>
                </a:solidFill>
              </a:rPr>
            </a:br>
            <a:r>
              <a:rPr lang="en-US" sz="2400" b="1" dirty="0">
                <a:solidFill>
                  <a:schemeClr val="accent2"/>
                </a:solidFill>
              </a:rPr>
              <a:t>* July 1, 2007, through June 30, 2022</a:t>
            </a:r>
          </a:p>
        </p:txBody>
      </p:sp>
      <p:cxnSp>
        <p:nvCxnSpPr>
          <p:cNvPr id="8" name="Straight Connector 7">
            <a:extLst>
              <a:ext uri="{FF2B5EF4-FFF2-40B4-BE49-F238E27FC236}">
                <a16:creationId xmlns:a16="http://schemas.microsoft.com/office/drawing/2014/main" id="{A31C6710-20AE-4A24-B642-AE4038E76027}"/>
              </a:ext>
            </a:extLst>
          </p:cNvPr>
          <p:cNvCxnSpPr/>
          <p:nvPr/>
        </p:nvCxnSpPr>
        <p:spPr>
          <a:xfrm>
            <a:off x="865563" y="1531833"/>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2" name="Table 1">
            <a:extLst>
              <a:ext uri="{FF2B5EF4-FFF2-40B4-BE49-F238E27FC236}">
                <a16:creationId xmlns:a16="http://schemas.microsoft.com/office/drawing/2014/main" id="{0FE91621-C28D-4634-AD67-F48C8A267283}"/>
              </a:ext>
            </a:extLst>
          </p:cNvPr>
          <p:cNvGraphicFramePr>
            <a:graphicFrameLocks noGrp="1"/>
          </p:cNvGraphicFramePr>
          <p:nvPr>
            <p:extLst>
              <p:ext uri="{D42A27DB-BD31-4B8C-83A1-F6EECF244321}">
                <p14:modId xmlns:p14="http://schemas.microsoft.com/office/powerpoint/2010/main" val="2007099423"/>
              </p:ext>
            </p:extLst>
          </p:nvPr>
        </p:nvGraphicFramePr>
        <p:xfrm>
          <a:off x="253092" y="1845183"/>
          <a:ext cx="8637815" cy="3772786"/>
        </p:xfrm>
        <a:graphic>
          <a:graphicData uri="http://schemas.openxmlformats.org/drawingml/2006/table">
            <a:tbl>
              <a:tblPr firstRow="1" bandRow="1">
                <a:tableStyleId>{8EC20E35-A176-4012-BC5E-935CFFF8708E}</a:tableStyleId>
              </a:tblPr>
              <a:tblGrid>
                <a:gridCol w="2422997">
                  <a:extLst>
                    <a:ext uri="{9D8B030D-6E8A-4147-A177-3AD203B41FA5}">
                      <a16:colId xmlns:a16="http://schemas.microsoft.com/office/drawing/2014/main" val="1308297863"/>
                    </a:ext>
                  </a:extLst>
                </a:gridCol>
                <a:gridCol w="1625938">
                  <a:extLst>
                    <a:ext uri="{9D8B030D-6E8A-4147-A177-3AD203B41FA5}">
                      <a16:colId xmlns:a16="http://schemas.microsoft.com/office/drawing/2014/main" val="937893354"/>
                    </a:ext>
                  </a:extLst>
                </a:gridCol>
                <a:gridCol w="2962942">
                  <a:extLst>
                    <a:ext uri="{9D8B030D-6E8A-4147-A177-3AD203B41FA5}">
                      <a16:colId xmlns:a16="http://schemas.microsoft.com/office/drawing/2014/main" val="1243111404"/>
                    </a:ext>
                  </a:extLst>
                </a:gridCol>
                <a:gridCol w="1625938">
                  <a:extLst>
                    <a:ext uri="{9D8B030D-6E8A-4147-A177-3AD203B41FA5}">
                      <a16:colId xmlns:a16="http://schemas.microsoft.com/office/drawing/2014/main" val="4072485976"/>
                    </a:ext>
                  </a:extLst>
                </a:gridCol>
              </a:tblGrid>
              <a:tr h="768188">
                <a:tc>
                  <a:txBody>
                    <a:bodyPr/>
                    <a:lstStyle/>
                    <a:p>
                      <a:pPr algn="ctr"/>
                      <a:r>
                        <a:rPr lang="en-US" sz="2300" b="1" dirty="0">
                          <a:solidFill>
                            <a:schemeClr val="bg1"/>
                          </a:solidFill>
                        </a:rPr>
                        <a:t>Activity</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bg1"/>
                          </a:solidFill>
                        </a:rPr>
                        <a:t>FY2008-2020</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bg1"/>
                          </a:solidFill>
                        </a:rPr>
                        <a:t>Activity</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bg1"/>
                          </a:solidFill>
                        </a:rPr>
                        <a:t>FY2008-2020</a:t>
                      </a:r>
                      <a:endParaRPr lang="en-US" sz="2300" b="1" dirty="0">
                        <a:solidFill>
                          <a:schemeClr val="bg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2491776701"/>
                  </a:ext>
                </a:extLst>
              </a:tr>
              <a:tr h="768188">
                <a:tc>
                  <a:txBody>
                    <a:bodyPr/>
                    <a:lstStyle/>
                    <a:p>
                      <a:pPr algn="ctr"/>
                      <a:r>
                        <a:rPr lang="en-US" sz="2300" b="1">
                          <a:solidFill>
                            <a:schemeClr val="tx1"/>
                          </a:solidFill>
                        </a:rPr>
                        <a:t>Compliance Checks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101,547</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Compliance Check Sales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11,973</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775410940"/>
                  </a:ext>
                </a:extLst>
              </a:tr>
              <a:tr h="826047">
                <a:tc>
                  <a:txBody>
                    <a:bodyPr/>
                    <a:lstStyle/>
                    <a:p>
                      <a:pPr algn="ctr"/>
                      <a:r>
                        <a:rPr lang="en-US" sz="2300" b="1" dirty="0">
                          <a:solidFill>
                            <a:schemeClr val="tx1"/>
                          </a:solidFill>
                        </a:rPr>
                        <a:t>Public Safety Checkpoints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9,751</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Bar checks</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4,311</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4275922096"/>
                  </a:ext>
                </a:extLst>
              </a:tr>
              <a:tr h="470121">
                <a:tc>
                  <a:txBody>
                    <a:bodyPr/>
                    <a:lstStyle/>
                    <a:p>
                      <a:pPr algn="ctr"/>
                      <a:r>
                        <a:rPr lang="en-US" sz="2300" b="1">
                          <a:solidFill>
                            <a:schemeClr val="tx1"/>
                          </a:solidFill>
                        </a:rPr>
                        <a:t>Saturation Patrols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3,446</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a:t>
                      </a:r>
                      <a:r>
                        <a:rPr lang="en-US" sz="2300" b="1" baseline="0" dirty="0">
                          <a:solidFill>
                            <a:schemeClr val="tx1"/>
                          </a:solidFill>
                        </a:rPr>
                        <a:t> of Parties Prevented</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1,822</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1133916097"/>
                  </a:ext>
                </a:extLst>
              </a:tr>
              <a:tr h="470121">
                <a:tc>
                  <a:txBody>
                    <a:bodyPr/>
                    <a:lstStyle/>
                    <a:p>
                      <a:pPr algn="ctr"/>
                      <a:r>
                        <a:rPr lang="en-US" sz="2300" b="1">
                          <a:solidFill>
                            <a:schemeClr val="tx1"/>
                          </a:solidFill>
                        </a:rPr>
                        <a:t>Party Dispersals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1,899</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Merchant Education</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20,096</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4136174679"/>
                  </a:ext>
                </a:extLst>
              </a:tr>
              <a:tr h="470121">
                <a:tc>
                  <a:txBody>
                    <a:bodyPr/>
                    <a:lstStyle/>
                    <a:p>
                      <a:pPr algn="ctr"/>
                      <a:r>
                        <a:rPr lang="en-US" sz="2300" b="1">
                          <a:solidFill>
                            <a:schemeClr val="tx1"/>
                          </a:solidFill>
                        </a:rPr>
                        <a:t>Media Contacts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b="1" dirty="0">
                          <a:solidFill>
                            <a:schemeClr val="tx1"/>
                          </a:solidFill>
                        </a:rPr>
                        <a:t>102,774</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a:solidFill>
                            <a:schemeClr val="tx1"/>
                          </a:solidFill>
                        </a:rPr>
                        <a:t>Shoulder Taps</a:t>
                      </a:r>
                      <a:endParaRPr lang="en-US" sz="2300" b="1">
                        <a:solidFill>
                          <a:schemeClr val="tx1"/>
                        </a:solidFill>
                        <a:latin typeface="Arial Black" panose="020B0A04020102020204" pitchFamily="34" charset="0"/>
                        <a:cs typeface="Aharoni" pitchFamily="2" charset="-79"/>
                      </a:endParaRPr>
                    </a:p>
                  </a:txBody>
                  <a:tcPr marL="50360" marR="50360" marT="33574" marB="33574" anchor="ctr"/>
                </a:tc>
                <a:tc>
                  <a:txBody>
                    <a:bodyPr/>
                    <a:lstStyle/>
                    <a:p>
                      <a:pPr algn="ctr"/>
                      <a:r>
                        <a:rPr lang="en-US" sz="2300" b="1" dirty="0">
                          <a:solidFill>
                            <a:schemeClr val="tx1"/>
                          </a:solidFill>
                        </a:rPr>
                        <a:t>341</a:t>
                      </a:r>
                      <a:endParaRPr lang="en-US" sz="2300" b="1" dirty="0">
                        <a:solidFill>
                          <a:schemeClr val="tx1"/>
                        </a:solidFill>
                        <a:latin typeface="Arial Black" panose="020B0A04020102020204" pitchFamily="34" charset="0"/>
                        <a:cs typeface="Aharoni" pitchFamily="2" charset="-79"/>
                      </a:endParaRPr>
                    </a:p>
                  </a:txBody>
                  <a:tcPr marL="50360" marR="50360" marT="33574" marB="33574" anchor="ctr"/>
                </a:tc>
                <a:extLst>
                  <a:ext uri="{0D108BD9-81ED-4DB2-BD59-A6C34878D82A}">
                    <a16:rowId xmlns:a16="http://schemas.microsoft.com/office/drawing/2014/main" val="3448682545"/>
                  </a:ext>
                </a:extLst>
              </a:tr>
            </a:tbl>
          </a:graphicData>
        </a:graphic>
      </p:graphicFrame>
      <p:sp>
        <p:nvSpPr>
          <p:cNvPr id="6" name="Rectangle 5">
            <a:extLst>
              <a:ext uri="{FF2B5EF4-FFF2-40B4-BE49-F238E27FC236}">
                <a16:creationId xmlns:a16="http://schemas.microsoft.com/office/drawing/2014/main" id="{91DE36DC-3775-489A-AE9A-4A7066F2F3D1}"/>
              </a:ext>
            </a:extLst>
          </p:cNvPr>
          <p:cNvSpPr/>
          <p:nvPr/>
        </p:nvSpPr>
        <p:spPr>
          <a:xfrm>
            <a:off x="253092" y="5762433"/>
            <a:ext cx="8637815" cy="590931"/>
          </a:xfrm>
          <a:prstGeom prst="rect">
            <a:avLst/>
          </a:prstGeom>
        </p:spPr>
        <p:txBody>
          <a:bodyPr wrap="square">
            <a:spAutoFit/>
          </a:bodyPr>
          <a:lstStyle/>
          <a:p>
            <a:pPr lvl="0" indent="-228600" fontAlgn="base">
              <a:lnSpc>
                <a:spcPct val="90000"/>
              </a:lnSpc>
              <a:spcBef>
                <a:spcPct val="0"/>
              </a:spcBef>
              <a:spcAft>
                <a:spcPts val="600"/>
              </a:spcAft>
              <a:buFont typeface="Arial" panose="020B0604020202020204" pitchFamily="34" charset="0"/>
              <a:buChar char="•"/>
              <a:defRPr/>
            </a:pPr>
            <a:r>
              <a:rPr lang="en-US" b="1" dirty="0"/>
              <a:t>** Enforcement &amp; Education numbers are collected in “real-time”, but FY 2023 numbers are not included in this count</a:t>
            </a:r>
          </a:p>
        </p:txBody>
      </p:sp>
    </p:spTree>
    <p:extLst>
      <p:ext uri="{BB962C8B-B14F-4D97-AF65-F5344CB8AC3E}">
        <p14:creationId xmlns:p14="http://schemas.microsoft.com/office/powerpoint/2010/main" val="838384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6D2F718-1AED-4818-8B35-A30C10D277F3}"/>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FCB0C7DD-3A11-48C2-87CC-7AD596934B23}"/>
              </a:ext>
            </a:extLst>
          </p:cNvPr>
          <p:cNvSpPr>
            <a:spLocks noGrp="1"/>
          </p:cNvSpPr>
          <p:nvPr>
            <p:ph type="sldNum" sz="quarter" idx="4"/>
          </p:nvPr>
        </p:nvSpPr>
        <p:spPr/>
        <p:txBody>
          <a:bodyPr/>
          <a:lstStyle/>
          <a:p>
            <a:fld id="{A339896C-E2EF-470F-BA91-85D676E592B3}" type="slidenum">
              <a:rPr lang="en-US" smtClean="0"/>
              <a:t>33</a:t>
            </a:fld>
            <a:endParaRPr lang="en-US"/>
          </a:p>
        </p:txBody>
      </p:sp>
      <p:pic>
        <p:nvPicPr>
          <p:cNvPr id="2" name="Picture 1">
            <a:extLst>
              <a:ext uri="{FF2B5EF4-FFF2-40B4-BE49-F238E27FC236}">
                <a16:creationId xmlns:a16="http://schemas.microsoft.com/office/drawing/2014/main" id="{28642183-C3DB-6F4F-277A-A6D537A1A479}"/>
              </a:ext>
            </a:extLst>
          </p:cNvPr>
          <p:cNvPicPr>
            <a:picLocks noChangeAspect="1"/>
          </p:cNvPicPr>
          <p:nvPr/>
        </p:nvPicPr>
        <p:blipFill>
          <a:blip r:embed="rId2"/>
          <a:stretch>
            <a:fillRect/>
          </a:stretch>
        </p:blipFill>
        <p:spPr>
          <a:xfrm>
            <a:off x="345057" y="832463"/>
            <a:ext cx="8574656" cy="5447567"/>
          </a:xfrm>
          <a:prstGeom prst="rect">
            <a:avLst/>
          </a:prstGeom>
        </p:spPr>
      </p:pic>
    </p:spTree>
    <p:extLst>
      <p:ext uri="{BB962C8B-B14F-4D97-AF65-F5344CB8AC3E}">
        <p14:creationId xmlns:p14="http://schemas.microsoft.com/office/powerpoint/2010/main" val="24428220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B60D936-00E1-4F6F-BB00-2DFC61762E15}"/>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198FFC09-CCC8-4C7F-B360-20AB8E6CB432}"/>
              </a:ext>
            </a:extLst>
          </p:cNvPr>
          <p:cNvSpPr>
            <a:spLocks noGrp="1"/>
          </p:cNvSpPr>
          <p:nvPr>
            <p:ph type="sldNum" sz="quarter" idx="4"/>
          </p:nvPr>
        </p:nvSpPr>
        <p:spPr/>
        <p:txBody>
          <a:bodyPr/>
          <a:lstStyle/>
          <a:p>
            <a:fld id="{A339896C-E2EF-470F-BA91-85D676E592B3}" type="slidenum">
              <a:rPr lang="en-US" smtClean="0"/>
              <a:t>34</a:t>
            </a:fld>
            <a:endParaRPr lang="en-US"/>
          </a:p>
        </p:txBody>
      </p:sp>
      <p:sp>
        <p:nvSpPr>
          <p:cNvPr id="5" name="Rectangle 4">
            <a:extLst>
              <a:ext uri="{FF2B5EF4-FFF2-40B4-BE49-F238E27FC236}">
                <a16:creationId xmlns:a16="http://schemas.microsoft.com/office/drawing/2014/main" id="{491A9BB1-3DC5-4A9D-8C59-A5028FEF2197}"/>
              </a:ext>
            </a:extLst>
          </p:cNvPr>
          <p:cNvSpPr/>
          <p:nvPr/>
        </p:nvSpPr>
        <p:spPr>
          <a:xfrm>
            <a:off x="822959" y="904057"/>
            <a:ext cx="7586404" cy="830997"/>
          </a:xfrm>
          <a:prstGeom prst="rect">
            <a:avLst/>
          </a:prstGeom>
        </p:spPr>
        <p:txBody>
          <a:bodyPr wrap="square">
            <a:spAutoFit/>
          </a:bodyPr>
          <a:lstStyle/>
          <a:p>
            <a:pPr algn="ctr"/>
            <a:r>
              <a:rPr lang="en-US" sz="2400" b="1" dirty="0">
                <a:solidFill>
                  <a:schemeClr val="accent2"/>
                </a:solidFill>
              </a:rPr>
              <a:t>What facilitated South Carolina collaboration through COVID-19 pandemic?</a:t>
            </a:r>
          </a:p>
        </p:txBody>
      </p:sp>
      <p:pic>
        <p:nvPicPr>
          <p:cNvPr id="6" name="Picture 5">
            <a:extLst>
              <a:ext uri="{FF2B5EF4-FFF2-40B4-BE49-F238E27FC236}">
                <a16:creationId xmlns:a16="http://schemas.microsoft.com/office/drawing/2014/main" id="{85452E12-92EF-49B2-8270-6046E53BD3E5}"/>
              </a:ext>
            </a:extLst>
          </p:cNvPr>
          <p:cNvPicPr>
            <a:picLocks noChangeAspect="1"/>
          </p:cNvPicPr>
          <p:nvPr/>
        </p:nvPicPr>
        <p:blipFill>
          <a:blip r:embed="rId2"/>
          <a:stretch>
            <a:fillRect/>
          </a:stretch>
        </p:blipFill>
        <p:spPr>
          <a:xfrm>
            <a:off x="470169" y="2287539"/>
            <a:ext cx="8291984" cy="2565986"/>
          </a:xfrm>
          <a:prstGeom prst="rect">
            <a:avLst/>
          </a:prstGeom>
        </p:spPr>
      </p:pic>
      <p:sp>
        <p:nvSpPr>
          <p:cNvPr id="7" name="Rectangle 6">
            <a:extLst>
              <a:ext uri="{FF2B5EF4-FFF2-40B4-BE49-F238E27FC236}">
                <a16:creationId xmlns:a16="http://schemas.microsoft.com/office/drawing/2014/main" id="{43E7AC52-3ED9-4D9A-B799-AFB15C0A2F9C}"/>
              </a:ext>
            </a:extLst>
          </p:cNvPr>
          <p:cNvSpPr/>
          <p:nvPr/>
        </p:nvSpPr>
        <p:spPr>
          <a:xfrm>
            <a:off x="310243" y="5122947"/>
            <a:ext cx="8833757" cy="923330"/>
          </a:xfrm>
          <a:prstGeom prst="rect">
            <a:avLst/>
          </a:prstGeom>
        </p:spPr>
        <p:txBody>
          <a:bodyPr wrap="square">
            <a:spAutoFit/>
          </a:bodyPr>
          <a:lstStyle/>
          <a:p>
            <a:pPr marL="457200" lvl="0" indent="-457200">
              <a:defRPr/>
            </a:pPr>
            <a:r>
              <a:rPr lang="en-US" dirty="0">
                <a:solidFill>
                  <a:prstClr val="black"/>
                </a:solidFill>
                <a:latin typeface="Calibri" panose="020F0502020204030204" pitchFamily="34" charset="0"/>
                <a:ea typeface="Calibri" panose="020F0502020204030204" pitchFamily="34" charset="0"/>
              </a:rPr>
              <a:t>George, M. D. (2016). </a:t>
            </a:r>
            <a:r>
              <a:rPr lang="en-US" i="1" dirty="0">
                <a:solidFill>
                  <a:prstClr val="black"/>
                </a:solidFill>
                <a:latin typeface="Calibri" panose="020F0502020204030204" pitchFamily="34" charset="0"/>
                <a:ea typeface="Calibri" panose="020F0502020204030204" pitchFamily="34" charset="0"/>
              </a:rPr>
              <a:t>A study of collaborative leadership in South Carolina Alcohol Enforcement Teams.</a:t>
            </a:r>
            <a:r>
              <a:rPr lang="en-US" dirty="0">
                <a:solidFill>
                  <a:prstClr val="black"/>
                </a:solidFill>
                <a:latin typeface="Calibri" panose="020F0502020204030204" pitchFamily="34" charset="0"/>
                <a:ea typeface="Calibri" panose="020F0502020204030204" pitchFamily="34" charset="0"/>
              </a:rPr>
              <a:t> (Ph.D. Doctoral Dissertation). Walden University, Ann Arbor. ProQuest Dissertations &amp; Theses Global database. (1799913739)</a:t>
            </a:r>
          </a:p>
        </p:txBody>
      </p:sp>
      <p:cxnSp>
        <p:nvCxnSpPr>
          <p:cNvPr id="8" name="Straight Connector 7">
            <a:extLst>
              <a:ext uri="{FF2B5EF4-FFF2-40B4-BE49-F238E27FC236}">
                <a16:creationId xmlns:a16="http://schemas.microsoft.com/office/drawing/2014/main" id="{8403AD05-81B7-40B5-9AEF-5BB62FCF9D3A}"/>
              </a:ext>
            </a:extLst>
          </p:cNvPr>
          <p:cNvCxnSpPr/>
          <p:nvPr/>
        </p:nvCxnSpPr>
        <p:spPr>
          <a:xfrm>
            <a:off x="865563" y="1874733"/>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616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35</a:t>
            </a:fld>
            <a:endParaRPr lang="en-US"/>
          </a:p>
        </p:txBody>
      </p:sp>
      <p:sp>
        <p:nvSpPr>
          <p:cNvPr id="2" name="Title 1"/>
          <p:cNvSpPr>
            <a:spLocks noGrp="1"/>
          </p:cNvSpPr>
          <p:nvPr>
            <p:ph type="title" idx="4294967295"/>
          </p:nvPr>
        </p:nvSpPr>
        <p:spPr>
          <a:xfrm>
            <a:off x="775504" y="881063"/>
            <a:ext cx="7543800" cy="600075"/>
          </a:xfrm>
          <a:prstGeom prst="rect">
            <a:avLst/>
          </a:prstGeom>
        </p:spPr>
        <p:txBody>
          <a:bodyPr>
            <a:noAutofit/>
          </a:bodyPr>
          <a:lstStyle/>
          <a:p>
            <a:pPr algn="ctr"/>
            <a:r>
              <a:rPr lang="en-US" sz="2400" b="1" dirty="0">
                <a:solidFill>
                  <a:schemeClr val="accent2"/>
                </a:solidFill>
              </a:rPr>
              <a:t>Presentation Objectives Summary</a:t>
            </a:r>
          </a:p>
        </p:txBody>
      </p:sp>
      <p:sp>
        <p:nvSpPr>
          <p:cNvPr id="5" name="Text Placeholder 4"/>
          <p:cNvSpPr>
            <a:spLocks noGrp="1"/>
          </p:cNvSpPr>
          <p:nvPr>
            <p:ph type="body" idx="4294967295"/>
          </p:nvPr>
        </p:nvSpPr>
        <p:spPr>
          <a:xfrm>
            <a:off x="653142" y="1420589"/>
            <a:ext cx="7976507" cy="4898959"/>
          </a:xfrm>
          <a:prstGeom prst="rect">
            <a:avLst/>
          </a:prstGeom>
        </p:spPr>
        <p:txBody>
          <a:bodyPr/>
          <a:lstStyle/>
          <a:p>
            <a:pPr marL="342900" marR="0" lvl="0" indent="-342900">
              <a:spcBef>
                <a:spcPts val="0"/>
              </a:spcBef>
              <a:spcAft>
                <a:spcPts val="0"/>
              </a:spcAft>
              <a:buFont typeface="+mj-lt"/>
              <a:buAutoNum type="arabicPeriod"/>
            </a:pPr>
            <a:r>
              <a:rPr lang="en-US" dirty="0">
                <a:effectLst/>
                <a:ea typeface="Calibri" panose="020F0502020204030204" pitchFamily="34" charset="0"/>
              </a:rPr>
              <a:t>Comprehend the results of the process and outcome evaluations for the South Carolina Alcohol Enforcement Teams (SCAET) for state fiscal years 2006 (July 1, 2006) through 2023 (June 30, 2023). </a:t>
            </a:r>
          </a:p>
          <a:p>
            <a:pPr marL="342900" marR="0" lvl="0" indent="-342900">
              <a:spcBef>
                <a:spcPts val="0"/>
              </a:spcBef>
              <a:spcAft>
                <a:spcPts val="0"/>
              </a:spcAft>
              <a:buFont typeface="+mj-lt"/>
              <a:buAutoNum type="arabicPeriod"/>
            </a:pPr>
            <a:r>
              <a:rPr lang="en-US" kern="0" dirty="0">
                <a:effectLst/>
                <a:ea typeface="Calibri" panose="020F0502020204030204" pitchFamily="34" charset="0"/>
              </a:rPr>
              <a:t>Know that the alcohol non-compliance rate (buy rate) increased during the COVID-19 lockdown and the subsequent months when law enforcement temporarily paused alcohol compliance checks.</a:t>
            </a:r>
          </a:p>
          <a:p>
            <a:pPr marL="342900" marR="0" lvl="0" indent="-342900">
              <a:spcBef>
                <a:spcPts val="0"/>
              </a:spcBef>
              <a:spcAft>
                <a:spcPts val="0"/>
              </a:spcAft>
              <a:buFont typeface="+mj-lt"/>
              <a:buAutoNum type="arabicPeriod"/>
            </a:pPr>
            <a:r>
              <a:rPr lang="en-US" dirty="0"/>
              <a:t>Learn about developing and maintaining a long-term, productive relationship between local and state prevention and law enforcement agencies. </a:t>
            </a:r>
          </a:p>
          <a:p>
            <a:pPr marL="342900" marR="0" lvl="0" indent="-342900">
              <a:spcBef>
                <a:spcPts val="0"/>
              </a:spcBef>
              <a:spcAft>
                <a:spcPts val="0"/>
              </a:spcAft>
              <a:buFont typeface="+mj-lt"/>
              <a:buAutoNum type="arabicPeriod"/>
            </a:pPr>
            <a:r>
              <a:rPr lang="en-US" dirty="0"/>
              <a:t>Ascertain the process required to build a statewide underage drinking effort with emphasis at the local level. </a:t>
            </a:r>
          </a:p>
          <a:p>
            <a:pPr marL="342900" marR="0" lvl="0" indent="-342900">
              <a:spcBef>
                <a:spcPts val="0"/>
              </a:spcBef>
              <a:spcAft>
                <a:spcPts val="0"/>
              </a:spcAft>
              <a:buFont typeface="+mj-lt"/>
              <a:buAutoNum type="arabicPeriod"/>
            </a:pPr>
            <a:r>
              <a:rPr lang="en-US" dirty="0"/>
              <a:t>Understand possible reasons for reduced enforcement and consequential increased buy rate during and after the COVID pandemic.</a:t>
            </a:r>
          </a:p>
          <a:p>
            <a:pPr marL="342900" marR="0" lvl="0" indent="-342900">
              <a:spcBef>
                <a:spcPts val="0"/>
              </a:spcBef>
              <a:spcAft>
                <a:spcPts val="0"/>
              </a:spcAft>
              <a:buFont typeface="+mj-lt"/>
              <a:buAutoNum type="arabicPeriod"/>
            </a:pPr>
            <a:r>
              <a:rPr lang="en-US" dirty="0">
                <a:solidFill>
                  <a:schemeClr val="tx1"/>
                </a:solidFill>
              </a:rPr>
              <a:t>Learn about environmental strategies meant to reduce underage consumption of alcohol.</a:t>
            </a:r>
          </a:p>
          <a:p>
            <a:pPr marL="342900" marR="0" lvl="0" indent="-342900">
              <a:spcBef>
                <a:spcPts val="0"/>
              </a:spcBef>
              <a:spcAft>
                <a:spcPts val="0"/>
              </a:spcAft>
              <a:buFont typeface="+mj-lt"/>
              <a:buAutoNum type="arabicPeriod"/>
            </a:pPr>
            <a:r>
              <a:rPr lang="en-US" dirty="0">
                <a:solidFill>
                  <a:schemeClr val="tx1"/>
                </a:solidFill>
              </a:rPr>
              <a:t>Understand that consistent alcohol compliance checks are needed to reduce underage drinking traffic crashes.</a:t>
            </a:r>
          </a:p>
        </p:txBody>
      </p:sp>
      <p:cxnSp>
        <p:nvCxnSpPr>
          <p:cNvPr id="9" name="Straight Connector 8"/>
          <p:cNvCxnSpPr/>
          <p:nvPr/>
        </p:nvCxnSpPr>
        <p:spPr>
          <a:xfrm>
            <a:off x="800100" y="1340906"/>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4371985"/>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a:xfrm>
            <a:off x="914400" y="6459786"/>
            <a:ext cx="1854203" cy="365125"/>
          </a:xfrm>
          <a:prstGeom prst="rect">
            <a:avLst/>
          </a:prstGeom>
        </p:spPr>
        <p:txBody>
          <a:bodyPr/>
          <a:lstStyle/>
          <a:p>
            <a:fld id="{683E9227-0124-4EE2-9D7B-E041D65AD1D1}" type="datetime1">
              <a:rPr lang="en-US" smtClean="0"/>
              <a:t>10/24/2023</a:t>
            </a:fld>
            <a:endParaRPr lang="en-US"/>
          </a:p>
        </p:txBody>
      </p:sp>
      <p:sp>
        <p:nvSpPr>
          <p:cNvPr id="5" name="Slide Number Placeholder 4"/>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36</a:t>
            </a:fld>
            <a:endParaRPr lang="en-US"/>
          </a:p>
        </p:txBody>
      </p:sp>
      <p:sp>
        <p:nvSpPr>
          <p:cNvPr id="2" name="Title 1"/>
          <p:cNvSpPr>
            <a:spLocks noGrp="1"/>
          </p:cNvSpPr>
          <p:nvPr>
            <p:ph type="ctrTitle" idx="4294967295"/>
          </p:nvPr>
        </p:nvSpPr>
        <p:spPr>
          <a:xfrm>
            <a:off x="500343" y="2695541"/>
            <a:ext cx="8286749" cy="809655"/>
          </a:xfrm>
          <a:prstGeom prst="rect">
            <a:avLst/>
          </a:prstGeom>
        </p:spPr>
        <p:txBody>
          <a:bodyPr anchor="ctr" anchorCtr="0">
            <a:normAutofit/>
          </a:bodyPr>
          <a:lstStyle/>
          <a:p>
            <a:pPr algn="ctr"/>
            <a:r>
              <a:rPr lang="en-US" sz="4000" b="1" dirty="0">
                <a:solidFill>
                  <a:srgbClr val="00838B"/>
                </a:solidFill>
              </a:rPr>
              <a:t>Questions?</a:t>
            </a:r>
          </a:p>
        </p:txBody>
      </p:sp>
      <p:cxnSp>
        <p:nvCxnSpPr>
          <p:cNvPr id="6" name="Straight Connector 5"/>
          <p:cNvCxnSpPr/>
          <p:nvPr/>
        </p:nvCxnSpPr>
        <p:spPr>
          <a:xfrm>
            <a:off x="428625" y="2432489"/>
            <a:ext cx="828675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28625" y="3505196"/>
            <a:ext cx="8286750" cy="0"/>
          </a:xfrm>
          <a:prstGeom prst="line">
            <a:avLst/>
          </a:prstGeom>
          <a:ln w="12700">
            <a:solidFill>
              <a:srgbClr val="00838B"/>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2174623" y="575560"/>
            <a:ext cx="4938188" cy="1630823"/>
          </a:xfrm>
          <a:prstGeom prst="rect">
            <a:avLst/>
          </a:prstGeom>
        </p:spPr>
      </p:pic>
      <p:pic>
        <p:nvPicPr>
          <p:cNvPr id="10" name="Picture 9">
            <a:extLst>
              <a:ext uri="{FF2B5EF4-FFF2-40B4-BE49-F238E27FC236}">
                <a16:creationId xmlns:a16="http://schemas.microsoft.com/office/drawing/2014/main" id="{4F7E94BB-9EEE-3A71-9CEE-AA8E01562EF9}"/>
              </a:ext>
            </a:extLst>
          </p:cNvPr>
          <p:cNvPicPr>
            <a:picLocks noChangeAspect="1"/>
          </p:cNvPicPr>
          <p:nvPr/>
        </p:nvPicPr>
        <p:blipFill>
          <a:blip r:embed="rId4"/>
          <a:stretch>
            <a:fillRect/>
          </a:stretch>
        </p:blipFill>
        <p:spPr>
          <a:xfrm>
            <a:off x="500343" y="3705268"/>
            <a:ext cx="4322439" cy="2554445"/>
          </a:xfrm>
          <a:prstGeom prst="rect">
            <a:avLst/>
          </a:prstGeom>
        </p:spPr>
      </p:pic>
    </p:spTree>
    <p:extLst>
      <p:ext uri="{BB962C8B-B14F-4D97-AF65-F5344CB8AC3E}">
        <p14:creationId xmlns:p14="http://schemas.microsoft.com/office/powerpoint/2010/main" val="339288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5369" y="1352978"/>
            <a:ext cx="7693262" cy="2222899"/>
            <a:chOff x="244245" y="2753517"/>
            <a:chExt cx="7693262" cy="2222899"/>
          </a:xfrm>
        </p:grpSpPr>
        <p:pic>
          <p:nvPicPr>
            <p:cNvPr id="11" name="Picture 10" descr="Screen Shot 2018-09-13 at 5.09.40 PM.png"/>
            <p:cNvPicPr>
              <a:picLocks noChangeAspect="1"/>
            </p:cNvPicPr>
            <p:nvPr/>
          </p:nvPicPr>
          <p:blipFill rotWithShape="1">
            <a:blip r:embed="rId3">
              <a:extLst>
                <a:ext uri="{28A0092B-C50C-407E-A947-70E740481C1C}">
                  <a14:useLocalDpi xmlns:a14="http://schemas.microsoft.com/office/drawing/2010/main" val="0"/>
                </a:ext>
              </a:extLst>
            </a:blip>
            <a:srcRect l="-3194" t="-3060" r="-2442" b="-1901"/>
            <a:stretch/>
          </p:blipFill>
          <p:spPr>
            <a:xfrm>
              <a:off x="244245" y="2753517"/>
              <a:ext cx="2268637" cy="2222899"/>
            </a:xfrm>
            <a:prstGeom prst="rect">
              <a:avLst/>
            </a:prstGeom>
          </p:spPr>
        </p:pic>
        <p:pic>
          <p:nvPicPr>
            <p:cNvPr id="7" name="Picture 6"/>
            <p:cNvPicPr>
              <a:picLocks noChangeAspect="1"/>
            </p:cNvPicPr>
            <p:nvPr/>
          </p:nvPicPr>
          <p:blipFill>
            <a:blip r:embed="rId4"/>
            <a:stretch>
              <a:fillRect/>
            </a:stretch>
          </p:blipFill>
          <p:spPr>
            <a:xfrm>
              <a:off x="2512882" y="2969234"/>
              <a:ext cx="5424625" cy="1791467"/>
            </a:xfrm>
            <a:prstGeom prst="rect">
              <a:avLst/>
            </a:prstGeom>
          </p:spPr>
        </p:pic>
      </p:grpSp>
      <p:sp>
        <p:nvSpPr>
          <p:cNvPr id="4" name="TextBox 3"/>
          <p:cNvSpPr txBox="1"/>
          <p:nvPr/>
        </p:nvSpPr>
        <p:spPr>
          <a:xfrm>
            <a:off x="685800" y="4271058"/>
            <a:ext cx="7772400" cy="1107996"/>
          </a:xfrm>
          <a:prstGeom prst="rect">
            <a:avLst/>
          </a:prstGeom>
          <a:noFill/>
        </p:spPr>
        <p:txBody>
          <a:bodyPr wrap="square" rtlCol="0">
            <a:spAutoFit/>
          </a:bodyPr>
          <a:lstStyle/>
          <a:p>
            <a:pPr algn="ctr"/>
            <a:r>
              <a:rPr lang="en-US" sz="2200" b="1" dirty="0">
                <a:solidFill>
                  <a:srgbClr val="00838B"/>
                </a:solidFill>
              </a:rPr>
              <a:t>1801 Main Street, 12th Floor • Columbia, South Carolina  29201</a:t>
            </a:r>
          </a:p>
          <a:p>
            <a:pPr algn="ctr"/>
            <a:r>
              <a:rPr lang="en-US" sz="2200" b="1" dirty="0">
                <a:solidFill>
                  <a:srgbClr val="00838B"/>
                </a:solidFill>
              </a:rPr>
              <a:t>telephone: 803-896-5555 • fax: 803-896-5558</a:t>
            </a:r>
          </a:p>
          <a:p>
            <a:pPr algn="ctr"/>
            <a:r>
              <a:rPr lang="en-US" sz="2200" b="1" dirty="0">
                <a:solidFill>
                  <a:srgbClr val="00838B"/>
                </a:solidFill>
              </a:rPr>
              <a:t>www.daodas.sc.gov</a:t>
            </a:r>
          </a:p>
        </p:txBody>
      </p:sp>
      <p:cxnSp>
        <p:nvCxnSpPr>
          <p:cNvPr id="12" name="Straight Connector 11"/>
          <p:cNvCxnSpPr/>
          <p:nvPr/>
        </p:nvCxnSpPr>
        <p:spPr>
          <a:xfrm>
            <a:off x="800100" y="427105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00100" y="5379054"/>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2"/>
          </p:nvPr>
        </p:nvSpPr>
        <p:spPr>
          <a:xfrm>
            <a:off x="914400" y="6459786"/>
            <a:ext cx="1854203" cy="365125"/>
          </a:xfrm>
          <a:prstGeom prst="rect">
            <a:avLst/>
          </a:prstGeom>
        </p:spPr>
        <p:txBody>
          <a:bodyPr/>
          <a:lstStyle/>
          <a:p>
            <a:fld id="{04851974-E707-44C1-8551-48E736F38286}" type="datetime1">
              <a:rPr lang="en-US" smtClean="0"/>
              <a:t>10/24/2023</a:t>
            </a:fld>
            <a:endParaRPr lang="en-US"/>
          </a:p>
        </p:txBody>
      </p:sp>
      <p:sp>
        <p:nvSpPr>
          <p:cNvPr id="6" name="Slide Number Placeholder 5"/>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37</a:t>
            </a:fld>
            <a:endParaRPr lang="en-US"/>
          </a:p>
        </p:txBody>
      </p:sp>
    </p:spTree>
    <p:extLst>
      <p:ext uri="{BB962C8B-B14F-4D97-AF65-F5344CB8AC3E}">
        <p14:creationId xmlns:p14="http://schemas.microsoft.com/office/powerpoint/2010/main" val="97039090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B9B04B-03D7-4F11-9472-961C122D28CA}"/>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3" name="Slide Number Placeholder 2">
            <a:extLst>
              <a:ext uri="{FF2B5EF4-FFF2-40B4-BE49-F238E27FC236}">
                <a16:creationId xmlns:a16="http://schemas.microsoft.com/office/drawing/2014/main" id="{B72A0718-07CC-4025-B881-7A1446EAD950}"/>
              </a:ext>
            </a:extLst>
          </p:cNvPr>
          <p:cNvSpPr>
            <a:spLocks noGrp="1"/>
          </p:cNvSpPr>
          <p:nvPr>
            <p:ph type="sldNum" sz="quarter" idx="4"/>
          </p:nvPr>
        </p:nvSpPr>
        <p:spPr/>
        <p:txBody>
          <a:bodyPr/>
          <a:lstStyle/>
          <a:p>
            <a:fld id="{A339896C-E2EF-470F-BA91-85D676E592B3}" type="slidenum">
              <a:rPr lang="en-US" smtClean="0"/>
              <a:t>4</a:t>
            </a:fld>
            <a:endParaRPr lang="en-US"/>
          </a:p>
        </p:txBody>
      </p:sp>
      <p:sp>
        <p:nvSpPr>
          <p:cNvPr id="4" name="Rectangle 3">
            <a:extLst>
              <a:ext uri="{FF2B5EF4-FFF2-40B4-BE49-F238E27FC236}">
                <a16:creationId xmlns:a16="http://schemas.microsoft.com/office/drawing/2014/main" id="{372CD44E-8D9B-46AA-9A22-6BC4C2E5E9E1}"/>
              </a:ext>
            </a:extLst>
          </p:cNvPr>
          <p:cNvSpPr/>
          <p:nvPr/>
        </p:nvSpPr>
        <p:spPr>
          <a:xfrm>
            <a:off x="778799" y="769545"/>
            <a:ext cx="7586402" cy="646331"/>
          </a:xfrm>
          <a:prstGeom prst="rect">
            <a:avLst/>
          </a:prstGeom>
        </p:spPr>
        <p:txBody>
          <a:bodyPr wrap="square">
            <a:spAutoFit/>
          </a:bodyPr>
          <a:lstStyle/>
          <a:p>
            <a:pPr algn="ctr"/>
            <a:r>
              <a:rPr lang="en-US" b="1" dirty="0">
                <a:solidFill>
                  <a:srgbClr val="00838B"/>
                </a:solidFill>
              </a:rPr>
              <a:t>Funding Resources for Environmental Strategies in </a:t>
            </a:r>
            <a:br>
              <a:rPr lang="en-US" b="1" dirty="0">
                <a:solidFill>
                  <a:srgbClr val="00838B"/>
                </a:solidFill>
              </a:rPr>
            </a:br>
            <a:r>
              <a:rPr lang="en-US" b="1" dirty="0">
                <a:solidFill>
                  <a:srgbClr val="00838B"/>
                </a:solidFill>
              </a:rPr>
              <a:t>South Carolina</a:t>
            </a:r>
          </a:p>
        </p:txBody>
      </p:sp>
      <p:sp>
        <p:nvSpPr>
          <p:cNvPr id="5" name="Rectangle 4">
            <a:extLst>
              <a:ext uri="{FF2B5EF4-FFF2-40B4-BE49-F238E27FC236}">
                <a16:creationId xmlns:a16="http://schemas.microsoft.com/office/drawing/2014/main" id="{6220351A-0A06-491B-B571-DA8EDC0C3979}"/>
              </a:ext>
            </a:extLst>
          </p:cNvPr>
          <p:cNvSpPr/>
          <p:nvPr/>
        </p:nvSpPr>
        <p:spPr>
          <a:xfrm>
            <a:off x="552261" y="1381473"/>
            <a:ext cx="8211493" cy="5078313"/>
          </a:xfrm>
          <a:prstGeom prst="rect">
            <a:avLst/>
          </a:prstGeom>
        </p:spPr>
        <p:txBody>
          <a:bodyPr wrap="square">
            <a:spAutoFit/>
          </a:bodyPr>
          <a:lstStyle/>
          <a:p>
            <a:r>
              <a:rPr lang="en-US" dirty="0"/>
              <a:t>The Alcohol Enforcement Team efforts have been funded through a combination of federal (SUPTR BG/EUDL BG and EUDL Discretionary grants), state and local funds.</a:t>
            </a:r>
          </a:p>
          <a:p>
            <a:endParaRPr lang="en-US" dirty="0"/>
          </a:p>
          <a:p>
            <a:r>
              <a:rPr lang="en-US" dirty="0"/>
              <a:t>Funding levels have varied from year to year and county to county.  Some counties have received additional federal grants to increase the funding available for AET efforts (NHTSA, Drug Free Communities, SAMHSA Discretionary grants).</a:t>
            </a:r>
          </a:p>
          <a:p>
            <a:endParaRPr lang="en-US" dirty="0"/>
          </a:p>
          <a:p>
            <a:r>
              <a:rPr lang="en-US" dirty="0"/>
              <a:t>The highest level provided by the state was $1,600,000 (2008/2009).  This level provided $98,000/circuit.</a:t>
            </a:r>
          </a:p>
          <a:p>
            <a:endParaRPr lang="en-US" dirty="0"/>
          </a:p>
          <a:p>
            <a:r>
              <a:rPr lang="en-US" dirty="0"/>
              <a:t>Current level of funding, $640,000 provided by the state (through federal grants) has remained steady since 2010 (with the exception of one year when it declined to $560,000).  This level of funding has provided between $35,000-$50,000/circuit-based on population.  </a:t>
            </a:r>
          </a:p>
          <a:p>
            <a:endParaRPr lang="en-US" dirty="0"/>
          </a:p>
          <a:p>
            <a:r>
              <a:rPr lang="en-US" dirty="0"/>
              <a:t>Currently the funds provided by the state are used to support coordination, training and incentives (supplies/materials) for law enforcement partners.  Funds provided by the state cannot be used to support officer overtime.</a:t>
            </a:r>
          </a:p>
        </p:txBody>
      </p:sp>
    </p:spTree>
    <p:extLst>
      <p:ext uri="{BB962C8B-B14F-4D97-AF65-F5344CB8AC3E}">
        <p14:creationId xmlns:p14="http://schemas.microsoft.com/office/powerpoint/2010/main" val="152212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BCFDBD2-103B-430E-8A6C-98C704D95D32}"/>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2F161886-CAAD-4C7A-BFCC-90C1BB2FE8E6}"/>
              </a:ext>
            </a:extLst>
          </p:cNvPr>
          <p:cNvSpPr>
            <a:spLocks noGrp="1"/>
          </p:cNvSpPr>
          <p:nvPr>
            <p:ph type="sldNum" sz="quarter" idx="4"/>
          </p:nvPr>
        </p:nvSpPr>
        <p:spPr/>
        <p:txBody>
          <a:bodyPr/>
          <a:lstStyle/>
          <a:p>
            <a:fld id="{A339896C-E2EF-470F-BA91-85D676E592B3}" type="slidenum">
              <a:rPr lang="en-US" smtClean="0"/>
              <a:t>5</a:t>
            </a:fld>
            <a:endParaRPr lang="en-US"/>
          </a:p>
        </p:txBody>
      </p:sp>
      <p:sp>
        <p:nvSpPr>
          <p:cNvPr id="5" name="Rectangle 4">
            <a:extLst>
              <a:ext uri="{FF2B5EF4-FFF2-40B4-BE49-F238E27FC236}">
                <a16:creationId xmlns:a16="http://schemas.microsoft.com/office/drawing/2014/main" id="{C2FEA135-F97F-4C81-B764-F126039B7879}"/>
              </a:ext>
            </a:extLst>
          </p:cNvPr>
          <p:cNvSpPr/>
          <p:nvPr/>
        </p:nvSpPr>
        <p:spPr>
          <a:xfrm>
            <a:off x="1376126" y="885710"/>
            <a:ext cx="6391747" cy="369332"/>
          </a:xfrm>
          <a:prstGeom prst="rect">
            <a:avLst/>
          </a:prstGeom>
        </p:spPr>
        <p:txBody>
          <a:bodyPr wrap="square">
            <a:spAutoFit/>
          </a:bodyPr>
          <a:lstStyle/>
          <a:p>
            <a:r>
              <a:rPr lang="en-US" b="1" dirty="0">
                <a:solidFill>
                  <a:srgbClr val="00838B"/>
                </a:solidFill>
              </a:rPr>
              <a:t>Allowable and Unallowable Costs for Lead Agency for Circuit</a:t>
            </a:r>
          </a:p>
        </p:txBody>
      </p:sp>
      <p:sp>
        <p:nvSpPr>
          <p:cNvPr id="6" name="Content Placeholder 2">
            <a:extLst>
              <a:ext uri="{FF2B5EF4-FFF2-40B4-BE49-F238E27FC236}">
                <a16:creationId xmlns:a16="http://schemas.microsoft.com/office/drawing/2014/main" id="{3DFAA0C6-6237-492B-B82A-055A38F9E7E4}"/>
              </a:ext>
            </a:extLst>
          </p:cNvPr>
          <p:cNvSpPr>
            <a:spLocks noGrp="1"/>
          </p:cNvSpPr>
          <p:nvPr>
            <p:ph idx="1"/>
          </p:nvPr>
        </p:nvSpPr>
        <p:spPr>
          <a:xfrm>
            <a:off x="81481" y="1475715"/>
            <a:ext cx="4273236" cy="4393273"/>
          </a:xfrm>
        </p:spPr>
        <p:txBody>
          <a:bodyPr>
            <a:normAutofit fontScale="47500" lnSpcReduction="20000"/>
          </a:bodyPr>
          <a:lstStyle/>
          <a:p>
            <a:endParaRPr lang="en-US" dirty="0"/>
          </a:p>
          <a:p>
            <a:pPr marL="0" indent="0" algn="ctr">
              <a:buNone/>
            </a:pPr>
            <a:r>
              <a:rPr lang="en-US" sz="2850" dirty="0">
                <a:latin typeface="+mj-lt"/>
              </a:rPr>
              <a:t> </a:t>
            </a:r>
            <a:r>
              <a:rPr lang="en-US" sz="3300" b="1" dirty="0">
                <a:latin typeface="Calibri" panose="020F0502020204030204" pitchFamily="34" charset="0"/>
                <a:cs typeface="Calibri" panose="020F0502020204030204" pitchFamily="34" charset="0"/>
              </a:rPr>
              <a:t>Allowable</a:t>
            </a:r>
          </a:p>
          <a:p>
            <a:r>
              <a:rPr lang="en-US" sz="3300" dirty="0">
                <a:latin typeface="Calibri" panose="020F0502020204030204" pitchFamily="34" charset="0"/>
                <a:cs typeface="Calibri" panose="020F0502020204030204" pitchFamily="34" charset="0"/>
              </a:rPr>
              <a:t>Agency staff/contract person salary to include associated cost based on agency's cost allocation plan (fixed charges, office supplies, contractual services, administrative cost, etc.)	</a:t>
            </a:r>
          </a:p>
          <a:p>
            <a:r>
              <a:rPr lang="en-US" sz="3300" dirty="0">
                <a:latin typeface="Calibri" panose="020F0502020204030204" pitchFamily="34" charset="0"/>
                <a:cs typeface="Calibri" panose="020F0502020204030204" pitchFamily="34" charset="0"/>
              </a:rPr>
              <a:t>Contractual agreements with LE agencies for achieving milestones		</a:t>
            </a:r>
          </a:p>
          <a:p>
            <a:r>
              <a:rPr lang="en-US" sz="3300" dirty="0">
                <a:latin typeface="Calibri" panose="020F0502020204030204" pitchFamily="34" charset="0"/>
                <a:cs typeface="Calibri" panose="020F0502020204030204" pitchFamily="34" charset="0"/>
              </a:rPr>
              <a:t>Incentives for youth volunteers not to exceed $30.00 in non-cash, </a:t>
            </a:r>
          </a:p>
          <a:p>
            <a:r>
              <a:rPr lang="en-US" sz="3300" dirty="0">
                <a:latin typeface="Calibri" panose="020F0502020204030204" pitchFamily="34" charset="0"/>
                <a:cs typeface="Calibri" panose="020F0502020204030204" pitchFamily="34" charset="0"/>
              </a:rPr>
              <a:t>Postage for info dissemination to merchants, parents, local government officials, other LE agencies 	</a:t>
            </a:r>
          </a:p>
          <a:p>
            <a:r>
              <a:rPr lang="en-US" sz="3300" dirty="0">
                <a:latin typeface="Calibri" panose="020F0502020204030204" pitchFamily="34" charset="0"/>
                <a:cs typeface="Calibri" panose="020F0502020204030204" pitchFamily="34" charset="0"/>
              </a:rPr>
              <a:t>Media campaigns (newsletters, newspaper, radio/TV PSA) and printed materials (flyers, brochures, billboards) clearly prevention of underage alcohol use related. </a:t>
            </a:r>
          </a:p>
          <a:p>
            <a:endParaRPr lang="en-US" dirty="0"/>
          </a:p>
        </p:txBody>
      </p:sp>
      <p:sp>
        <p:nvSpPr>
          <p:cNvPr id="7" name="Rectangle 6">
            <a:extLst>
              <a:ext uri="{FF2B5EF4-FFF2-40B4-BE49-F238E27FC236}">
                <a16:creationId xmlns:a16="http://schemas.microsoft.com/office/drawing/2014/main" id="{D23334E4-96CD-4173-91BE-21C725F22637}"/>
              </a:ext>
            </a:extLst>
          </p:cNvPr>
          <p:cNvSpPr/>
          <p:nvPr/>
        </p:nvSpPr>
        <p:spPr>
          <a:xfrm>
            <a:off x="4572000" y="1665838"/>
            <a:ext cx="4128380" cy="3046988"/>
          </a:xfrm>
          <a:prstGeom prst="rect">
            <a:avLst/>
          </a:prstGeom>
        </p:spPr>
        <p:txBody>
          <a:bodyPr wrap="square">
            <a:spAutoFit/>
          </a:bodyPr>
          <a:lstStyle/>
          <a:p>
            <a:pPr algn="ctr"/>
            <a:r>
              <a:rPr lang="en-US" sz="1600" b="1" dirty="0"/>
              <a:t>Unallowable</a:t>
            </a:r>
          </a:p>
          <a:p>
            <a:endParaRPr lang="en-US" sz="1600" dirty="0"/>
          </a:p>
          <a:p>
            <a:r>
              <a:rPr lang="en-US" sz="1600" dirty="0"/>
              <a:t>Contractual agreements with LE agencies/agents for time/overtime </a:t>
            </a:r>
          </a:p>
          <a:p>
            <a:endParaRPr lang="en-US" sz="1600" dirty="0"/>
          </a:p>
          <a:p>
            <a:r>
              <a:rPr lang="en-US" sz="1600" dirty="0"/>
              <a:t>Supplies/equipment/materials/apparel even AET-related is not allowable</a:t>
            </a:r>
          </a:p>
          <a:p>
            <a:endParaRPr lang="en-US" sz="1600" dirty="0"/>
          </a:p>
          <a:p>
            <a:r>
              <a:rPr lang="en-US" sz="1600" dirty="0"/>
              <a:t>Media campaigns (newsletters, newspaper, radio/TV PSA) and printed materials (flyers, brochures, billboards) for general prevention or marketing of the agency</a:t>
            </a:r>
          </a:p>
        </p:txBody>
      </p:sp>
    </p:spTree>
    <p:extLst>
      <p:ext uri="{BB962C8B-B14F-4D97-AF65-F5344CB8AC3E}">
        <p14:creationId xmlns:p14="http://schemas.microsoft.com/office/powerpoint/2010/main" val="265732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DB55B6-A297-44A5-B789-E8FC124FE591}"/>
              </a:ext>
            </a:extLst>
          </p:cNvPr>
          <p:cNvSpPr>
            <a:spLocks noGrp="1"/>
          </p:cNvSpPr>
          <p:nvPr>
            <p:ph idx="1"/>
          </p:nvPr>
        </p:nvSpPr>
        <p:spPr>
          <a:xfrm>
            <a:off x="199176" y="1153581"/>
            <a:ext cx="4635374" cy="5095656"/>
          </a:xfrm>
        </p:spPr>
        <p:txBody>
          <a:bodyPr/>
          <a:lstStyle/>
          <a:p>
            <a:pPr algn="ctr"/>
            <a:r>
              <a:rPr lang="en-US" sz="1400" b="1" dirty="0"/>
              <a:t>Allowable</a:t>
            </a:r>
          </a:p>
          <a:p>
            <a:r>
              <a:rPr lang="en-US" sz="1400" dirty="0"/>
              <a:t>Fee/charge to circuit lead agency for achieving and documenting milestones. These funds can then be used as follow:	</a:t>
            </a:r>
          </a:p>
          <a:p>
            <a:r>
              <a:rPr lang="en-US" sz="1400" dirty="0"/>
              <a:t>Advanced training for officers on implementing evidence-based environmental strategies to reduce underage drinking	</a:t>
            </a:r>
          </a:p>
          <a:p>
            <a:r>
              <a:rPr lang="en-US" sz="1400" dirty="0"/>
              <a:t>Media materials related to the prevention of underage alcohol use (e.g. billboards, radio and TV ads, flyers, buttons, etc.)	</a:t>
            </a:r>
          </a:p>
          <a:p>
            <a:r>
              <a:rPr lang="en-US" sz="1400" dirty="0"/>
              <a:t>Provide trainings/conferences related to implementing best practice environmental strategies aimed at reducing underage drinking	</a:t>
            </a:r>
          </a:p>
          <a:p>
            <a:r>
              <a:rPr lang="en-US" sz="1400" dirty="0"/>
              <a:t>Officers time for prevention activities that are not enforcement: 	</a:t>
            </a:r>
          </a:p>
          <a:p>
            <a:r>
              <a:rPr lang="en-US" sz="1400" dirty="0"/>
              <a:t>Working with the media, providing public presentations/ information dissemination, train other officers on how to conduct effective environmental strategy enforcement operations to reduce underage drinking, etc.), teaching educational programs, participating in community-based process activities and alternative events.</a:t>
            </a:r>
            <a:r>
              <a:rPr lang="en-US" sz="1200" dirty="0"/>
              <a:t>	</a:t>
            </a:r>
          </a:p>
          <a:p>
            <a:endParaRPr lang="en-US" dirty="0"/>
          </a:p>
        </p:txBody>
      </p:sp>
      <p:sp>
        <p:nvSpPr>
          <p:cNvPr id="3" name="Date Placeholder 2">
            <a:extLst>
              <a:ext uri="{FF2B5EF4-FFF2-40B4-BE49-F238E27FC236}">
                <a16:creationId xmlns:a16="http://schemas.microsoft.com/office/drawing/2014/main" id="{E6E296D0-5E8A-47CB-82BB-08B7EF5F328A}"/>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48697B7C-4125-48FE-A13A-A861FB8C91BC}"/>
              </a:ext>
            </a:extLst>
          </p:cNvPr>
          <p:cNvSpPr>
            <a:spLocks noGrp="1"/>
          </p:cNvSpPr>
          <p:nvPr>
            <p:ph type="sldNum" sz="quarter" idx="4"/>
          </p:nvPr>
        </p:nvSpPr>
        <p:spPr/>
        <p:txBody>
          <a:bodyPr/>
          <a:lstStyle/>
          <a:p>
            <a:fld id="{A339896C-E2EF-470F-BA91-85D676E592B3}" type="slidenum">
              <a:rPr lang="en-US" smtClean="0"/>
              <a:t>6</a:t>
            </a:fld>
            <a:endParaRPr lang="en-US"/>
          </a:p>
        </p:txBody>
      </p:sp>
      <p:sp>
        <p:nvSpPr>
          <p:cNvPr id="5" name="Rectangle 4">
            <a:extLst>
              <a:ext uri="{FF2B5EF4-FFF2-40B4-BE49-F238E27FC236}">
                <a16:creationId xmlns:a16="http://schemas.microsoft.com/office/drawing/2014/main" id="{4D25FB7C-0977-45C4-9E41-468925845154}"/>
              </a:ext>
            </a:extLst>
          </p:cNvPr>
          <p:cNvSpPr/>
          <p:nvPr/>
        </p:nvSpPr>
        <p:spPr>
          <a:xfrm>
            <a:off x="822958" y="764698"/>
            <a:ext cx="7651085" cy="369332"/>
          </a:xfrm>
          <a:prstGeom prst="rect">
            <a:avLst/>
          </a:prstGeom>
        </p:spPr>
        <p:txBody>
          <a:bodyPr wrap="square">
            <a:spAutoFit/>
          </a:bodyPr>
          <a:lstStyle/>
          <a:p>
            <a:pPr algn="ctr"/>
            <a:r>
              <a:rPr lang="en-US" b="1" dirty="0">
                <a:solidFill>
                  <a:srgbClr val="00838B"/>
                </a:solidFill>
              </a:rPr>
              <a:t>Allowable and Unallowable Costs for Law Enforcement Agencies</a:t>
            </a:r>
          </a:p>
        </p:txBody>
      </p:sp>
      <p:sp>
        <p:nvSpPr>
          <p:cNvPr id="6" name="Rectangle 5">
            <a:extLst>
              <a:ext uri="{FF2B5EF4-FFF2-40B4-BE49-F238E27FC236}">
                <a16:creationId xmlns:a16="http://schemas.microsoft.com/office/drawing/2014/main" id="{71C7DB67-1736-4F96-9ECA-8FB23C1AE5B3}"/>
              </a:ext>
            </a:extLst>
          </p:cNvPr>
          <p:cNvSpPr/>
          <p:nvPr/>
        </p:nvSpPr>
        <p:spPr>
          <a:xfrm>
            <a:off x="5051834" y="1287036"/>
            <a:ext cx="3983524" cy="4216539"/>
          </a:xfrm>
          <a:prstGeom prst="rect">
            <a:avLst/>
          </a:prstGeom>
        </p:spPr>
        <p:txBody>
          <a:bodyPr wrap="square">
            <a:spAutoFit/>
          </a:bodyPr>
          <a:lstStyle/>
          <a:p>
            <a:pPr algn="ctr"/>
            <a:r>
              <a:rPr lang="en-US" sz="1400" b="1" dirty="0"/>
              <a:t>Training of LE personnel:</a:t>
            </a:r>
            <a:r>
              <a:rPr lang="en-US" sz="1400" dirty="0"/>
              <a:t>	</a:t>
            </a:r>
          </a:p>
          <a:p>
            <a:pPr algn="ctr"/>
            <a:endParaRPr lang="en-US" sz="1400" dirty="0"/>
          </a:p>
          <a:p>
            <a:r>
              <a:rPr lang="en-US" sz="1400" dirty="0"/>
              <a:t>Monthly workshops, quarterly training, national trainings-Northwest Alcohol Conference, Life Savers, etc., SC Highway Safety Conference, DAODAS/SCAPPA trainings	</a:t>
            </a:r>
          </a:p>
          <a:p>
            <a:r>
              <a:rPr lang="en-US" sz="1400" dirty="0"/>
              <a:t>Speaker fees 	</a:t>
            </a:r>
          </a:p>
          <a:p>
            <a:r>
              <a:rPr lang="en-US" sz="1400" dirty="0"/>
              <a:t>Room rental 	</a:t>
            </a:r>
          </a:p>
          <a:p>
            <a:r>
              <a:rPr lang="en-US" sz="1400" dirty="0"/>
              <a:t>Materials/handouts 	</a:t>
            </a:r>
          </a:p>
          <a:p>
            <a:r>
              <a:rPr lang="en-US" sz="1400" dirty="0"/>
              <a:t>Alternative event activities related to underage drinking prevention:	</a:t>
            </a:r>
          </a:p>
          <a:p>
            <a:r>
              <a:rPr lang="en-US" sz="1400" dirty="0"/>
              <a:t>(e.g. after prom, community events, fairs, etc.) 	</a:t>
            </a:r>
          </a:p>
          <a:p>
            <a:pPr algn="ctr"/>
            <a:endParaRPr lang="en-US" sz="1400" b="1" dirty="0"/>
          </a:p>
          <a:p>
            <a:pPr algn="ctr"/>
            <a:r>
              <a:rPr lang="en-US" sz="1400" b="1" dirty="0"/>
              <a:t>Unallowable:</a:t>
            </a:r>
          </a:p>
          <a:p>
            <a:pPr algn="ctr"/>
            <a:endParaRPr lang="en-US" sz="1400" b="1" dirty="0"/>
          </a:p>
          <a:p>
            <a:r>
              <a:rPr lang="en-US" sz="1400" dirty="0"/>
              <a:t>Time/overtime payments for LE agents to perform law enforcement activities</a:t>
            </a:r>
          </a:p>
          <a:p>
            <a:r>
              <a:rPr lang="en-US" sz="1400" dirty="0"/>
              <a:t>Supplies/equipment/materials/apparel even AET-related is not allowable	</a:t>
            </a:r>
            <a:r>
              <a:rPr lang="en-US" sz="1600" dirty="0"/>
              <a:t>	</a:t>
            </a:r>
          </a:p>
        </p:txBody>
      </p:sp>
    </p:spTree>
    <p:extLst>
      <p:ext uri="{BB962C8B-B14F-4D97-AF65-F5344CB8AC3E}">
        <p14:creationId xmlns:p14="http://schemas.microsoft.com/office/powerpoint/2010/main" val="3319677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B399C8-F3CA-444D-87F7-37673F74EF38}"/>
              </a:ext>
            </a:extLst>
          </p:cNvPr>
          <p:cNvSpPr>
            <a:spLocks noGrp="1"/>
          </p:cNvSpPr>
          <p:nvPr>
            <p:ph idx="1"/>
          </p:nvPr>
        </p:nvSpPr>
        <p:spPr>
          <a:xfrm>
            <a:off x="253497" y="1702051"/>
            <a:ext cx="8383509" cy="4167043"/>
          </a:xfrm>
        </p:spPr>
        <p:txBody>
          <a:bodyPr/>
          <a:lstStyle/>
          <a:p>
            <a:pPr marL="0" indent="0">
              <a:lnSpc>
                <a:spcPct val="100000"/>
              </a:lnSpc>
              <a:spcBef>
                <a:spcPts val="0"/>
              </a:spcBef>
              <a:spcAft>
                <a:spcPts val="900"/>
              </a:spcAft>
              <a:buNone/>
            </a:pPr>
            <a:r>
              <a:rPr lang="en-US" sz="1600" dirty="0"/>
              <a:t>Coupled with an active public education and prevention strategy, AETs are intended to </a:t>
            </a:r>
            <a:r>
              <a:rPr lang="en-US" sz="1600" b="1" dirty="0"/>
              <a:t>implement evidence-based environmental strategies to reduce underage alcohol use and its harmful consequences</a:t>
            </a:r>
            <a:r>
              <a:rPr lang="en-US" sz="1600" dirty="0"/>
              <a:t>. </a:t>
            </a:r>
          </a:p>
          <a:p>
            <a:pPr marL="0" indent="0">
              <a:lnSpc>
                <a:spcPct val="100000"/>
              </a:lnSpc>
              <a:spcBef>
                <a:spcPts val="0"/>
              </a:spcBef>
              <a:spcAft>
                <a:spcPts val="450"/>
              </a:spcAft>
            </a:pPr>
            <a:r>
              <a:rPr lang="en-US" sz="1600" dirty="0"/>
              <a:t>The AET model, which includes</a:t>
            </a:r>
            <a:r>
              <a:rPr lang="en-US" sz="1600" b="1" dirty="0"/>
              <a:t> community coalition maintenance and development, merchant education, and law enforcement partnership, </a:t>
            </a:r>
            <a:r>
              <a:rPr lang="en-US" sz="1600" dirty="0"/>
              <a:t>specifies a multi- or single-jurisdictional alcohol law enforcement approach (depending on the needs and participation of law enforcement within the target area) in a community to:</a:t>
            </a:r>
          </a:p>
          <a:p>
            <a:pPr lvl="1">
              <a:lnSpc>
                <a:spcPct val="100000"/>
              </a:lnSpc>
              <a:spcBef>
                <a:spcPts val="0"/>
              </a:spcBef>
              <a:spcAft>
                <a:spcPts val="450"/>
              </a:spcAft>
            </a:pPr>
            <a:r>
              <a:rPr lang="en-US" sz="1600" dirty="0"/>
              <a:t>Reduce youth access to alcohol utilizing various strategies (social and retail access)</a:t>
            </a:r>
          </a:p>
          <a:p>
            <a:pPr lvl="1">
              <a:lnSpc>
                <a:spcPct val="100000"/>
              </a:lnSpc>
              <a:spcBef>
                <a:spcPts val="0"/>
              </a:spcBef>
              <a:spcAft>
                <a:spcPts val="450"/>
              </a:spcAft>
            </a:pPr>
            <a:r>
              <a:rPr lang="en-US" sz="1600" dirty="0"/>
              <a:t>Measure, track, and improve merchant compliance with alcohol laws</a:t>
            </a:r>
          </a:p>
          <a:p>
            <a:pPr lvl="1">
              <a:lnSpc>
                <a:spcPct val="100000"/>
              </a:lnSpc>
              <a:spcBef>
                <a:spcPts val="0"/>
              </a:spcBef>
              <a:spcAft>
                <a:spcPts val="450"/>
              </a:spcAft>
            </a:pPr>
            <a:r>
              <a:rPr lang="en-US" sz="1600" dirty="0"/>
              <a:t>Provide research-based merchant education</a:t>
            </a:r>
          </a:p>
          <a:p>
            <a:pPr lvl="1">
              <a:lnSpc>
                <a:spcPct val="100000"/>
              </a:lnSpc>
              <a:spcBef>
                <a:spcPts val="0"/>
              </a:spcBef>
              <a:spcAft>
                <a:spcPts val="450"/>
              </a:spcAft>
            </a:pPr>
            <a:r>
              <a:rPr lang="en-US" sz="1600" dirty="0"/>
              <a:t>Build community support for enforcement of underage drinking laws through media advocacy and community coalition maintenance and development</a:t>
            </a:r>
          </a:p>
          <a:p>
            <a:pPr lvl="1">
              <a:lnSpc>
                <a:spcPct val="100000"/>
              </a:lnSpc>
              <a:spcBef>
                <a:spcPts val="0"/>
              </a:spcBef>
              <a:spcAft>
                <a:spcPts val="450"/>
              </a:spcAft>
            </a:pPr>
            <a:r>
              <a:rPr lang="en-US" sz="1600" dirty="0"/>
              <a:t>Develop local law enforcement support for underage drinking prevention and enforcement efforts</a:t>
            </a:r>
          </a:p>
          <a:p>
            <a:endParaRPr lang="en-US" dirty="0"/>
          </a:p>
        </p:txBody>
      </p:sp>
      <p:sp>
        <p:nvSpPr>
          <p:cNvPr id="3" name="Date Placeholder 2">
            <a:extLst>
              <a:ext uri="{FF2B5EF4-FFF2-40B4-BE49-F238E27FC236}">
                <a16:creationId xmlns:a16="http://schemas.microsoft.com/office/drawing/2014/main" id="{604F80B1-9A98-4324-A7CF-08DE6541B05B}"/>
              </a:ext>
            </a:extLst>
          </p:cNvPr>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a:extLst>
              <a:ext uri="{FF2B5EF4-FFF2-40B4-BE49-F238E27FC236}">
                <a16:creationId xmlns:a16="http://schemas.microsoft.com/office/drawing/2014/main" id="{BB5CD7EE-25E1-4960-A4E8-56F33240FAD1}"/>
              </a:ext>
            </a:extLst>
          </p:cNvPr>
          <p:cNvSpPr>
            <a:spLocks noGrp="1"/>
          </p:cNvSpPr>
          <p:nvPr>
            <p:ph type="sldNum" sz="quarter" idx="4"/>
          </p:nvPr>
        </p:nvSpPr>
        <p:spPr/>
        <p:txBody>
          <a:bodyPr/>
          <a:lstStyle/>
          <a:p>
            <a:fld id="{A339896C-E2EF-470F-BA91-85D676E592B3}" type="slidenum">
              <a:rPr lang="en-US" smtClean="0"/>
              <a:t>7</a:t>
            </a:fld>
            <a:endParaRPr lang="en-US"/>
          </a:p>
        </p:txBody>
      </p:sp>
      <p:sp>
        <p:nvSpPr>
          <p:cNvPr id="5" name="Rectangle 4">
            <a:extLst>
              <a:ext uri="{FF2B5EF4-FFF2-40B4-BE49-F238E27FC236}">
                <a16:creationId xmlns:a16="http://schemas.microsoft.com/office/drawing/2014/main" id="{F5571D07-FD0D-48C1-97F6-D44F2EA35D8E}"/>
              </a:ext>
            </a:extLst>
          </p:cNvPr>
          <p:cNvSpPr/>
          <p:nvPr/>
        </p:nvSpPr>
        <p:spPr>
          <a:xfrm>
            <a:off x="2467154" y="988906"/>
            <a:ext cx="4577279" cy="461665"/>
          </a:xfrm>
          <a:prstGeom prst="rect">
            <a:avLst/>
          </a:prstGeom>
        </p:spPr>
        <p:txBody>
          <a:bodyPr wrap="none">
            <a:spAutoFit/>
          </a:bodyPr>
          <a:lstStyle/>
          <a:p>
            <a:r>
              <a:rPr lang="en-US" sz="2400" b="1" dirty="0">
                <a:solidFill>
                  <a:srgbClr val="00838B"/>
                </a:solidFill>
              </a:rPr>
              <a:t>Alcohol Enforcement Teams (AETs)</a:t>
            </a:r>
          </a:p>
        </p:txBody>
      </p:sp>
    </p:spTree>
    <p:extLst>
      <p:ext uri="{BB962C8B-B14F-4D97-AF65-F5344CB8AC3E}">
        <p14:creationId xmlns:p14="http://schemas.microsoft.com/office/powerpoint/2010/main" val="1541461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2"/>
          </p:nvPr>
        </p:nvSpPr>
        <p:spPr/>
        <p:txBody>
          <a:bodyPr/>
          <a:lstStyle/>
          <a:p>
            <a:fld id="{DB44F992-2E8B-439E-9639-C49EC543EE28}" type="datetime1">
              <a:rPr lang="en-US" smtClean="0"/>
              <a:t>10/24/2023</a:t>
            </a:fld>
            <a:endParaRPr lang="en-US"/>
          </a:p>
        </p:txBody>
      </p:sp>
      <p:sp>
        <p:nvSpPr>
          <p:cNvPr id="4" name="Slide Number Placeholder 3"/>
          <p:cNvSpPr>
            <a:spLocks noGrp="1"/>
          </p:cNvSpPr>
          <p:nvPr>
            <p:ph type="sldNum" sz="quarter" idx="4"/>
          </p:nvPr>
        </p:nvSpPr>
        <p:spPr/>
        <p:txBody>
          <a:bodyPr/>
          <a:lstStyle/>
          <a:p>
            <a:fld id="{A339896C-E2EF-470F-BA91-85D676E592B3}" type="slidenum">
              <a:rPr lang="en-US" smtClean="0"/>
              <a:t>8</a:t>
            </a:fld>
            <a:endParaRPr lang="en-US"/>
          </a:p>
        </p:txBody>
      </p:sp>
      <p:pic>
        <p:nvPicPr>
          <p:cNvPr id="2" name="Picture 1">
            <a:extLst>
              <a:ext uri="{FF2B5EF4-FFF2-40B4-BE49-F238E27FC236}">
                <a16:creationId xmlns:a16="http://schemas.microsoft.com/office/drawing/2014/main" id="{EE7A6557-4175-4ED5-A0A0-3DAB52723220}"/>
              </a:ext>
            </a:extLst>
          </p:cNvPr>
          <p:cNvPicPr>
            <a:picLocks noChangeAspect="1"/>
          </p:cNvPicPr>
          <p:nvPr/>
        </p:nvPicPr>
        <p:blipFill>
          <a:blip r:embed="rId3"/>
          <a:stretch>
            <a:fillRect/>
          </a:stretch>
        </p:blipFill>
        <p:spPr>
          <a:xfrm>
            <a:off x="280426" y="1284446"/>
            <a:ext cx="6184238" cy="4883272"/>
          </a:xfrm>
          <a:prstGeom prst="rect">
            <a:avLst/>
          </a:prstGeom>
        </p:spPr>
      </p:pic>
      <p:sp>
        <p:nvSpPr>
          <p:cNvPr id="6" name="Rectangle 5">
            <a:extLst>
              <a:ext uri="{FF2B5EF4-FFF2-40B4-BE49-F238E27FC236}">
                <a16:creationId xmlns:a16="http://schemas.microsoft.com/office/drawing/2014/main" id="{F106F298-D06E-4051-854C-6D843120A692}"/>
              </a:ext>
            </a:extLst>
          </p:cNvPr>
          <p:cNvSpPr/>
          <p:nvPr/>
        </p:nvSpPr>
        <p:spPr>
          <a:xfrm>
            <a:off x="6464665" y="1191986"/>
            <a:ext cx="2279286" cy="5564600"/>
          </a:xfrm>
          <a:prstGeom prst="rect">
            <a:avLst/>
          </a:prstGeom>
        </p:spPr>
        <p:txBody>
          <a:bodyPr wrap="square">
            <a:spAutoFit/>
          </a:bodyPr>
          <a:lstStyle/>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Each Circuit hired a Coordinator</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Began extending community relationships and building new ones toward building the teams</a:t>
            </a:r>
          </a:p>
          <a:p>
            <a:pPr marL="457200" marR="0" lvl="0" indent="-228600" fontAlgn="auto">
              <a:lnSpc>
                <a:spcPct val="90000"/>
              </a:lnSpc>
              <a:spcBef>
                <a:spcPts val="0"/>
              </a:spcBef>
              <a:spcAft>
                <a:spcPts val="600"/>
              </a:spcAft>
              <a:buClrTx/>
              <a:buSzTx/>
              <a:buFont typeface="Arial" panose="020B0604020202020204" pitchFamily="34" charset="0"/>
              <a:buChar char="•"/>
              <a:tabLst/>
              <a:defRPr/>
            </a:pPr>
            <a:r>
              <a:rPr lang="en-US" sz="2400" dirty="0"/>
              <a:t>All teams formed by October 2007</a:t>
            </a:r>
          </a:p>
        </p:txBody>
      </p:sp>
    </p:spTree>
    <p:extLst>
      <p:ext uri="{BB962C8B-B14F-4D97-AF65-F5344CB8AC3E}">
        <p14:creationId xmlns:p14="http://schemas.microsoft.com/office/powerpoint/2010/main" val="2045581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2"/>
          </p:nvPr>
        </p:nvSpPr>
        <p:spPr>
          <a:xfrm>
            <a:off x="914400" y="6459786"/>
            <a:ext cx="1854203" cy="365125"/>
          </a:xfrm>
          <a:prstGeom prst="rect">
            <a:avLst/>
          </a:prstGeom>
        </p:spPr>
        <p:txBody>
          <a:bodyPr/>
          <a:lstStyle/>
          <a:p>
            <a:fld id="{E5A28681-5C46-4B71-A868-D52F11E46D5C}" type="datetime1">
              <a:rPr lang="en-US" smtClean="0"/>
              <a:t>10/24/2023</a:t>
            </a:fld>
            <a:endParaRPr lang="en-US"/>
          </a:p>
        </p:txBody>
      </p:sp>
      <p:sp>
        <p:nvSpPr>
          <p:cNvPr id="11" name="Slide Number Placeholder 10"/>
          <p:cNvSpPr>
            <a:spLocks noGrp="1"/>
          </p:cNvSpPr>
          <p:nvPr>
            <p:ph type="sldNum" sz="quarter" idx="4"/>
          </p:nvPr>
        </p:nvSpPr>
        <p:spPr>
          <a:xfrm>
            <a:off x="7315200" y="6459786"/>
            <a:ext cx="984019" cy="365125"/>
          </a:xfrm>
          <a:prstGeom prst="rect">
            <a:avLst/>
          </a:prstGeom>
        </p:spPr>
        <p:txBody>
          <a:bodyPr/>
          <a:lstStyle/>
          <a:p>
            <a:fld id="{A339896C-E2EF-470F-BA91-85D676E592B3}" type="slidenum">
              <a:rPr lang="en-US" smtClean="0"/>
              <a:t>9</a:t>
            </a:fld>
            <a:endParaRPr lang="en-US"/>
          </a:p>
        </p:txBody>
      </p:sp>
      <p:sp>
        <p:nvSpPr>
          <p:cNvPr id="2" name="Title 1"/>
          <p:cNvSpPr>
            <a:spLocks noGrp="1"/>
          </p:cNvSpPr>
          <p:nvPr>
            <p:ph type="title" idx="4294967295"/>
          </p:nvPr>
        </p:nvSpPr>
        <p:spPr>
          <a:xfrm>
            <a:off x="775504" y="851695"/>
            <a:ext cx="7543800" cy="629444"/>
          </a:xfrm>
          <a:prstGeom prst="rect">
            <a:avLst/>
          </a:prstGeom>
        </p:spPr>
        <p:txBody>
          <a:bodyPr>
            <a:noAutofit/>
          </a:bodyPr>
          <a:lstStyle/>
          <a:p>
            <a:pPr algn="ctr"/>
            <a:r>
              <a:rPr lang="en-US" sz="2400" b="1" dirty="0">
                <a:solidFill>
                  <a:schemeClr val="accent2"/>
                </a:solidFill>
              </a:rPr>
              <a:t>South Carolina Initial Steps Toward Collaboration</a:t>
            </a:r>
          </a:p>
        </p:txBody>
      </p:sp>
      <p:cxnSp>
        <p:nvCxnSpPr>
          <p:cNvPr id="9" name="Straight Connector 8"/>
          <p:cNvCxnSpPr/>
          <p:nvPr/>
        </p:nvCxnSpPr>
        <p:spPr>
          <a:xfrm>
            <a:off x="800100" y="1496028"/>
            <a:ext cx="754380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a:extLst>
              <a:ext uri="{FF2B5EF4-FFF2-40B4-BE49-F238E27FC236}">
                <a16:creationId xmlns:a16="http://schemas.microsoft.com/office/drawing/2014/main" id="{A0993CFF-1CA4-4EE5-9EFA-545D66000A87}"/>
              </a:ext>
            </a:extLst>
          </p:cNvPr>
          <p:cNvGraphicFramePr/>
          <p:nvPr>
            <p:extLst>
              <p:ext uri="{D42A27DB-BD31-4B8C-83A1-F6EECF244321}">
                <p14:modId xmlns:p14="http://schemas.microsoft.com/office/powerpoint/2010/main" val="3805759150"/>
              </p:ext>
            </p:extLst>
          </p:nvPr>
        </p:nvGraphicFramePr>
        <p:xfrm>
          <a:off x="163663" y="2094163"/>
          <a:ext cx="8767482" cy="3285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5640"/>
      </p:ext>
    </p:extLst>
  </p:cSld>
  <p:clrMapOvr>
    <a:masterClrMapping/>
  </p:clrMapOvr>
  <p:transition spd="slow">
    <p:push dir="u"/>
  </p:transition>
</p:sld>
</file>

<file path=ppt/theme/theme1.xml><?xml version="1.0" encoding="utf-8"?>
<a:theme xmlns:a="http://schemas.openxmlformats.org/drawingml/2006/main" name="DAODAS Master">
  <a:themeElements>
    <a:clrScheme name="Custom 2">
      <a:dk1>
        <a:srgbClr val="000000"/>
      </a:dk1>
      <a:lt1>
        <a:sysClr val="window" lastClr="FFFFFF"/>
      </a:lt1>
      <a:dk2>
        <a:srgbClr val="637052"/>
      </a:dk2>
      <a:lt2>
        <a:srgbClr val="CCDDEA"/>
      </a:lt2>
      <a:accent1>
        <a:srgbClr val="00838B"/>
      </a:accent1>
      <a:accent2>
        <a:srgbClr val="00838B"/>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AODAS Presentation Template.potx" id="{0CE04AE8-3756-42D4-973A-52CE67F51425}" vid="{9592E3DF-3801-49AD-9A39-6E15CA6966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DAODAS Presentation Template</Template>
  <TotalTime>1090</TotalTime>
  <Words>2797</Words>
  <Application>Microsoft Office PowerPoint</Application>
  <PresentationFormat>On-screen Show (4:3)</PresentationFormat>
  <Paragraphs>349</Paragraphs>
  <Slides>37</Slides>
  <Notes>12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Arial Black</vt:lpstr>
      <vt:lpstr>Calibri</vt:lpstr>
      <vt:lpstr>Calibri Light</vt:lpstr>
      <vt:lpstr>Century Schoolbook</vt:lpstr>
      <vt:lpstr>DAODAS Master</vt:lpstr>
      <vt:lpstr>Acrobat Document</vt:lpstr>
      <vt:lpstr>The Pandemic Effect on Alcohol Compliance Checks, DUI Crashes, and Underage Drinking: The South Carolina Experience</vt:lpstr>
      <vt:lpstr>Presentation Objectives</vt:lpstr>
      <vt:lpstr>Passage of the Prevention of Underage Drinking and Access to Alcohol Act of 2007</vt:lpstr>
      <vt:lpstr>PowerPoint Presentation</vt:lpstr>
      <vt:lpstr>PowerPoint Presentation</vt:lpstr>
      <vt:lpstr>PowerPoint Presentation</vt:lpstr>
      <vt:lpstr>PowerPoint Presentation</vt:lpstr>
      <vt:lpstr>PowerPoint Presentation</vt:lpstr>
      <vt:lpstr>South Carolina Initial Steps Toward Collaboration</vt:lpstr>
      <vt:lpstr>Infusion of Cultural Competency in AET model…. What do we mean?</vt:lpstr>
      <vt:lpstr>What did DAODAS Provide?</vt:lpstr>
      <vt:lpstr>Collaborating with Law Enforcement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Processes &amp; Outcomes in Reducing Underage Drinking in SC</vt:lpstr>
      <vt:lpstr>PowerPoint Presentation</vt:lpstr>
      <vt:lpstr>PowerPoint Presentation</vt:lpstr>
      <vt:lpstr>PowerPoint Presentation</vt:lpstr>
      <vt:lpstr>Presentation Objectives Summary</vt:lpstr>
      <vt:lpstr>Questions?</vt:lpstr>
      <vt:lpstr>PowerPoint Presentation</vt:lpstr>
    </vt:vector>
  </TitlesOfParts>
  <Company>SCDAODAS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Nienhius, Michelle</dc:creator>
  <cp:lastModifiedBy>Nienhius, Michelle</cp:lastModifiedBy>
  <cp:revision>35</cp:revision>
  <cp:lastPrinted>2023-10-24T20:35:07Z</cp:lastPrinted>
  <dcterms:created xsi:type="dcterms:W3CDTF">2021-08-12T17:38:20Z</dcterms:created>
  <dcterms:modified xsi:type="dcterms:W3CDTF">2023-10-24T21:00:14Z</dcterms:modified>
</cp:coreProperties>
</file>